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1" r:id="rId9"/>
    <p:sldId id="272" r:id="rId10"/>
    <p:sldId id="273" r:id="rId11"/>
    <p:sldId id="263" r:id="rId12"/>
    <p:sldId id="264" r:id="rId13"/>
    <p:sldId id="274" r:id="rId14"/>
    <p:sldId id="266" r:id="rId15"/>
    <p:sldId id="267" r:id="rId16"/>
    <p:sldId id="268" r:id="rId17"/>
    <p:sldId id="275" r:id="rId18"/>
    <p:sldId id="276" r:id="rId19"/>
    <p:sldId id="277" r:id="rId20"/>
    <p:sldId id="278" r:id="rId21"/>
    <p:sldId id="279" r:id="rId22"/>
    <p:sldId id="269"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42A1BF-24C0-495B-B437-B87EE8245971}"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1AC4-51EB-4363-A2F5-BE3FE0602E33}" type="slidenum">
              <a:rPr lang="en-US" smtClean="0"/>
              <a:t>‹#›</a:t>
            </a:fld>
            <a:endParaRPr lang="en-US"/>
          </a:p>
        </p:txBody>
      </p:sp>
    </p:spTree>
    <p:extLst>
      <p:ext uri="{BB962C8B-B14F-4D97-AF65-F5344CB8AC3E}">
        <p14:creationId xmlns:p14="http://schemas.microsoft.com/office/powerpoint/2010/main" val="356721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2A1BF-24C0-495B-B437-B87EE8245971}"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1AC4-51EB-4363-A2F5-BE3FE0602E33}" type="slidenum">
              <a:rPr lang="en-US" smtClean="0"/>
              <a:t>‹#›</a:t>
            </a:fld>
            <a:endParaRPr lang="en-US"/>
          </a:p>
        </p:txBody>
      </p:sp>
    </p:spTree>
    <p:extLst>
      <p:ext uri="{BB962C8B-B14F-4D97-AF65-F5344CB8AC3E}">
        <p14:creationId xmlns:p14="http://schemas.microsoft.com/office/powerpoint/2010/main" val="2432174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2A1BF-24C0-495B-B437-B87EE8245971}"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1AC4-51EB-4363-A2F5-BE3FE0602E33}" type="slidenum">
              <a:rPr lang="en-US" smtClean="0"/>
              <a:t>‹#›</a:t>
            </a:fld>
            <a:endParaRPr lang="en-US"/>
          </a:p>
        </p:txBody>
      </p:sp>
    </p:spTree>
    <p:extLst>
      <p:ext uri="{BB962C8B-B14F-4D97-AF65-F5344CB8AC3E}">
        <p14:creationId xmlns:p14="http://schemas.microsoft.com/office/powerpoint/2010/main" val="330375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2A1BF-24C0-495B-B437-B87EE8245971}"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1AC4-51EB-4363-A2F5-BE3FE0602E33}" type="slidenum">
              <a:rPr lang="en-US" smtClean="0"/>
              <a:t>‹#›</a:t>
            </a:fld>
            <a:endParaRPr lang="en-US"/>
          </a:p>
        </p:txBody>
      </p:sp>
    </p:spTree>
    <p:extLst>
      <p:ext uri="{BB962C8B-B14F-4D97-AF65-F5344CB8AC3E}">
        <p14:creationId xmlns:p14="http://schemas.microsoft.com/office/powerpoint/2010/main" val="56636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2A1BF-24C0-495B-B437-B87EE8245971}"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C1AC4-51EB-4363-A2F5-BE3FE0602E33}" type="slidenum">
              <a:rPr lang="en-US" smtClean="0"/>
              <a:t>‹#›</a:t>
            </a:fld>
            <a:endParaRPr lang="en-US"/>
          </a:p>
        </p:txBody>
      </p:sp>
    </p:spTree>
    <p:extLst>
      <p:ext uri="{BB962C8B-B14F-4D97-AF65-F5344CB8AC3E}">
        <p14:creationId xmlns:p14="http://schemas.microsoft.com/office/powerpoint/2010/main" val="140335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42A1BF-24C0-495B-B437-B87EE8245971}"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C1AC4-51EB-4363-A2F5-BE3FE0602E33}" type="slidenum">
              <a:rPr lang="en-US" smtClean="0"/>
              <a:t>‹#›</a:t>
            </a:fld>
            <a:endParaRPr lang="en-US"/>
          </a:p>
        </p:txBody>
      </p:sp>
    </p:spTree>
    <p:extLst>
      <p:ext uri="{BB962C8B-B14F-4D97-AF65-F5344CB8AC3E}">
        <p14:creationId xmlns:p14="http://schemas.microsoft.com/office/powerpoint/2010/main" val="313928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42A1BF-24C0-495B-B437-B87EE8245971}"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BC1AC4-51EB-4363-A2F5-BE3FE0602E33}" type="slidenum">
              <a:rPr lang="en-US" smtClean="0"/>
              <a:t>‹#›</a:t>
            </a:fld>
            <a:endParaRPr lang="en-US"/>
          </a:p>
        </p:txBody>
      </p:sp>
    </p:spTree>
    <p:extLst>
      <p:ext uri="{BB962C8B-B14F-4D97-AF65-F5344CB8AC3E}">
        <p14:creationId xmlns:p14="http://schemas.microsoft.com/office/powerpoint/2010/main" val="285250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42A1BF-24C0-495B-B437-B87EE8245971}"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C1AC4-51EB-4363-A2F5-BE3FE0602E33}" type="slidenum">
              <a:rPr lang="en-US" smtClean="0"/>
              <a:t>‹#›</a:t>
            </a:fld>
            <a:endParaRPr lang="en-US"/>
          </a:p>
        </p:txBody>
      </p:sp>
    </p:spTree>
    <p:extLst>
      <p:ext uri="{BB962C8B-B14F-4D97-AF65-F5344CB8AC3E}">
        <p14:creationId xmlns:p14="http://schemas.microsoft.com/office/powerpoint/2010/main" val="383602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2A1BF-24C0-495B-B437-B87EE8245971}"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BC1AC4-51EB-4363-A2F5-BE3FE0602E33}" type="slidenum">
              <a:rPr lang="en-US" smtClean="0"/>
              <a:t>‹#›</a:t>
            </a:fld>
            <a:endParaRPr lang="en-US"/>
          </a:p>
        </p:txBody>
      </p:sp>
    </p:spTree>
    <p:extLst>
      <p:ext uri="{BB962C8B-B14F-4D97-AF65-F5344CB8AC3E}">
        <p14:creationId xmlns:p14="http://schemas.microsoft.com/office/powerpoint/2010/main" val="87767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2A1BF-24C0-495B-B437-B87EE8245971}"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C1AC4-51EB-4363-A2F5-BE3FE0602E33}" type="slidenum">
              <a:rPr lang="en-US" smtClean="0"/>
              <a:t>‹#›</a:t>
            </a:fld>
            <a:endParaRPr lang="en-US"/>
          </a:p>
        </p:txBody>
      </p:sp>
    </p:spTree>
    <p:extLst>
      <p:ext uri="{BB962C8B-B14F-4D97-AF65-F5344CB8AC3E}">
        <p14:creationId xmlns:p14="http://schemas.microsoft.com/office/powerpoint/2010/main" val="355503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2A1BF-24C0-495B-B437-B87EE8245971}"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C1AC4-51EB-4363-A2F5-BE3FE0602E33}" type="slidenum">
              <a:rPr lang="en-US" smtClean="0"/>
              <a:t>‹#›</a:t>
            </a:fld>
            <a:endParaRPr lang="en-US"/>
          </a:p>
        </p:txBody>
      </p:sp>
    </p:spTree>
    <p:extLst>
      <p:ext uri="{BB962C8B-B14F-4D97-AF65-F5344CB8AC3E}">
        <p14:creationId xmlns:p14="http://schemas.microsoft.com/office/powerpoint/2010/main" val="408448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2A1BF-24C0-495B-B437-B87EE8245971}" type="datetimeFigureOut">
              <a:rPr lang="en-US" smtClean="0"/>
              <a:t>2/13/2018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C1AC4-51EB-4363-A2F5-BE3FE0602E33}" type="slidenum">
              <a:rPr lang="en-US" smtClean="0"/>
              <a:t>‹#›</a:t>
            </a:fld>
            <a:endParaRPr lang="en-US"/>
          </a:p>
        </p:txBody>
      </p:sp>
    </p:spTree>
    <p:extLst>
      <p:ext uri="{BB962C8B-B14F-4D97-AF65-F5344CB8AC3E}">
        <p14:creationId xmlns:p14="http://schemas.microsoft.com/office/powerpoint/2010/main" val="2430843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lmRa-9zDF8" TargetMode="External"/><Relationship Id="rId2" Type="http://schemas.openxmlformats.org/officeDocument/2006/relationships/hyperlink" Target="https://www.youtube.com/watch?v=LAtPHANEfQo" TargetMode="External"/><Relationship Id="rId1" Type="http://schemas.openxmlformats.org/officeDocument/2006/relationships/slideLayout" Target="../slideLayouts/slideLayout2.xml"/><Relationship Id="rId4" Type="http://schemas.openxmlformats.org/officeDocument/2006/relationships/hyperlink" Target="https://www.youtube.com/watch?v=-ZFR73WYqk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t>Arms, Legs, Wheels, Tracks, and</a:t>
            </a:r>
            <a:br>
              <a:rPr lang="en-US" b="1" i="1" dirty="0"/>
            </a:br>
            <a:r>
              <a:rPr lang="en-US" b="1" i="1" dirty="0"/>
              <a:t>What Really Drives Them</a:t>
            </a:r>
            <a:br>
              <a:rPr lang="en-US" b="1" i="1" dirty="0"/>
            </a:br>
            <a:r>
              <a:rPr lang="en-US" b="1" i="1" dirty="0"/>
              <a:t>Effectors and Actuators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52671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Packs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a:t>
            </a:r>
            <a:r>
              <a:rPr lang="en-US" dirty="0" err="1" smtClean="0"/>
              <a:t>mAh</a:t>
            </a:r>
            <a:r>
              <a:rPr lang="en-US" dirty="0" smtClean="0"/>
              <a:t> </a:t>
            </a:r>
            <a:r>
              <a:rPr lang="en-US" dirty="0"/>
              <a:t>specification of a battery stands for </a:t>
            </a:r>
            <a:r>
              <a:rPr lang="en-US" dirty="0" err="1"/>
              <a:t>milliampere</a:t>
            </a:r>
            <a:r>
              <a:rPr lang="en-US" dirty="0"/>
              <a:t>-hours. </a:t>
            </a:r>
            <a:r>
              <a:rPr lang="en-US" dirty="0" err="1" smtClean="0"/>
              <a:t>mAh</a:t>
            </a:r>
            <a:r>
              <a:rPr lang="en-US" dirty="0" smtClean="0"/>
              <a:t> </a:t>
            </a:r>
            <a:r>
              <a:rPr lang="en-US" dirty="0"/>
              <a:t>is the amount of </a:t>
            </a:r>
            <a:r>
              <a:rPr lang="en-US" dirty="0" err="1"/>
              <a:t>milliamperes</a:t>
            </a:r>
            <a:r>
              <a:rPr lang="en-US" dirty="0"/>
              <a:t> which a battery can provide (to a circuit or device) for the amount of hours specified in its specification. </a:t>
            </a:r>
          </a:p>
          <a:p>
            <a:r>
              <a:rPr lang="en-US" dirty="0"/>
              <a:t>Thus, a battery </a:t>
            </a:r>
            <a:r>
              <a:rPr lang="en-US" dirty="0" smtClean="0"/>
              <a:t>of </a:t>
            </a:r>
            <a:r>
              <a:rPr lang="en-US" dirty="0"/>
              <a:t>a </a:t>
            </a:r>
            <a:r>
              <a:rPr lang="en-US" dirty="0" smtClean="0"/>
              <a:t>1900mAh </a:t>
            </a:r>
            <a:r>
              <a:rPr lang="en-US" dirty="0"/>
              <a:t>can provide 1900mA (</a:t>
            </a:r>
            <a:r>
              <a:rPr lang="en-US" dirty="0" err="1"/>
              <a:t>milliamperes</a:t>
            </a:r>
            <a:r>
              <a:rPr lang="en-US" dirty="0"/>
              <a:t>) for 1 hour of time</a:t>
            </a:r>
            <a:r>
              <a:rPr lang="en-US" dirty="0" smtClean="0"/>
              <a:t>.</a:t>
            </a:r>
          </a:p>
          <a:p>
            <a:r>
              <a:rPr lang="en-US" dirty="0"/>
              <a:t>Usually a circuit will not demand 1900 </a:t>
            </a:r>
            <a:r>
              <a:rPr lang="en-US" dirty="0" smtClean="0"/>
              <a:t>mA </a:t>
            </a:r>
            <a:r>
              <a:rPr lang="en-US" dirty="0"/>
              <a:t>of current all at once for </a:t>
            </a:r>
            <a:r>
              <a:rPr lang="en-US" dirty="0" smtClean="0"/>
              <a:t>operation.</a:t>
            </a:r>
          </a:p>
          <a:p>
            <a:r>
              <a:rPr lang="en-US" dirty="0" smtClean="0"/>
              <a:t>A </a:t>
            </a:r>
            <a:r>
              <a:rPr lang="en-US" dirty="0"/>
              <a:t>circuit may instead only need 380mA of current for operation. In this case, the battery supplies 380mA for 5 hours, since 380*5=1900. Or for other circuits, it can supply 190mA of current for 10 hours, since 190*10=1900</a:t>
            </a:r>
            <a:r>
              <a:rPr lang="en-US" dirty="0" smtClean="0"/>
              <a:t>.</a:t>
            </a:r>
            <a:endParaRPr lang="en-US" dirty="0"/>
          </a:p>
        </p:txBody>
      </p:sp>
    </p:spTree>
    <p:extLst>
      <p:ext uri="{BB962C8B-B14F-4D97-AF65-F5344CB8AC3E}">
        <p14:creationId xmlns:p14="http://schemas.microsoft.com/office/powerpoint/2010/main" val="2962557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Motors will stall if the motor tries to turn but is prevented from moving. The motor will draw a lot of current from the battery and heat up. You can burn out a motor if run stalled for too long.</a:t>
            </a:r>
          </a:p>
        </p:txBody>
      </p:sp>
    </p:spTree>
    <p:extLst>
      <p:ext uri="{BB962C8B-B14F-4D97-AF65-F5344CB8AC3E}">
        <p14:creationId xmlns:p14="http://schemas.microsoft.com/office/powerpoint/2010/main" val="699153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Gearing of motors</a:t>
            </a:r>
            <a:endParaRPr lang="en-US" dirty="0"/>
          </a:p>
        </p:txBody>
      </p:sp>
      <p:sp>
        <p:nvSpPr>
          <p:cNvPr id="3" name="Content Placeholder 2"/>
          <p:cNvSpPr>
            <a:spLocks noGrp="1"/>
          </p:cNvSpPr>
          <p:nvPr>
            <p:ph idx="1"/>
          </p:nvPr>
        </p:nvSpPr>
        <p:spPr/>
        <p:txBody>
          <a:bodyPr/>
          <a:lstStyle/>
          <a:p>
            <a:r>
              <a:rPr lang="en-US" dirty="0"/>
              <a:t>Combining different </a:t>
            </a:r>
            <a:r>
              <a:rPr lang="en-US" i="1" dirty="0"/>
              <a:t>gears </a:t>
            </a:r>
            <a:r>
              <a:rPr lang="en-US" dirty="0"/>
              <a:t>is used to change the </a:t>
            </a:r>
            <a:r>
              <a:rPr lang="en-US" dirty="0" smtClean="0"/>
              <a:t>speed and torque (turning force) </a:t>
            </a:r>
            <a:r>
              <a:rPr lang="en-US" dirty="0"/>
              <a:t>of motors</a:t>
            </a:r>
            <a:r>
              <a:rPr lang="en-US" dirty="0" smtClean="0"/>
              <a:t>.</a:t>
            </a:r>
          </a:p>
          <a:p>
            <a:r>
              <a:rPr lang="en-US" dirty="0" smtClean="0"/>
              <a:t>Work, as defined in physics, is the product of force and distance.</a:t>
            </a:r>
          </a:p>
          <a:p>
            <a:r>
              <a:rPr lang="en-US" dirty="0"/>
              <a:t>Rotational Velocity </a:t>
            </a:r>
            <a:r>
              <a:rPr lang="en-US" dirty="0" smtClean="0"/>
              <a:t>is </a:t>
            </a:r>
            <a:r>
              <a:rPr lang="en-US" dirty="0"/>
              <a:t>specified </a:t>
            </a:r>
            <a:r>
              <a:rPr lang="en-US" dirty="0" smtClean="0"/>
              <a:t>in</a:t>
            </a:r>
            <a:br>
              <a:rPr lang="en-US" dirty="0" smtClean="0"/>
            </a:br>
            <a:r>
              <a:rPr lang="en-US" dirty="0" smtClean="0"/>
              <a:t>Rotations </a:t>
            </a:r>
            <a:r>
              <a:rPr lang="en-US" dirty="0"/>
              <a:t>Per </a:t>
            </a:r>
            <a:r>
              <a:rPr lang="en-US" dirty="0" smtClean="0"/>
              <a:t>Minute</a:t>
            </a:r>
            <a:r>
              <a:rPr lang="en-US" dirty="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50244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a:t>
            </a:r>
            <a:endParaRPr lang="en-US" dirty="0"/>
          </a:p>
        </p:txBody>
      </p:sp>
      <p:sp>
        <p:nvSpPr>
          <p:cNvPr id="3" name="Content Placeholder 2"/>
          <p:cNvSpPr>
            <a:spLocks noGrp="1"/>
          </p:cNvSpPr>
          <p:nvPr>
            <p:ph idx="1"/>
          </p:nvPr>
        </p:nvSpPr>
        <p:spPr>
          <a:xfrm>
            <a:off x="76200" y="1600200"/>
            <a:ext cx="6553200" cy="4525963"/>
          </a:xfrm>
        </p:spPr>
        <p:txBody>
          <a:bodyPr>
            <a:normAutofit/>
          </a:bodyPr>
          <a:lstStyle/>
          <a:p>
            <a:pPr marL="0" indent="0">
              <a:buNone/>
            </a:pPr>
            <a:r>
              <a:rPr lang="en-US" dirty="0" smtClean="0"/>
              <a:t>Torque</a:t>
            </a:r>
            <a:r>
              <a:rPr lang="en-US" dirty="0"/>
              <a:t> </a:t>
            </a:r>
            <a:r>
              <a:rPr lang="en-US" dirty="0" smtClean="0"/>
              <a:t>can </a:t>
            </a:r>
            <a:r>
              <a:rPr lang="en-US" dirty="0"/>
              <a:t>be considered </a:t>
            </a:r>
            <a:r>
              <a:rPr lang="en-US" dirty="0" smtClean="0"/>
              <a:t>as </a:t>
            </a:r>
            <a:r>
              <a:rPr lang="en-US" dirty="0"/>
              <a:t>a special subtype of </a:t>
            </a:r>
            <a:r>
              <a:rPr lang="en-US" dirty="0" smtClean="0"/>
              <a:t> work</a:t>
            </a:r>
            <a:r>
              <a:rPr lang="en-US" dirty="0"/>
              <a:t>: </a:t>
            </a:r>
          </a:p>
          <a:p>
            <a:pPr marL="0" indent="0">
              <a:buNone/>
            </a:pPr>
            <a:r>
              <a:rPr lang="en-US" dirty="0" smtClean="0"/>
              <a:t>	TORQUE </a:t>
            </a:r>
            <a:r>
              <a:rPr lang="en-US" dirty="0"/>
              <a:t>= FORCE x </a:t>
            </a:r>
            <a:r>
              <a:rPr lang="en-US" dirty="0" smtClean="0"/>
              <a:t>DISTANCE </a:t>
            </a:r>
            <a:endParaRPr lang="en-US" dirty="0"/>
          </a:p>
          <a:p>
            <a:pPr marL="0" indent="0">
              <a:buNone/>
            </a:pPr>
            <a:r>
              <a:rPr lang="en-US" dirty="0" smtClean="0"/>
              <a:t>But </a:t>
            </a:r>
            <a:r>
              <a:rPr lang="en-US" dirty="0"/>
              <a:t>TORQUE is </a:t>
            </a:r>
            <a:r>
              <a:rPr lang="en-US" dirty="0" smtClean="0"/>
              <a:t>a measurement </a:t>
            </a:r>
            <a:r>
              <a:rPr lang="en-US" dirty="0"/>
              <a:t>of </a:t>
            </a:r>
            <a:r>
              <a:rPr lang="en-US" dirty="0" smtClean="0"/>
              <a:t>ROTATIONAL </a:t>
            </a:r>
            <a:r>
              <a:rPr lang="en-US" dirty="0"/>
              <a:t>FORCE and </a:t>
            </a:r>
            <a:r>
              <a:rPr lang="en-US" dirty="0" smtClean="0"/>
              <a:t>the </a:t>
            </a:r>
            <a:r>
              <a:rPr lang="en-US" dirty="0"/>
              <a:t>DISTANCE is </a:t>
            </a:r>
            <a:r>
              <a:rPr lang="en-US" dirty="0" smtClean="0"/>
              <a:t>equivalent </a:t>
            </a:r>
            <a:r>
              <a:rPr lang="en-US" dirty="0"/>
              <a:t>to the RADIUS </a:t>
            </a:r>
            <a:r>
              <a:rPr lang="en-US" dirty="0" smtClean="0"/>
              <a:t>of </a:t>
            </a:r>
            <a:r>
              <a:rPr lang="en-US" dirty="0"/>
              <a:t>the rotational </a:t>
            </a:r>
            <a:r>
              <a:rPr lang="en-US" dirty="0" smtClean="0"/>
              <a:t>circumference</a:t>
            </a:r>
            <a:r>
              <a:rPr lang="en-US" dirty="0"/>
              <a:t>.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143000"/>
            <a:ext cx="2533698" cy="558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481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Servo Motors</a:t>
            </a:r>
            <a:endParaRPr lang="en-US" dirty="0"/>
          </a:p>
        </p:txBody>
      </p:sp>
      <p:sp>
        <p:nvSpPr>
          <p:cNvPr id="3" name="Content Placeholder 2"/>
          <p:cNvSpPr>
            <a:spLocks noGrp="1"/>
          </p:cNvSpPr>
          <p:nvPr>
            <p:ph idx="1"/>
          </p:nvPr>
        </p:nvSpPr>
        <p:spPr/>
        <p:txBody>
          <a:bodyPr>
            <a:normAutofit/>
          </a:bodyPr>
          <a:lstStyle/>
          <a:p>
            <a:r>
              <a:rPr lang="en-US" dirty="0"/>
              <a:t>Motors that can turn their shaft to a specific position are called </a:t>
            </a:r>
            <a:r>
              <a:rPr lang="en-US" b="1" i="1" dirty="0"/>
              <a:t>servo </a:t>
            </a:r>
            <a:r>
              <a:rPr lang="en-US" b="1" i="1" dirty="0" smtClean="0"/>
              <a:t>motors</a:t>
            </a:r>
            <a:r>
              <a:rPr lang="en-US" i="1" dirty="0" smtClean="0"/>
              <a:t> </a:t>
            </a:r>
            <a:r>
              <a:rPr lang="en-US" dirty="0" smtClean="0"/>
              <a:t>or </a:t>
            </a:r>
            <a:r>
              <a:rPr lang="en-US" i="1" dirty="0"/>
              <a:t>servos </a:t>
            </a:r>
            <a:r>
              <a:rPr lang="en-US" dirty="0"/>
              <a:t>for </a:t>
            </a:r>
            <a:r>
              <a:rPr lang="en-US" dirty="0" smtClean="0"/>
              <a:t>short.</a:t>
            </a:r>
          </a:p>
          <a:p>
            <a:r>
              <a:rPr lang="en-US" dirty="0"/>
              <a:t>A position sensor for the motor shaft, to track how much the motor </a:t>
            </a:r>
            <a:r>
              <a:rPr lang="en-US" dirty="0" smtClean="0"/>
              <a:t>is turning</a:t>
            </a:r>
            <a:r>
              <a:rPr lang="en-US" dirty="0"/>
              <a:t>, and in what </a:t>
            </a:r>
            <a:r>
              <a:rPr lang="en-US" dirty="0" smtClean="0"/>
              <a:t>direction</a:t>
            </a:r>
            <a:r>
              <a:rPr lang="en-US" dirty="0"/>
              <a:t>.</a:t>
            </a:r>
            <a:endParaRPr lang="en-US" dirty="0" smtClean="0"/>
          </a:p>
        </p:txBody>
      </p:sp>
    </p:spTree>
    <p:extLst>
      <p:ext uri="{BB962C8B-B14F-4D97-AF65-F5344CB8AC3E}">
        <p14:creationId xmlns:p14="http://schemas.microsoft.com/office/powerpoint/2010/main" val="3724001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Controls</a:t>
            </a:r>
            <a:endParaRPr lang="en-US" dirty="0"/>
          </a:p>
        </p:txBody>
      </p:sp>
      <p:sp>
        <p:nvSpPr>
          <p:cNvPr id="3" name="Content Placeholder 2"/>
          <p:cNvSpPr>
            <a:spLocks noGrp="1"/>
          </p:cNvSpPr>
          <p:nvPr>
            <p:ph idx="1"/>
          </p:nvPr>
        </p:nvSpPr>
        <p:spPr/>
        <p:txBody>
          <a:bodyPr/>
          <a:lstStyle/>
          <a:p>
            <a:r>
              <a:rPr lang="en-US" dirty="0"/>
              <a:t>Most robot actuators </a:t>
            </a:r>
            <a:r>
              <a:rPr lang="en-US" dirty="0" smtClean="0"/>
              <a:t>use </a:t>
            </a:r>
            <a:r>
              <a:rPr lang="en-US" i="1" dirty="0"/>
              <a:t>position control</a:t>
            </a:r>
            <a:r>
              <a:rPr lang="en-US" dirty="0"/>
              <a:t>, </a:t>
            </a:r>
            <a:r>
              <a:rPr lang="en-US" dirty="0" smtClean="0"/>
              <a:t>in which the motor </a:t>
            </a:r>
            <a:r>
              <a:rPr lang="en-US" dirty="0"/>
              <a:t>is driven so as to track the desired </a:t>
            </a:r>
            <a:r>
              <a:rPr lang="en-US" dirty="0" smtClean="0"/>
              <a:t>position at </a:t>
            </a:r>
            <a:r>
              <a:rPr lang="en-US" dirty="0"/>
              <a:t>all times. This makes motor-driven actuators very accurate, but also </a:t>
            </a:r>
            <a:r>
              <a:rPr lang="en-US" dirty="0" smtClean="0"/>
              <a:t>very </a:t>
            </a:r>
            <a:r>
              <a:rPr lang="en-US" i="1" dirty="0" smtClean="0"/>
              <a:t>stiff</a:t>
            </a:r>
            <a:r>
              <a:rPr lang="en-US" dirty="0" smtClean="0"/>
              <a:t>.</a:t>
            </a:r>
          </a:p>
          <a:p>
            <a:pPr lvl="1"/>
            <a:r>
              <a:rPr lang="en-US" dirty="0" smtClean="0"/>
              <a:t>Such examples are 2D/3D printers.</a:t>
            </a:r>
          </a:p>
          <a:p>
            <a:pPr lvl="1"/>
            <a:r>
              <a:rPr lang="en-US" dirty="0" smtClean="0"/>
              <a:t>Robots moving or placing objects</a:t>
            </a:r>
            <a:endParaRPr lang="en-US" dirty="0"/>
          </a:p>
        </p:txBody>
      </p:sp>
    </p:spTree>
    <p:extLst>
      <p:ext uri="{BB962C8B-B14F-4D97-AF65-F5344CB8AC3E}">
        <p14:creationId xmlns:p14="http://schemas.microsoft.com/office/powerpoint/2010/main" val="420017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i="1" dirty="0" smtClean="0"/>
              <a:t>Torque Control</a:t>
            </a:r>
            <a:r>
              <a:rPr lang="en-US" dirty="0" smtClean="0"/>
              <a:t>: </a:t>
            </a:r>
            <a:r>
              <a:rPr lang="en-US" dirty="0"/>
              <a:t>the motor is driven so as to track the </a:t>
            </a:r>
            <a:r>
              <a:rPr lang="en-US" dirty="0" smtClean="0"/>
              <a:t>desired torque </a:t>
            </a:r>
            <a:r>
              <a:rPr lang="en-US" dirty="0"/>
              <a:t>at all times, regardless of its specific shaft position</a:t>
            </a:r>
            <a:r>
              <a:rPr lang="en-US" dirty="0" smtClean="0"/>
              <a:t>.</a:t>
            </a:r>
          </a:p>
          <a:p>
            <a:pPr lvl="1"/>
            <a:r>
              <a:rPr lang="en-US" dirty="0" smtClean="0"/>
              <a:t>Such as limiting the turning a wheel in a race car simulator.</a:t>
            </a:r>
          </a:p>
          <a:p>
            <a:pPr lvl="1"/>
            <a:endParaRPr lang="en-US" dirty="0"/>
          </a:p>
          <a:p>
            <a:r>
              <a:rPr lang="en-US" dirty="0" smtClean="0"/>
              <a:t>Velocity control: Goal of velocity control is to regulate motor speed.</a:t>
            </a:r>
          </a:p>
          <a:p>
            <a:pPr lvl="1"/>
            <a:r>
              <a:rPr lang="en-US" dirty="0" smtClean="0"/>
              <a:t>Such as a spinning motor in a fan.</a:t>
            </a:r>
          </a:p>
          <a:p>
            <a:pPr marL="457200" lvl="1" indent="0">
              <a:buNone/>
            </a:pPr>
            <a:endParaRPr lang="en-US" dirty="0"/>
          </a:p>
        </p:txBody>
      </p:sp>
    </p:spTree>
    <p:extLst>
      <p:ext uri="{BB962C8B-B14F-4D97-AF65-F5344CB8AC3E}">
        <p14:creationId xmlns:p14="http://schemas.microsoft.com/office/powerpoint/2010/main" val="3083632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sp>
        <p:nvSpPr>
          <p:cNvPr id="3" name="Content Placeholder 2"/>
          <p:cNvSpPr>
            <a:spLocks noGrp="1"/>
          </p:cNvSpPr>
          <p:nvPr>
            <p:ph idx="1"/>
          </p:nvPr>
        </p:nvSpPr>
        <p:spPr/>
        <p:txBody>
          <a:bodyPr>
            <a:normAutofit/>
          </a:bodyPr>
          <a:lstStyle/>
          <a:p>
            <a:r>
              <a:rPr lang="en-US" dirty="0" smtClean="0"/>
              <a:t>The amount of work </a:t>
            </a:r>
            <a:r>
              <a:rPr lang="en-US" dirty="0"/>
              <a:t>(Torque) </a:t>
            </a:r>
            <a:r>
              <a:rPr lang="en-US" dirty="0" smtClean="0"/>
              <a:t>a motor</a:t>
            </a:r>
            <a:r>
              <a:rPr lang="en-US" dirty="0"/>
              <a:t> </a:t>
            </a:r>
            <a:r>
              <a:rPr lang="en-US" dirty="0" smtClean="0"/>
              <a:t>do is (W=</a:t>
            </a:r>
            <a:r>
              <a:rPr lang="en-US" dirty="0" err="1" smtClean="0"/>
              <a:t>FxD</a:t>
            </a:r>
            <a:r>
              <a:rPr lang="en-US" dirty="0"/>
              <a:t>) </a:t>
            </a:r>
          </a:p>
          <a:p>
            <a:r>
              <a:rPr lang="en-US" dirty="0" smtClean="0"/>
              <a:t>If </a:t>
            </a:r>
            <a:r>
              <a:rPr lang="en-US" dirty="0"/>
              <a:t>we want more TORQUE </a:t>
            </a:r>
            <a:r>
              <a:rPr lang="en-US" dirty="0" smtClean="0"/>
              <a:t>(</a:t>
            </a:r>
            <a:r>
              <a:rPr lang="en-US" dirty="0"/>
              <a:t>for acceleration) we can </a:t>
            </a:r>
            <a:r>
              <a:rPr lang="en-US" dirty="0" smtClean="0"/>
              <a:t>reduce </a:t>
            </a:r>
            <a:r>
              <a:rPr lang="en-US" dirty="0"/>
              <a:t>rotational speed, if </a:t>
            </a:r>
            <a:r>
              <a:rPr lang="en-US" dirty="0" smtClean="0"/>
              <a:t>we </a:t>
            </a:r>
            <a:r>
              <a:rPr lang="en-US" dirty="0"/>
              <a:t>want more Rotational </a:t>
            </a:r>
            <a:r>
              <a:rPr lang="en-US" dirty="0" smtClean="0"/>
              <a:t>Velocity </a:t>
            </a:r>
            <a:r>
              <a:rPr lang="en-US" dirty="0"/>
              <a:t>(Distance/Speed) </a:t>
            </a:r>
            <a:r>
              <a:rPr lang="en-US" dirty="0" smtClean="0"/>
              <a:t>we </a:t>
            </a:r>
            <a:r>
              <a:rPr lang="en-US" dirty="0"/>
              <a:t>can reduce Torque. </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261255"/>
            <a:ext cx="2357437" cy="259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00800" y="5943600"/>
            <a:ext cx="2299860" cy="646331"/>
          </a:xfrm>
          <a:prstGeom prst="rect">
            <a:avLst/>
          </a:prstGeom>
          <a:noFill/>
        </p:spPr>
        <p:txBody>
          <a:bodyPr wrap="none" rtlCol="0">
            <a:spAutoFit/>
          </a:bodyPr>
          <a:lstStyle/>
          <a:p>
            <a:r>
              <a:rPr lang="en-US" dirty="0" smtClean="0"/>
              <a:t>How do we do this?</a:t>
            </a:r>
          </a:p>
          <a:p>
            <a:r>
              <a:rPr lang="en-US" dirty="0" smtClean="0"/>
              <a:t>With the use of Gears!</a:t>
            </a:r>
            <a:endParaRPr lang="en-US" dirty="0"/>
          </a:p>
        </p:txBody>
      </p:sp>
    </p:spTree>
    <p:extLst>
      <p:ext uri="{BB962C8B-B14F-4D97-AF65-F5344CB8AC3E}">
        <p14:creationId xmlns:p14="http://schemas.microsoft.com/office/powerpoint/2010/main" val="2965357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486399"/>
            <a:ext cx="12287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Gears</a:t>
            </a:r>
            <a:endParaRPr lang="en-US" dirty="0"/>
          </a:p>
        </p:txBody>
      </p:sp>
      <p:sp>
        <p:nvSpPr>
          <p:cNvPr id="3" name="Content Placeholder 2"/>
          <p:cNvSpPr>
            <a:spLocks noGrp="1"/>
          </p:cNvSpPr>
          <p:nvPr>
            <p:ph idx="1"/>
          </p:nvPr>
        </p:nvSpPr>
        <p:spPr>
          <a:xfrm>
            <a:off x="457200" y="1600200"/>
            <a:ext cx="8229600" cy="4500561"/>
          </a:xfrm>
        </p:spPr>
        <p:txBody>
          <a:bodyPr>
            <a:normAutofit lnSpcReduction="10000"/>
          </a:bodyPr>
          <a:lstStyle/>
          <a:p>
            <a:r>
              <a:rPr lang="en-US" dirty="0"/>
              <a:t>Combining different size gears is one way to </a:t>
            </a:r>
            <a:r>
              <a:rPr lang="en-US" dirty="0" smtClean="0"/>
              <a:t>change </a:t>
            </a:r>
            <a:r>
              <a:rPr lang="en-US" dirty="0"/>
              <a:t>the Torque (force output) and Rotational </a:t>
            </a:r>
            <a:r>
              <a:rPr lang="en-US" dirty="0" smtClean="0"/>
              <a:t> Velocity </a:t>
            </a:r>
            <a:r>
              <a:rPr lang="en-US" dirty="0"/>
              <a:t>(speed, distance over time) of a motors </a:t>
            </a:r>
            <a:r>
              <a:rPr lang="en-US" dirty="0" smtClean="0"/>
              <a:t>output.</a:t>
            </a:r>
          </a:p>
          <a:p>
            <a:pPr marL="0" indent="0">
              <a:buNone/>
            </a:pPr>
            <a:endParaRPr lang="en-US" dirty="0" smtClean="0"/>
          </a:p>
          <a:p>
            <a:r>
              <a:rPr lang="en-US" dirty="0"/>
              <a:t>Gears are wheels with </a:t>
            </a:r>
            <a:r>
              <a:rPr lang="en-US" dirty="0" smtClean="0"/>
              <a:t>teeth</a:t>
            </a:r>
            <a:r>
              <a:rPr lang="en-US" dirty="0"/>
              <a:t>. Gears mesh </a:t>
            </a:r>
            <a:r>
              <a:rPr lang="en-US" dirty="0" smtClean="0"/>
              <a:t>together </a:t>
            </a:r>
            <a:r>
              <a:rPr lang="en-US" dirty="0"/>
              <a:t>and make </a:t>
            </a:r>
            <a:r>
              <a:rPr lang="en-US" dirty="0" smtClean="0"/>
              <a:t>things </a:t>
            </a:r>
            <a:r>
              <a:rPr lang="en-US" dirty="0"/>
              <a:t>turn. Gears are </a:t>
            </a:r>
            <a:r>
              <a:rPr lang="en-US" dirty="0" smtClean="0"/>
              <a:t>used </a:t>
            </a:r>
            <a:r>
              <a:rPr lang="en-US" dirty="0"/>
              <a:t>to transfer </a:t>
            </a:r>
            <a:r>
              <a:rPr lang="en-US" dirty="0" smtClean="0"/>
              <a:t>motion or  power from </a:t>
            </a:r>
            <a:r>
              <a:rPr lang="en-US" dirty="0" err="1" smtClean="0"/>
              <a:t>from</a:t>
            </a:r>
            <a:r>
              <a:rPr lang="en-US" dirty="0" smtClean="0"/>
              <a:t> one </a:t>
            </a:r>
            <a:r>
              <a:rPr lang="en-US" dirty="0"/>
              <a:t>moving part to </a:t>
            </a:r>
            <a:r>
              <a:rPr lang="en-US" dirty="0" smtClean="0"/>
              <a:t>another.</a:t>
            </a:r>
          </a:p>
          <a:p>
            <a:pPr marL="0" indent="0">
              <a:buNone/>
            </a:pPr>
            <a:endParaRPr lang="en-US" dirty="0" smtClean="0"/>
          </a:p>
          <a:p>
            <a:endParaRPr lang="en-US" dirty="0"/>
          </a:p>
        </p:txBody>
      </p:sp>
    </p:spTree>
    <p:extLst>
      <p:ext uri="{BB962C8B-B14F-4D97-AF65-F5344CB8AC3E}">
        <p14:creationId xmlns:p14="http://schemas.microsoft.com/office/powerpoint/2010/main" val="2894539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Gears – The Purpose</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Gears </a:t>
            </a:r>
            <a:r>
              <a:rPr lang="en-US" dirty="0"/>
              <a:t>are generally used for one of four </a:t>
            </a:r>
            <a:r>
              <a:rPr lang="en-US" dirty="0" smtClean="0"/>
              <a:t>different </a:t>
            </a:r>
            <a:r>
              <a:rPr lang="en-US" dirty="0"/>
              <a:t>reasons: </a:t>
            </a:r>
          </a:p>
          <a:p>
            <a:r>
              <a:rPr lang="en-US" dirty="0" smtClean="0"/>
              <a:t>To </a:t>
            </a:r>
            <a:r>
              <a:rPr lang="en-US" dirty="0"/>
              <a:t>reverse the direction of rotation </a:t>
            </a:r>
          </a:p>
          <a:p>
            <a:r>
              <a:rPr lang="en-US" dirty="0" smtClean="0"/>
              <a:t>To </a:t>
            </a:r>
            <a:r>
              <a:rPr lang="en-US" dirty="0"/>
              <a:t>increase or decrease the speed of rotation </a:t>
            </a:r>
          </a:p>
          <a:p>
            <a:r>
              <a:rPr lang="en-US" dirty="0" smtClean="0"/>
              <a:t>To </a:t>
            </a:r>
            <a:r>
              <a:rPr lang="en-US" dirty="0"/>
              <a:t>move rotational motion to a different axis </a:t>
            </a:r>
          </a:p>
          <a:p>
            <a:r>
              <a:rPr lang="en-US" dirty="0" smtClean="0"/>
              <a:t>To </a:t>
            </a:r>
            <a:r>
              <a:rPr lang="en-US" dirty="0"/>
              <a:t>keep the rotation of two axis </a:t>
            </a:r>
            <a:r>
              <a:rPr lang="en-US" dirty="0" smtClean="0"/>
              <a:t>synchronized</a:t>
            </a:r>
          </a:p>
          <a:p>
            <a:endParaRPr lang="en-US" dirty="0"/>
          </a:p>
          <a:p>
            <a:pPr marL="0" indent="0">
              <a:buNone/>
            </a:pPr>
            <a:r>
              <a:rPr lang="en-US" dirty="0" smtClean="0"/>
              <a:t>Sports Car vs Garbage Truck analogy.</a:t>
            </a:r>
          </a:p>
          <a:p>
            <a:pPr marL="0" indent="0">
              <a:buNone/>
            </a:pPr>
            <a:r>
              <a:rPr lang="en-US" dirty="0" smtClean="0"/>
              <a:t>Speed and Power</a:t>
            </a:r>
            <a:endParaRPr lang="en-US" dirty="0"/>
          </a:p>
          <a:p>
            <a:endParaRPr lang="en-US" dirty="0"/>
          </a:p>
        </p:txBody>
      </p:sp>
    </p:spTree>
    <p:extLst>
      <p:ext uri="{BB962C8B-B14F-4D97-AF65-F5344CB8AC3E}">
        <p14:creationId xmlns:p14="http://schemas.microsoft.com/office/powerpoint/2010/main" val="1202089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Effector</a:t>
            </a:r>
            <a:endParaRPr lang="en-US" dirty="0"/>
          </a:p>
        </p:txBody>
      </p:sp>
      <p:sp>
        <p:nvSpPr>
          <p:cNvPr id="3" name="Content Placeholder 2"/>
          <p:cNvSpPr>
            <a:spLocks noGrp="1"/>
          </p:cNvSpPr>
          <p:nvPr>
            <p:ph idx="1"/>
          </p:nvPr>
        </p:nvSpPr>
        <p:spPr/>
        <p:txBody>
          <a:bodyPr>
            <a:normAutofit/>
          </a:bodyPr>
          <a:lstStyle/>
          <a:p>
            <a:r>
              <a:rPr lang="en-US" dirty="0" smtClean="0"/>
              <a:t>An </a:t>
            </a:r>
            <a:r>
              <a:rPr lang="en-US" b="1" i="1" dirty="0"/>
              <a:t>effector</a:t>
            </a:r>
            <a:r>
              <a:rPr lang="en-US" i="1" dirty="0"/>
              <a:t> </a:t>
            </a:r>
            <a:r>
              <a:rPr lang="en-US" dirty="0"/>
              <a:t>is any device on a robot that has an effect (impact or </a:t>
            </a:r>
            <a:r>
              <a:rPr lang="en-US" dirty="0" smtClean="0"/>
              <a:t>influence) on </a:t>
            </a:r>
            <a:r>
              <a:rPr lang="en-US" dirty="0"/>
              <a:t>the environment</a:t>
            </a:r>
            <a:r>
              <a:rPr lang="en-US" dirty="0" smtClean="0"/>
              <a:t>.</a:t>
            </a:r>
          </a:p>
          <a:p>
            <a:pPr lvl="1"/>
            <a:r>
              <a:rPr lang="en-US" dirty="0"/>
              <a:t>Effectors range from legs and wheels to arms and fingers. The robot’s </a:t>
            </a:r>
            <a:r>
              <a:rPr lang="en-US" dirty="0" smtClean="0"/>
              <a:t>controller sends </a:t>
            </a:r>
            <a:r>
              <a:rPr lang="en-US" dirty="0"/>
              <a:t>commands to the robot’s effectors to produce the desired </a:t>
            </a:r>
            <a:r>
              <a:rPr lang="en-US" dirty="0" smtClean="0"/>
              <a:t>effect on </a:t>
            </a:r>
            <a:r>
              <a:rPr lang="en-US" dirty="0"/>
              <a:t>the environment, based on the robot’s task</a:t>
            </a:r>
            <a:r>
              <a:rPr lang="en-US" dirty="0" smtClean="0"/>
              <a:t>.</a:t>
            </a:r>
            <a:endParaRPr lang="en-US" dirty="0"/>
          </a:p>
        </p:txBody>
      </p:sp>
    </p:spTree>
    <p:extLst>
      <p:ext uri="{BB962C8B-B14F-4D97-AF65-F5344CB8AC3E}">
        <p14:creationId xmlns:p14="http://schemas.microsoft.com/office/powerpoint/2010/main" val="3597589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Gear System</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a:p>
          <a:p>
            <a:pPr marL="0" indent="0">
              <a:buNone/>
            </a:pPr>
            <a:r>
              <a:rPr lang="en-US" smtClean="0"/>
              <a:t>Compound </a:t>
            </a:r>
            <a:r>
              <a:rPr lang="en-US" dirty="0" smtClean="0"/>
              <a:t>Gears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7526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gear driver follow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733800"/>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550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Gear Ratio</a:t>
            </a:r>
            <a:endParaRPr lang="en-US" dirty="0"/>
          </a:p>
        </p:txBody>
      </p:sp>
      <p:pic>
        <p:nvPicPr>
          <p:cNvPr id="81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7487" y="1867694"/>
            <a:ext cx="362902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545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Degrees of Freedom</a:t>
            </a:r>
            <a:endParaRPr lang="en-US" dirty="0"/>
          </a:p>
        </p:txBody>
      </p:sp>
      <p:sp>
        <p:nvSpPr>
          <p:cNvPr id="3" name="Content Placeholder 2"/>
          <p:cNvSpPr>
            <a:spLocks noGrp="1"/>
          </p:cNvSpPr>
          <p:nvPr>
            <p:ph idx="1"/>
          </p:nvPr>
        </p:nvSpPr>
        <p:spPr/>
        <p:txBody>
          <a:bodyPr/>
          <a:lstStyle/>
          <a:p>
            <a:r>
              <a:rPr lang="en-US" dirty="0"/>
              <a:t>A </a:t>
            </a:r>
            <a:r>
              <a:rPr lang="en-US" i="1" dirty="0"/>
              <a:t>degree of freedom </a:t>
            </a:r>
            <a:r>
              <a:rPr lang="en-US" dirty="0"/>
              <a:t>(DOF) is any of the minimum number of </a:t>
            </a:r>
            <a:r>
              <a:rPr lang="en-US" dirty="0" smtClean="0"/>
              <a:t>coordinates required </a:t>
            </a:r>
            <a:r>
              <a:rPr lang="en-US" dirty="0"/>
              <a:t>to completely specify the motion of a mechanical system. You </a:t>
            </a:r>
            <a:r>
              <a:rPr lang="en-US" dirty="0" smtClean="0"/>
              <a:t>can think </a:t>
            </a:r>
            <a:r>
              <a:rPr lang="en-US" dirty="0"/>
              <a:t>of it informally as a way in which the system (robot) can </a:t>
            </a:r>
            <a:r>
              <a:rPr lang="en-US" dirty="0" smtClean="0"/>
              <a:t>move.</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121862"/>
            <a:ext cx="3276600" cy="2460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609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5646" y="1600200"/>
            <a:ext cx="603270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049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Actuator</a:t>
            </a:r>
            <a:endParaRPr lang="en-US" dirty="0"/>
          </a:p>
        </p:txBody>
      </p:sp>
      <p:sp>
        <p:nvSpPr>
          <p:cNvPr id="3" name="Content Placeholder 2"/>
          <p:cNvSpPr>
            <a:spLocks noGrp="1"/>
          </p:cNvSpPr>
          <p:nvPr>
            <p:ph idx="1"/>
          </p:nvPr>
        </p:nvSpPr>
        <p:spPr/>
        <p:txBody>
          <a:bodyPr>
            <a:normAutofit/>
          </a:bodyPr>
          <a:lstStyle/>
          <a:p>
            <a:r>
              <a:rPr lang="en-US" dirty="0" smtClean="0"/>
              <a:t>All effectors have some mechanism that allows them to do their work. An </a:t>
            </a:r>
            <a:r>
              <a:rPr lang="en-US" b="1" i="1" dirty="0" smtClean="0"/>
              <a:t>actuator</a:t>
            </a:r>
            <a:r>
              <a:rPr lang="en-US" i="1" dirty="0" smtClean="0"/>
              <a:t> </a:t>
            </a:r>
            <a:r>
              <a:rPr lang="en-US" dirty="0" smtClean="0"/>
              <a:t>is the mechanism that enables the effector to execute an action or movement.</a:t>
            </a:r>
          </a:p>
          <a:p>
            <a:pPr lvl="1"/>
            <a:r>
              <a:rPr lang="en-US" dirty="0"/>
              <a:t>In animals, muscles and tendons are the actuators that make the arms </a:t>
            </a:r>
            <a:r>
              <a:rPr lang="en-US" dirty="0" smtClean="0"/>
              <a:t>and legs </a:t>
            </a:r>
            <a:r>
              <a:rPr lang="en-US" dirty="0"/>
              <a:t>and the backs do their jobs. In robots, actuators include electric </a:t>
            </a:r>
            <a:r>
              <a:rPr lang="en-US" dirty="0" smtClean="0"/>
              <a:t>motors and </a:t>
            </a:r>
            <a:r>
              <a:rPr lang="en-US" dirty="0"/>
              <a:t>various other technologies.</a:t>
            </a:r>
            <a:endParaRPr lang="en-US" dirty="0" smtClean="0"/>
          </a:p>
          <a:p>
            <a:endParaRPr lang="en-US" dirty="0"/>
          </a:p>
        </p:txBody>
      </p:sp>
    </p:spTree>
    <p:extLst>
      <p:ext uri="{BB962C8B-B14F-4D97-AF65-F5344CB8AC3E}">
        <p14:creationId xmlns:p14="http://schemas.microsoft.com/office/powerpoint/2010/main" val="1101621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57200"/>
            <a:ext cx="2235368" cy="3532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62200" y="4343400"/>
            <a:ext cx="5791200" cy="646331"/>
          </a:xfrm>
          <a:prstGeom prst="rect">
            <a:avLst/>
          </a:prstGeom>
        </p:spPr>
        <p:txBody>
          <a:bodyPr wrap="square">
            <a:spAutoFit/>
          </a:bodyPr>
          <a:lstStyle/>
          <a:p>
            <a:r>
              <a:rPr lang="en-US" dirty="0"/>
              <a:t>A passive walker: a robot that uses gravity and clever mechanics to </a:t>
            </a:r>
            <a:r>
              <a:rPr lang="en-US" dirty="0" smtClean="0"/>
              <a:t>balance and </a:t>
            </a:r>
            <a:r>
              <a:rPr lang="en-US" dirty="0"/>
              <a:t>walk without any motors</a:t>
            </a:r>
            <a:r>
              <a:rPr lang="en-US" dirty="0" smtClean="0"/>
              <a:t>.</a:t>
            </a:r>
            <a:endParaRPr lang="en-US" dirty="0"/>
          </a:p>
        </p:txBody>
      </p:sp>
    </p:spTree>
    <p:extLst>
      <p:ext uri="{BB962C8B-B14F-4D97-AF65-F5344CB8AC3E}">
        <p14:creationId xmlns:p14="http://schemas.microsoft.com/office/powerpoint/2010/main" val="3195710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vs. Passive Actuation</a:t>
            </a:r>
          </a:p>
        </p:txBody>
      </p:sp>
      <p:sp>
        <p:nvSpPr>
          <p:cNvPr id="3" name="Content Placeholder 2"/>
          <p:cNvSpPr>
            <a:spLocks noGrp="1"/>
          </p:cNvSpPr>
          <p:nvPr>
            <p:ph idx="1"/>
          </p:nvPr>
        </p:nvSpPr>
        <p:spPr/>
        <p:txBody>
          <a:bodyPr>
            <a:normAutofit/>
          </a:bodyPr>
          <a:lstStyle/>
          <a:p>
            <a:r>
              <a:rPr lang="en-US" dirty="0"/>
              <a:t>In all cases, the action of actuators and effectors requires some form of </a:t>
            </a:r>
            <a:r>
              <a:rPr lang="en-US" dirty="0" smtClean="0"/>
              <a:t>energy </a:t>
            </a:r>
            <a:r>
              <a:rPr lang="en-US" dirty="0"/>
              <a:t>to provide power. Some </a:t>
            </a:r>
            <a:r>
              <a:rPr lang="en-US" dirty="0" smtClean="0"/>
              <a:t>actuators </a:t>
            </a:r>
            <a:r>
              <a:rPr lang="en-US" dirty="0"/>
              <a:t>use </a:t>
            </a:r>
            <a:r>
              <a:rPr lang="en-US" i="1" dirty="0" smtClean="0"/>
              <a:t>passive </a:t>
            </a:r>
            <a:r>
              <a:rPr lang="en-US" i="1" dirty="0"/>
              <a:t>actuation</a:t>
            </a:r>
            <a:r>
              <a:rPr lang="en-US" dirty="0"/>
              <a:t>, </a:t>
            </a:r>
            <a:r>
              <a:rPr lang="en-US" dirty="0" smtClean="0"/>
              <a:t>utilizing potential </a:t>
            </a:r>
            <a:r>
              <a:rPr lang="en-US" dirty="0"/>
              <a:t>energy </a:t>
            </a:r>
            <a:r>
              <a:rPr lang="en-US" dirty="0" smtClean="0"/>
              <a:t>of the effector </a:t>
            </a:r>
            <a:r>
              <a:rPr lang="en-US" dirty="0"/>
              <a:t>and </a:t>
            </a:r>
            <a:r>
              <a:rPr lang="en-US" dirty="0" smtClean="0"/>
              <a:t>its interaction </a:t>
            </a:r>
            <a:r>
              <a:rPr lang="en-US" dirty="0"/>
              <a:t>with </a:t>
            </a:r>
            <a:r>
              <a:rPr lang="en-US" dirty="0" smtClean="0"/>
              <a:t>the environment </a:t>
            </a:r>
            <a:r>
              <a:rPr lang="en-US" dirty="0"/>
              <a:t>instead of active power consumption</a:t>
            </a:r>
            <a:r>
              <a:rPr lang="en-US" dirty="0" smtClean="0"/>
              <a:t>.</a:t>
            </a:r>
          </a:p>
          <a:p>
            <a:pPr lvl="1"/>
            <a:r>
              <a:rPr lang="en-US" dirty="0" smtClean="0"/>
              <a:t>A glider is an example of this.</a:t>
            </a:r>
            <a:endParaRPr lang="en-US" dirty="0"/>
          </a:p>
        </p:txBody>
      </p:sp>
    </p:spTree>
    <p:extLst>
      <p:ext uri="{BB962C8B-B14F-4D97-AF65-F5344CB8AC3E}">
        <p14:creationId xmlns:p14="http://schemas.microsoft.com/office/powerpoint/2010/main" val="2343473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Actuators</a:t>
            </a:r>
          </a:p>
        </p:txBody>
      </p:sp>
      <p:sp>
        <p:nvSpPr>
          <p:cNvPr id="3" name="Content Placeholder 2"/>
          <p:cNvSpPr>
            <a:spLocks noGrp="1"/>
          </p:cNvSpPr>
          <p:nvPr>
            <p:ph idx="1"/>
          </p:nvPr>
        </p:nvSpPr>
        <p:spPr/>
        <p:txBody>
          <a:bodyPr>
            <a:normAutofit lnSpcReduction="10000"/>
          </a:bodyPr>
          <a:lstStyle/>
          <a:p>
            <a:r>
              <a:rPr lang="en-US" dirty="0"/>
              <a:t>Electric </a:t>
            </a:r>
            <a:r>
              <a:rPr lang="en-US" dirty="0" smtClean="0"/>
              <a:t>motors - </a:t>
            </a:r>
            <a:r>
              <a:rPr lang="en-US" dirty="0" smtClean="0">
                <a:hlinkClick r:id="rId2"/>
              </a:rPr>
              <a:t>Video</a:t>
            </a:r>
            <a:endParaRPr lang="en-US" dirty="0" smtClean="0"/>
          </a:p>
          <a:p>
            <a:r>
              <a:rPr lang="en-US" dirty="0" smtClean="0"/>
              <a:t>Hydraulics - </a:t>
            </a:r>
            <a:r>
              <a:rPr lang="en-US" dirty="0" smtClean="0">
                <a:hlinkClick r:id="rId3"/>
              </a:rPr>
              <a:t>Video</a:t>
            </a:r>
            <a:endParaRPr lang="en-US" dirty="0" smtClean="0"/>
          </a:p>
          <a:p>
            <a:r>
              <a:rPr lang="en-US" dirty="0" smtClean="0"/>
              <a:t>Pneumatics - </a:t>
            </a:r>
            <a:r>
              <a:rPr lang="en-US" dirty="0" smtClean="0">
                <a:hlinkClick r:id="rId4"/>
              </a:rPr>
              <a:t>Video</a:t>
            </a:r>
            <a:endParaRPr lang="en-US" dirty="0" smtClean="0"/>
          </a:p>
          <a:p>
            <a:r>
              <a:rPr lang="en-US" dirty="0"/>
              <a:t>Photo-reactive </a:t>
            </a:r>
            <a:r>
              <a:rPr lang="en-US" dirty="0" smtClean="0"/>
              <a:t>materials </a:t>
            </a:r>
          </a:p>
          <a:p>
            <a:r>
              <a:rPr lang="en-US" dirty="0" smtClean="0"/>
              <a:t>Chemically reactive materials</a:t>
            </a:r>
          </a:p>
          <a:p>
            <a:r>
              <a:rPr lang="en-US" dirty="0" smtClean="0"/>
              <a:t>Thermally </a:t>
            </a:r>
            <a:r>
              <a:rPr lang="en-US" dirty="0"/>
              <a:t>reactive </a:t>
            </a:r>
            <a:r>
              <a:rPr lang="en-US" dirty="0" smtClean="0"/>
              <a:t>materials </a:t>
            </a:r>
          </a:p>
          <a:p>
            <a:r>
              <a:rPr lang="en-US" dirty="0" smtClean="0"/>
              <a:t>Piezoelectric materials</a:t>
            </a:r>
            <a:endParaRPr lang="en-US" dirty="0" smtClean="0"/>
          </a:p>
          <a:p>
            <a:pPr lvl="1"/>
            <a:r>
              <a:rPr lang="en-US" dirty="0" smtClean="0"/>
              <a:t>Crystals create a charge when pushed or pressed.</a:t>
            </a:r>
            <a:endParaRPr lang="en-US" dirty="0"/>
          </a:p>
        </p:txBody>
      </p:sp>
    </p:spTree>
    <p:extLst>
      <p:ext uri="{BB962C8B-B14F-4D97-AF65-F5344CB8AC3E}">
        <p14:creationId xmlns:p14="http://schemas.microsoft.com/office/powerpoint/2010/main" val="1001259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Motors</a:t>
            </a:r>
            <a:endParaRPr lang="en-US" dirty="0"/>
          </a:p>
        </p:txBody>
      </p:sp>
      <p:sp>
        <p:nvSpPr>
          <p:cNvPr id="3" name="Content Placeholder 2"/>
          <p:cNvSpPr>
            <a:spLocks noGrp="1"/>
          </p:cNvSpPr>
          <p:nvPr>
            <p:ph idx="1"/>
          </p:nvPr>
        </p:nvSpPr>
        <p:spPr>
          <a:xfrm>
            <a:off x="457200" y="1219200"/>
            <a:ext cx="8229600" cy="5562600"/>
          </a:xfrm>
        </p:spPr>
        <p:txBody>
          <a:bodyPr>
            <a:normAutofit fontScale="70000" lnSpcReduction="20000"/>
          </a:bodyPr>
          <a:lstStyle/>
          <a:p>
            <a:r>
              <a:rPr lang="en-US" dirty="0" smtClean="0"/>
              <a:t>Compared </a:t>
            </a:r>
            <a:r>
              <a:rPr lang="en-US" dirty="0"/>
              <a:t>with all other types of actuators, </a:t>
            </a:r>
            <a:r>
              <a:rPr lang="en-US" b="1" i="1" dirty="0"/>
              <a:t>direct current (DC) motors</a:t>
            </a:r>
            <a:r>
              <a:rPr lang="en-US" i="1" dirty="0"/>
              <a:t> </a:t>
            </a:r>
            <a:r>
              <a:rPr lang="en-US" dirty="0" smtClean="0"/>
              <a:t>are simple</a:t>
            </a:r>
            <a:r>
              <a:rPr lang="en-US" dirty="0"/>
              <a:t>, inexpensive, easy to use, and easy to find</a:t>
            </a:r>
            <a:r>
              <a:rPr lang="en-US" dirty="0" smtClean="0"/>
              <a:t>.</a:t>
            </a:r>
          </a:p>
          <a:p>
            <a:r>
              <a:rPr lang="en-US" dirty="0" smtClean="0"/>
              <a:t>Motors have a copper wire wound in a way that creates magnetic fields that "push" the rotor inside of the motor around in a circle.</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To </a:t>
            </a:r>
            <a:r>
              <a:rPr lang="en-US" dirty="0"/>
              <a:t>make a motor run, you need to provide it with electrical power in </a:t>
            </a:r>
            <a:r>
              <a:rPr lang="en-US" dirty="0" smtClean="0"/>
              <a:t>the right </a:t>
            </a:r>
            <a:r>
              <a:rPr lang="en-US" dirty="0"/>
              <a:t>voltage range. </a:t>
            </a:r>
            <a:endParaRPr lang="en-US" dirty="0" smtClean="0"/>
          </a:p>
          <a:p>
            <a:r>
              <a:rPr lang="en-US" dirty="0" smtClean="0"/>
              <a:t>Low voltage, slower movement. Higher voltage, faster movement (but more wear on the motor and can burn out if run fast for too long).</a:t>
            </a:r>
          </a:p>
          <a:p>
            <a:r>
              <a:rPr lang="en-US" dirty="0" smtClean="0"/>
              <a:t>Like a lightbulb on a battery. More voltage means a brighter light.</a:t>
            </a:r>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473616"/>
            <a:ext cx="1977498" cy="1945984"/>
          </a:xfrm>
          <a:prstGeom prst="rect">
            <a:avLst/>
          </a:prstGeom>
        </p:spPr>
      </p:pic>
    </p:spTree>
    <p:extLst>
      <p:ext uri="{BB962C8B-B14F-4D97-AF65-F5344CB8AC3E}">
        <p14:creationId xmlns:p14="http://schemas.microsoft.com/office/powerpoint/2010/main" val="3176798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3429000" cy="343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Electricity – Example using Water</a:t>
            </a:r>
            <a:endParaRPr lang="en-US" dirty="0"/>
          </a:p>
        </p:txBody>
      </p:sp>
      <p:sp>
        <p:nvSpPr>
          <p:cNvPr id="4" name="Rectangle 3"/>
          <p:cNvSpPr/>
          <p:nvPr/>
        </p:nvSpPr>
        <p:spPr>
          <a:xfrm>
            <a:off x="1905000" y="1380931"/>
            <a:ext cx="4572000" cy="4247317"/>
          </a:xfrm>
          <a:prstGeom prst="rect">
            <a:avLst/>
          </a:prstGeom>
        </p:spPr>
        <p:txBody>
          <a:bodyPr>
            <a:spAutoFit/>
          </a:bodyPr>
          <a:lstStyle/>
          <a:p>
            <a:r>
              <a:rPr lang="en-US" dirty="0"/>
              <a:t>We define voltage as the amount of potential energy between two points on a circuit. One point has more charge than another. This difference in charge between the two points is called voltage</a:t>
            </a:r>
            <a:r>
              <a:rPr lang="en-US" dirty="0" smtClean="0"/>
              <a:t>.</a:t>
            </a:r>
          </a:p>
          <a:p>
            <a:endParaRPr lang="en-US" dirty="0"/>
          </a:p>
          <a:p>
            <a:r>
              <a:rPr lang="en-US" dirty="0"/>
              <a:t>We can think of the amount of water flowing through the hose from the tank as current. </a:t>
            </a:r>
            <a:endParaRPr lang="en-US" dirty="0" smtClean="0"/>
          </a:p>
          <a:p>
            <a:endParaRPr lang="en-US" dirty="0"/>
          </a:p>
          <a:p>
            <a:r>
              <a:rPr lang="en-US" dirty="0"/>
              <a:t>It stands to reason that we can’t fit as much volume through a narrow pipe than a wider one at the same pressure. This is resistance. The narrow pipe “resists” the flow of water through it even though the water is at the same pressure as the tank with the wider pipe.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734" y="3962400"/>
            <a:ext cx="2745266" cy="273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983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Ohm’s Law</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Combining the elements of voltage, current, and resistance, Ohm developed the formula</a:t>
            </a:r>
            <a:r>
              <a:rPr lang="en-US" dirty="0" smtClean="0"/>
              <a:t>:</a:t>
            </a:r>
          </a:p>
          <a:p>
            <a:pPr marL="0" indent="0">
              <a:buNone/>
            </a:pPr>
            <a:r>
              <a:rPr lang="en-US" dirty="0" smtClean="0"/>
              <a:t>	V=IR</a:t>
            </a:r>
            <a:endParaRPr lang="en-US" dirty="0"/>
          </a:p>
          <a:p>
            <a:pPr marL="457200" lvl="1" indent="0">
              <a:buNone/>
            </a:pPr>
            <a:r>
              <a:rPr lang="en-US" dirty="0" smtClean="0"/>
              <a:t>V - </a:t>
            </a:r>
            <a:r>
              <a:rPr lang="en-US" dirty="0"/>
              <a:t>Voltage in volts</a:t>
            </a:r>
          </a:p>
          <a:p>
            <a:pPr marL="457200" lvl="1" indent="0">
              <a:buNone/>
            </a:pPr>
            <a:r>
              <a:rPr lang="en-US" dirty="0"/>
              <a:t>I </a:t>
            </a:r>
            <a:r>
              <a:rPr lang="en-US" dirty="0" smtClean="0"/>
              <a:t>- </a:t>
            </a:r>
            <a:r>
              <a:rPr lang="en-US" dirty="0"/>
              <a:t>Current in amps</a:t>
            </a:r>
          </a:p>
          <a:p>
            <a:pPr marL="457200" lvl="1" indent="0">
              <a:buNone/>
            </a:pPr>
            <a:r>
              <a:rPr lang="en-US" dirty="0"/>
              <a:t>R </a:t>
            </a:r>
            <a:r>
              <a:rPr lang="en-US" dirty="0" smtClean="0"/>
              <a:t>- </a:t>
            </a:r>
            <a:r>
              <a:rPr lang="en-US" dirty="0"/>
              <a:t>Resistance in </a:t>
            </a:r>
            <a:r>
              <a:rPr lang="en-US" dirty="0" smtClean="0"/>
              <a:t>ohms</a:t>
            </a:r>
          </a:p>
          <a:p>
            <a:pPr marL="457200" lvl="1" indent="0">
              <a:buNone/>
            </a:pPr>
            <a:endParaRPr lang="en-US" dirty="0" smtClean="0"/>
          </a:p>
          <a:p>
            <a:pPr marL="457200" lvl="1" indent="0">
              <a:buNone/>
            </a:pPr>
            <a:r>
              <a:rPr lang="en-US" b="1" dirty="0"/>
              <a:t>Electrical</a:t>
            </a:r>
            <a:r>
              <a:rPr lang="en-US" dirty="0"/>
              <a:t> power is measured in </a:t>
            </a:r>
            <a:r>
              <a:rPr lang="en-US" b="1" dirty="0"/>
              <a:t>watts</a:t>
            </a:r>
            <a:r>
              <a:rPr lang="en-US" dirty="0"/>
              <a:t>. In an electrical system power (</a:t>
            </a:r>
            <a:r>
              <a:rPr lang="en-US" b="1" dirty="0"/>
              <a:t>P</a:t>
            </a:r>
            <a:r>
              <a:rPr lang="en-US" dirty="0"/>
              <a:t>) is equal to the voltage multiplied by the current.</a:t>
            </a:r>
          </a:p>
          <a:p>
            <a:pPr marL="457200" lvl="1" indent="0">
              <a:buNone/>
            </a:pPr>
            <a:endParaRPr lang="en-US" dirty="0"/>
          </a:p>
        </p:txBody>
      </p:sp>
    </p:spTree>
    <p:extLst>
      <p:ext uri="{BB962C8B-B14F-4D97-AF65-F5344CB8AC3E}">
        <p14:creationId xmlns:p14="http://schemas.microsoft.com/office/powerpoint/2010/main" val="1949535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1086</Words>
  <Application>Microsoft Office PowerPoint</Application>
  <PresentationFormat>On-screen Show (4:3)</PresentationFormat>
  <Paragraphs>99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Arms, Legs, Wheels, Tracks, and What Really Drives Them Effectors and Actuators</vt:lpstr>
      <vt:lpstr>Effector</vt:lpstr>
      <vt:lpstr>Actuator</vt:lpstr>
      <vt:lpstr>PowerPoint Presentation</vt:lpstr>
      <vt:lpstr>Active vs. Passive Actuation</vt:lpstr>
      <vt:lpstr>Types of Actuators</vt:lpstr>
      <vt:lpstr>Motors</vt:lpstr>
      <vt:lpstr>Electricity – Example using Water</vt:lpstr>
      <vt:lpstr>Ohm’s Law</vt:lpstr>
      <vt:lpstr>Battery Packs</vt:lpstr>
      <vt:lpstr>PowerPoint Presentation</vt:lpstr>
      <vt:lpstr>Gearing of motors</vt:lpstr>
      <vt:lpstr>Torque</vt:lpstr>
      <vt:lpstr>Servo Motors</vt:lpstr>
      <vt:lpstr>Motor Controls</vt:lpstr>
      <vt:lpstr>PowerPoint Presentation</vt:lpstr>
      <vt:lpstr>Power</vt:lpstr>
      <vt:lpstr>Gears</vt:lpstr>
      <vt:lpstr>Gears – The Purpose </vt:lpstr>
      <vt:lpstr>Gear System</vt:lpstr>
      <vt:lpstr>Gear Ratio</vt:lpstr>
      <vt:lpstr>Degrees of Freedom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Arms, Legs, Wheels, Tracks, and What Really Drives Them Effectors and Actuators</dc:title>
  <dc:creator>Staff</dc:creator>
  <cp:lastModifiedBy>Staff</cp:lastModifiedBy>
  <cp:revision>37</cp:revision>
  <dcterms:created xsi:type="dcterms:W3CDTF">2016-02-22T16:07:14Z</dcterms:created>
  <dcterms:modified xsi:type="dcterms:W3CDTF">2018-02-13T16:08:44Z</dcterms:modified>
</cp:coreProperties>
</file>