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5" r:id="rId1"/>
  </p:sldMasterIdLst>
  <p:notesMasterIdLst>
    <p:notesMasterId r:id="rId22"/>
  </p:notesMasterIdLst>
  <p:sldIdLst>
    <p:sldId id="256" r:id="rId2"/>
    <p:sldId id="257" r:id="rId3"/>
    <p:sldId id="260" r:id="rId4"/>
    <p:sldId id="261" r:id="rId5"/>
    <p:sldId id="262" r:id="rId6"/>
    <p:sldId id="265" r:id="rId7"/>
    <p:sldId id="258" r:id="rId8"/>
    <p:sldId id="271" r:id="rId9"/>
    <p:sldId id="272" r:id="rId10"/>
    <p:sldId id="273" r:id="rId11"/>
    <p:sldId id="274" r:id="rId12"/>
    <p:sldId id="276" r:id="rId13"/>
    <p:sldId id="277" r:id="rId14"/>
    <p:sldId id="278" r:id="rId15"/>
    <p:sldId id="279" r:id="rId16"/>
    <p:sldId id="280" r:id="rId17"/>
    <p:sldId id="284" r:id="rId18"/>
    <p:sldId id="287" r:id="rId19"/>
    <p:sldId id="288" r:id="rId20"/>
    <p:sldId id="289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A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6" autoAdjust="0"/>
    <p:restoredTop sz="89747" autoAdjust="0"/>
  </p:normalViewPr>
  <p:slideViewPr>
    <p:cSldViewPr showGuides="1">
      <p:cViewPr varScale="1">
        <p:scale>
          <a:sx n="96" d="100"/>
          <a:sy n="96" d="100"/>
        </p:scale>
        <p:origin x="45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9A55C05-AB75-AB4A-8C06-BCC546530D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40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8" charset="0"/>
        <a:ea typeface="ＭＳ Ｐゴシック" pitchFamily="68" charset="-128"/>
        <a:cs typeface="ＭＳ Ｐゴシック" pitchFamily="6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8" charset="0"/>
        <a:ea typeface="ＭＳ Ｐゴシック" pitchFamily="6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8" charset="0"/>
        <a:ea typeface="ＭＳ Ｐゴシック" pitchFamily="6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8" charset="0"/>
        <a:ea typeface="ＭＳ Ｐゴシック" pitchFamily="6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8" charset="0"/>
        <a:ea typeface="ＭＳ Ｐゴシック" pitchFamily="6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83AE4D-81B6-7C4D-A4F1-72C58EA259A5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6DB99D-375D-104A-B85B-B3A8868C3DD9}" type="slidenum">
              <a:rPr lang="en-US"/>
              <a:pPr/>
              <a:t>10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5F084E-2A66-C74A-AEF4-307F37C672A5}" type="slidenum">
              <a:rPr lang="en-US"/>
              <a:pPr/>
              <a:t>11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7EF3B8-31C9-1A46-9DAA-D1689C18D30B}" type="slidenum">
              <a:rPr lang="en-US"/>
              <a:pPr/>
              <a:t>12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42F664-68B7-B14D-9A98-B63F68815E43}" type="slidenum">
              <a:rPr lang="en-US"/>
              <a:pPr/>
              <a:t>13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3F7826-6A9E-AC43-9A29-74F015452060}" type="slidenum">
              <a:rPr lang="en-US"/>
              <a:pPr/>
              <a:t>14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311BBB-28DA-6043-BB80-957109C69C8B}" type="slidenum">
              <a:rPr lang="en-US"/>
              <a:pPr/>
              <a:t>15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064552-F77F-544E-93F8-75B9B642BA74}" type="slidenum">
              <a:rPr lang="en-US"/>
              <a:pPr/>
              <a:t>16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5083C4-9B84-AE4F-A4F1-96CCAC4410A0}" type="slidenum">
              <a:rPr lang="en-US"/>
              <a:pPr/>
              <a:t>17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Numerous demonstrations of motion capture methods are available on YouTube. It is widely used in game development so many demos are referencing video game characters.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CBE2BE-D4C7-0A41-8EB9-920563CA1F6A}" type="slidenum">
              <a:rPr lang="en-US"/>
              <a:pPr/>
              <a:t>18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462ECD-C403-8E47-AA76-6121C55A291E}" type="slidenum">
              <a:rPr lang="en-US"/>
              <a:pPr/>
              <a:t>19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8CE84-95D5-1847-AECC-BB0857A7C661}" type="slidenum">
              <a:rPr lang="en-US"/>
              <a:pPr/>
              <a:t>2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FEF96A-09D2-AA40-9AF8-D6C81F2B4204}" type="slidenum">
              <a:rPr lang="en-US"/>
              <a:pPr/>
              <a:t>20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Source for the CPU render time: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http://www.linuxjournal.com/article/9653</a:t>
            </a:r>
          </a:p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Students can research the size of render farms for popular animations from Pixar and Dreamworks to appreciate the number of computers required to compile the complex animation into a single digital film.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727F74-CEE5-4745-B7D4-DEB2FFDCBAE1}" type="slidenum">
              <a:rPr lang="en-US"/>
              <a:pPr/>
              <a:t>3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C605C8-9251-A94E-9EAF-F3A96A1FCAA4}" type="slidenum">
              <a:rPr lang="en-US"/>
              <a:pPr/>
              <a:t>4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1A282D-91B4-E543-9B40-0F2585030A08}" type="slidenum">
              <a:rPr lang="en-US"/>
              <a:pPr/>
              <a:t>5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8A889F-2483-944B-8AE4-4EA0CE31D423}" type="slidenum">
              <a:rPr lang="en-US"/>
              <a:pPr/>
              <a:t>6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B5AA70-60E5-4046-9807-617CADE57B0D}" type="slidenum">
              <a:rPr lang="en-US"/>
              <a:pPr/>
              <a:t>7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561354-806D-0549-B8B4-7DA0E7D13FA4}" type="slidenum">
              <a:rPr lang="en-US"/>
              <a:pPr/>
              <a:t>8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Have students relate how the computer is used to efficiently enhance these traditional techniques.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1CB7E0-E002-9843-9151-BC783C7F3455}" type="slidenum">
              <a:rPr lang="en-US"/>
              <a:pPr/>
              <a:t>9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C5B-5ED1-4440-A508-49E0E750E48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 Introduction to Digital Multimedia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37B7-3A23-E94A-8E08-54A8325F5D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93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C5B-5ED1-4440-A508-49E0E750E48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 Introduction to Digital Multimedia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1FD3-8500-4840-B258-25D290657C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C5B-5ED1-4440-A508-49E0E750E48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 Introduction to Digital Multimedia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FC6B-2171-244B-AA3F-538AA1C593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38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C5B-5ED1-4440-A508-49E0E750E48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 Introduction to Digital Multimedia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B317-97C6-E84D-B83D-032B302FC2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6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C5B-5ED1-4440-A508-49E0E750E48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 Introduction to Digital Multimedia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45EB-DFFF-A942-9016-7772FE2B1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89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C5B-5ED1-4440-A508-49E0E750E48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 Introduction to Digital Multimedia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1652-D4F2-0B45-A65F-07C268EBD7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5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C5B-5ED1-4440-A508-49E0E750E48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 Introduction to Digital Multimedia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51C7-82F9-7742-92DA-489BE01B4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04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C5B-5ED1-4440-A508-49E0E750E48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 Introduction to Digital Multimedia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7486F-9928-0D49-BE27-69CA7FD98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83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C5B-5ED1-4440-A508-49E0E750E48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 Introduction to Digital Multimedia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D8C2C-980A-CD47-8EED-B24A754D32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37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C5B-5ED1-4440-A508-49E0E750E48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 Introduction to Digital Multimedia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C00D-6028-0248-B6C6-C0AE656FF4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9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C5B-5ED1-4440-A508-49E0E750E48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 Introduction to Digital Multimedia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E20A-10A3-0A43-AE8D-B7A9868C6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28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CCC5B-5ED1-4440-A508-49E0E750E48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An Introduction to Digital Multimedia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FF779-BE20-2248-B310-6536C39528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7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TtEhWq-H1Y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D0ovANHdq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SrDnIVgVv0&amp;feature=endscre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76600" y="2286000"/>
            <a:ext cx="5867400" cy="1247775"/>
          </a:xfrm>
        </p:spPr>
        <p:txBody>
          <a:bodyPr/>
          <a:lstStyle/>
          <a:p>
            <a:pPr eaLnBrk="1" hangingPunct="1"/>
            <a:r>
              <a:rPr lang="en-US" b="1" dirty="0"/>
              <a:t>CHAPTER NINE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086100" y="3733800"/>
            <a:ext cx="6096000" cy="17526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ANIMATION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ANIMATION SOFTWARE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Elements of Flash organization.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FF5A14"/>
                </a:solidFill>
                <a:ea typeface="ＭＳ Ｐゴシック" charset="-128"/>
              </a:rPr>
              <a:t>Timeline</a:t>
            </a:r>
            <a:r>
              <a:rPr lang="en-US">
                <a:ea typeface="ＭＳ Ｐゴシック" charset="-128"/>
              </a:rPr>
              <a:t>: horizontal row of frames.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FF5A14"/>
                </a:solidFill>
                <a:ea typeface="ＭＳ Ｐゴシック" charset="-128"/>
              </a:rPr>
              <a:t>Frames:</a:t>
            </a:r>
            <a:r>
              <a:rPr lang="en-US">
                <a:ea typeface="ＭＳ Ｐゴシック" charset="-128"/>
              </a:rPr>
              <a:t> have multiple layers in columns.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ea typeface="ＭＳ Ｐゴシック" charset="-128"/>
              </a:rPr>
              <a:t>Layers have stacking order </a:t>
            </a:r>
            <a:r>
              <a:rPr lang="en-US" sz="2000">
                <a:ea typeface="ＭＳ Ｐゴシック" charset="-128"/>
              </a:rPr>
              <a:t>(background elements on lower layers, changing elements on upper layers)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FF5A14"/>
                </a:solidFill>
                <a:ea typeface="ＭＳ Ｐゴシック" charset="-128"/>
              </a:rPr>
              <a:t>Keyframes:</a:t>
            </a:r>
            <a:r>
              <a:rPr lang="en-US">
                <a:ea typeface="ＭＳ Ｐゴシック" charset="-128"/>
              </a:rPr>
              <a:t> define major changes in a frame.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FF5A14"/>
                </a:solidFill>
                <a:ea typeface="ＭＳ Ｐゴシック" charset="-128"/>
              </a:rPr>
              <a:t>Tweens:</a:t>
            </a:r>
            <a:r>
              <a:rPr lang="en-US">
                <a:ea typeface="ＭＳ Ｐゴシック" charset="-128"/>
              </a:rPr>
              <a:t> frames created automatically by software.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FF5A14"/>
                </a:solidFill>
                <a:ea typeface="ＭＳ Ｐゴシック" charset="-128"/>
              </a:rPr>
              <a:t>Onionskinning:</a:t>
            </a:r>
            <a:r>
              <a:rPr lang="en-US">
                <a:ea typeface="ＭＳ Ｐゴシック" charset="-128"/>
              </a:rPr>
              <a:t> assists in drawing changes from one frame to the next.</a:t>
            </a:r>
          </a:p>
        </p:txBody>
      </p:sp>
      <p:sp>
        <p:nvSpPr>
          <p:cNvPr id="491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B0384F-FD03-FB4E-B350-53E9F99CABF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ANIMATION SOFTWARE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5A14"/>
                </a:solidFill>
              </a:rPr>
              <a:t>Frame-by-frame</a:t>
            </a:r>
            <a:r>
              <a:rPr lang="en-US"/>
              <a:t> animation: each frame is manually drawn to reflect motion sequence.</a:t>
            </a:r>
          </a:p>
          <a:p>
            <a:pPr lvl="1" eaLnBrk="1" hangingPunct="1">
              <a:lnSpc>
                <a:spcPct val="70000"/>
              </a:lnSpc>
            </a:pPr>
            <a:r>
              <a:rPr lang="en-US">
                <a:ea typeface="ＭＳ Ｐゴシック" charset="-128"/>
              </a:rPr>
              <a:t>Gives detailed control of each motion.</a:t>
            </a:r>
          </a:p>
          <a:p>
            <a:pPr lvl="1" eaLnBrk="1" hangingPunct="1">
              <a:lnSpc>
                <a:spcPct val="70000"/>
              </a:lnSpc>
            </a:pPr>
            <a:r>
              <a:rPr lang="en-US">
                <a:ea typeface="ＭＳ Ｐゴシック" charset="-128"/>
              </a:rPr>
              <a:t>Time consuming process.</a:t>
            </a:r>
          </a:p>
          <a:p>
            <a:pPr eaLnBrk="1" hangingPunct="1"/>
            <a:r>
              <a:rPr lang="en-US">
                <a:solidFill>
                  <a:srgbClr val="FF5A14"/>
                </a:solidFill>
              </a:rPr>
              <a:t>Tween</a:t>
            </a:r>
            <a:r>
              <a:rPr lang="en-US"/>
              <a:t> animation: computer generates in-between frames based on two designated key frames.</a:t>
            </a:r>
          </a:p>
          <a:p>
            <a:pPr eaLnBrk="1" hangingPunct="1"/>
            <a:endParaRPr lang="en-US"/>
          </a:p>
        </p:txBody>
      </p:sp>
      <p:sp>
        <p:nvSpPr>
          <p:cNvPr id="512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95C440-8ADB-4D43-800E-F6D1A23D1F03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77847" name="Group 23"/>
          <p:cNvGraphicFramePr>
            <a:graphicFrameLocks noGrp="1"/>
          </p:cNvGraphicFramePr>
          <p:nvPr/>
        </p:nvGraphicFramePr>
        <p:xfrm>
          <a:off x="1600200" y="4978400"/>
          <a:ext cx="6553200" cy="1041400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1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l"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Motion tween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l"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Path-based tween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l"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Shape tween (morphing)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l"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Size tween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l"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Color tween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l"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Transparency tween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ANIMATION SOFTWARE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458200" cy="4530725"/>
          </a:xfrm>
        </p:spPr>
        <p:txBody>
          <a:bodyPr/>
          <a:lstStyle/>
          <a:p>
            <a:pPr eaLnBrk="1" hangingPunct="1"/>
            <a:r>
              <a:rPr lang="en-US"/>
              <a:t>Provide tools to support animation process.</a:t>
            </a:r>
          </a:p>
          <a:p>
            <a:pPr lvl="1" eaLnBrk="1" hangingPunct="1">
              <a:spcAft>
                <a:spcPts val="1200"/>
              </a:spcAft>
            </a:pPr>
            <a:r>
              <a:rPr lang="en-US">
                <a:ea typeface="ＭＳ Ｐゴシック" charset="-128"/>
              </a:rPr>
              <a:t>Image-editing tools</a:t>
            </a:r>
          </a:p>
          <a:p>
            <a:pPr lvl="1" eaLnBrk="1" hangingPunct="1">
              <a:spcAft>
                <a:spcPts val="1200"/>
              </a:spcAft>
            </a:pPr>
            <a:r>
              <a:rPr lang="en-US">
                <a:ea typeface="ＭＳ Ｐゴシック" charset="-128"/>
              </a:rPr>
              <a:t>Alignment tools and grids to control placement</a:t>
            </a:r>
          </a:p>
          <a:p>
            <a:pPr lvl="1" eaLnBrk="1" hangingPunct="1">
              <a:spcAft>
                <a:spcPts val="1200"/>
              </a:spcAft>
            </a:pPr>
            <a:r>
              <a:rPr lang="en-US">
                <a:ea typeface="ＭＳ Ｐゴシック" charset="-128"/>
              </a:rPr>
              <a:t>Text tools</a:t>
            </a:r>
          </a:p>
          <a:p>
            <a:pPr lvl="1" eaLnBrk="1" hangingPunct="1">
              <a:spcAft>
                <a:spcPts val="1200"/>
              </a:spcAft>
            </a:pPr>
            <a:r>
              <a:rPr lang="en-US">
                <a:ea typeface="ＭＳ Ｐゴシック" charset="-128"/>
              </a:rPr>
              <a:t>Basic sound control</a:t>
            </a:r>
          </a:p>
          <a:p>
            <a:pPr lvl="1" eaLnBrk="1" hangingPunct="1">
              <a:spcAft>
                <a:spcPts val="1200"/>
              </a:spcAft>
            </a:pPr>
            <a:r>
              <a:rPr lang="en-US">
                <a:ea typeface="ＭＳ Ｐゴシック" charset="-128"/>
              </a:rPr>
              <a:t>Strategies to support interactivity.</a:t>
            </a:r>
          </a:p>
        </p:txBody>
      </p:sp>
      <p:sp>
        <p:nvSpPr>
          <p:cNvPr id="532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0BDED6-40DD-624A-A3C9-DD982FB5011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77200" cy="914400"/>
          </a:xfrm>
        </p:spPr>
        <p:txBody>
          <a:bodyPr/>
          <a:lstStyle/>
          <a:p>
            <a:pPr eaLnBrk="1" hangingPunct="1"/>
            <a:r>
              <a:rPr lang="en-US"/>
              <a:t>FLASH DEVELOPMENT SCREEN</a:t>
            </a:r>
          </a:p>
        </p:txBody>
      </p:sp>
      <p:sp>
        <p:nvSpPr>
          <p:cNvPr id="552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CF77FE-843D-3942-A822-E92366700C2F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55300" name="Group 10"/>
          <p:cNvGrpSpPr>
            <a:grpSpLocks/>
          </p:cNvGrpSpPr>
          <p:nvPr/>
        </p:nvGrpSpPr>
        <p:grpSpPr bwMode="auto">
          <a:xfrm>
            <a:off x="457200" y="1143000"/>
            <a:ext cx="8229600" cy="5132388"/>
            <a:chOff x="384" y="720"/>
            <a:chExt cx="5184" cy="3233"/>
          </a:xfrm>
        </p:grpSpPr>
        <p:pic>
          <p:nvPicPr>
            <p:cNvPr id="94212" name="Picture 4" descr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88" y="1056"/>
              <a:ext cx="3183" cy="2897"/>
            </a:xfrm>
            <a:prstGeom prst="rect">
              <a:avLst/>
            </a:prstGeom>
            <a:noFill/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</p:pic>
        <p:sp>
          <p:nvSpPr>
            <p:cNvPr id="55302" name="AutoShape 5"/>
            <p:cNvSpPr>
              <a:spLocks/>
            </p:cNvSpPr>
            <p:nvPr/>
          </p:nvSpPr>
          <p:spPr bwMode="auto">
            <a:xfrm>
              <a:off x="4752" y="1584"/>
              <a:ext cx="816" cy="332"/>
            </a:xfrm>
            <a:prstGeom prst="accentCallout1">
              <a:avLst>
                <a:gd name="adj1" fmla="val 21685"/>
                <a:gd name="adj2" fmla="val -5884"/>
                <a:gd name="adj3" fmla="val -74398"/>
                <a:gd name="adj4" fmla="val -1776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Development Tools</a:t>
              </a:r>
            </a:p>
          </p:txBody>
        </p:sp>
        <p:sp>
          <p:nvSpPr>
            <p:cNvPr id="55303" name="AutoShape 6"/>
            <p:cNvSpPr>
              <a:spLocks/>
            </p:cNvSpPr>
            <p:nvPr/>
          </p:nvSpPr>
          <p:spPr bwMode="auto">
            <a:xfrm>
              <a:off x="2160" y="720"/>
              <a:ext cx="576" cy="198"/>
            </a:xfrm>
            <a:prstGeom prst="accentCallout3">
              <a:avLst>
                <a:gd name="adj1" fmla="val 36366"/>
                <a:gd name="adj2" fmla="val -8333"/>
                <a:gd name="adj3" fmla="val 36366"/>
                <a:gd name="adj4" fmla="val -14931"/>
                <a:gd name="adj5" fmla="val 172727"/>
                <a:gd name="adj6" fmla="val -14931"/>
                <a:gd name="adj7" fmla="val 309597"/>
                <a:gd name="adj8" fmla="val 8368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Timeline</a:t>
              </a:r>
            </a:p>
          </p:txBody>
        </p:sp>
        <p:sp>
          <p:nvSpPr>
            <p:cNvPr id="55304" name="AutoShape 7"/>
            <p:cNvSpPr>
              <a:spLocks/>
            </p:cNvSpPr>
            <p:nvPr/>
          </p:nvSpPr>
          <p:spPr bwMode="auto">
            <a:xfrm flipH="1">
              <a:off x="384" y="2494"/>
              <a:ext cx="1104" cy="1136"/>
            </a:xfrm>
            <a:prstGeom prst="callout3">
              <a:avLst>
                <a:gd name="adj1" fmla="val 7185"/>
                <a:gd name="adj2" fmla="val 104347"/>
                <a:gd name="adj3" fmla="val 7185"/>
                <a:gd name="adj4" fmla="val 105250"/>
                <a:gd name="adj5" fmla="val -21856"/>
                <a:gd name="adj6" fmla="val 105250"/>
                <a:gd name="adj7" fmla="val -79843"/>
                <a:gd name="adj8" fmla="val -136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Layers contain individual elements arranged in a stacking order of background on the bottom to sound on the top layer.</a:t>
              </a:r>
            </a:p>
          </p:txBody>
        </p:sp>
        <p:sp>
          <p:nvSpPr>
            <p:cNvPr id="55305" name="AutoShape 8"/>
            <p:cNvSpPr>
              <a:spLocks/>
            </p:cNvSpPr>
            <p:nvPr/>
          </p:nvSpPr>
          <p:spPr bwMode="auto">
            <a:xfrm>
              <a:off x="3312" y="777"/>
              <a:ext cx="1104" cy="466"/>
            </a:xfrm>
            <a:prstGeom prst="callout2">
              <a:avLst>
                <a:gd name="adj1" fmla="val 21685"/>
                <a:gd name="adj2" fmla="val -4347"/>
                <a:gd name="adj3" fmla="val 21685"/>
                <a:gd name="adj4" fmla="val -5708"/>
                <a:gd name="adj5" fmla="val 324699"/>
                <a:gd name="adj6" fmla="val -715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Keyframes and tweened sequence. </a:t>
              </a:r>
            </a:p>
          </p:txBody>
        </p:sp>
        <p:sp>
          <p:nvSpPr>
            <p:cNvPr id="55306" name="AutoShape 9"/>
            <p:cNvSpPr>
              <a:spLocks/>
            </p:cNvSpPr>
            <p:nvPr/>
          </p:nvSpPr>
          <p:spPr bwMode="auto">
            <a:xfrm>
              <a:off x="516" y="981"/>
              <a:ext cx="912" cy="332"/>
            </a:xfrm>
            <a:prstGeom prst="accentCallout3">
              <a:avLst>
                <a:gd name="adj1" fmla="val 21685"/>
                <a:gd name="adj2" fmla="val -5264"/>
                <a:gd name="adj3" fmla="val 21685"/>
                <a:gd name="adj4" fmla="val -11292"/>
                <a:gd name="adj5" fmla="val 97894"/>
                <a:gd name="adj6" fmla="val -11292"/>
                <a:gd name="adj7" fmla="val 98194"/>
                <a:gd name="adj8" fmla="val 19890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Frame one on the timeline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PROGRAMMED ANIMATION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/>
              <a:t>Animators write commands and the computer generates the animation.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ea typeface="ＭＳ Ｐゴシック" charset="-128"/>
              </a:rPr>
              <a:t>Requires knowledge of programming and mathematical techniques to specify motion.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Advantages: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ea typeface="ＭＳ Ｐゴシック" charset="-128"/>
              </a:rPr>
              <a:t>File sizes are smaller.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ea typeface="ＭＳ Ｐゴシック" charset="-128"/>
              </a:rPr>
              <a:t>Animations load and play faster.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ea typeface="ＭＳ Ｐゴシック" charset="-128"/>
              </a:rPr>
              <a:t>Reduces bandwidth and processor demands.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ea typeface="ＭＳ Ｐゴシック" charset="-128"/>
              </a:rPr>
              <a:t>Efficient creation of different versions of animated sequence.</a:t>
            </a:r>
          </a:p>
        </p:txBody>
      </p:sp>
      <p:sp>
        <p:nvSpPr>
          <p:cNvPr id="573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18F314-A4D0-B44D-8BEB-CCF5859F3D7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PROGRAMMED ANIMATION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Supports complex forms of interactivity.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ea typeface="ＭＳ Ｐゴシック" charset="-128"/>
              </a:rPr>
              <a:t>Computer games take input from the user and animate the objects "on the fly."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Scripting languages frequently used to generate programmed animations: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ea typeface="ＭＳ Ｐゴシック" charset="-128"/>
              </a:rPr>
              <a:t>Lingo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ea typeface="ＭＳ Ｐゴシック" charset="-128"/>
              </a:rPr>
              <a:t>Actionscript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ea typeface="ＭＳ Ｐゴシック" charset="-128"/>
              </a:rPr>
              <a:t>Javascript.</a:t>
            </a:r>
          </a:p>
        </p:txBody>
      </p:sp>
      <p:sp>
        <p:nvSpPr>
          <p:cNvPr id="593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F0C50F-98D1-2D4B-88DE-97FB0F54E2A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3-D ANIMATION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/>
              <a:t>Elements of 3-D animation set in motion include:</a:t>
            </a:r>
          </a:p>
          <a:p>
            <a:pPr lvl="1" eaLnBrk="1" hangingPunct="1">
              <a:lnSpc>
                <a:spcPct val="70000"/>
              </a:lnSpc>
            </a:pPr>
            <a:r>
              <a:rPr lang="en-US">
                <a:ea typeface="ＭＳ Ｐゴシック" charset="-128"/>
              </a:rPr>
              <a:t>Objects</a:t>
            </a:r>
          </a:p>
          <a:p>
            <a:pPr lvl="1" eaLnBrk="1" hangingPunct="1">
              <a:lnSpc>
                <a:spcPct val="70000"/>
              </a:lnSpc>
            </a:pPr>
            <a:r>
              <a:rPr lang="en-US">
                <a:ea typeface="ＭＳ Ｐゴシック" charset="-128"/>
              </a:rPr>
              <a:t>Sounds</a:t>
            </a:r>
          </a:p>
          <a:p>
            <a:pPr lvl="1" eaLnBrk="1" hangingPunct="1">
              <a:lnSpc>
                <a:spcPct val="70000"/>
              </a:lnSpc>
            </a:pPr>
            <a:r>
              <a:rPr lang="en-US">
                <a:ea typeface="ＭＳ Ｐゴシック" charset="-128"/>
              </a:rPr>
              <a:t>Cameras</a:t>
            </a:r>
          </a:p>
          <a:p>
            <a:pPr lvl="1" eaLnBrk="1" hangingPunct="1">
              <a:lnSpc>
                <a:spcPct val="70000"/>
              </a:lnSpc>
            </a:pPr>
            <a:r>
              <a:rPr lang="en-US">
                <a:ea typeface="ＭＳ Ｐゴシック" charset="-128"/>
              </a:rPr>
              <a:t>Lights.</a:t>
            </a:r>
          </a:p>
          <a:p>
            <a:pPr eaLnBrk="1" hangingPunct="1">
              <a:lnSpc>
                <a:spcPct val="70000"/>
              </a:lnSpc>
            </a:pPr>
            <a:r>
              <a:rPr lang="en-US"/>
              <a:t>Techniques are similar to 2-D animation:</a:t>
            </a:r>
          </a:p>
          <a:p>
            <a:pPr lvl="1" eaLnBrk="1" hangingPunct="1">
              <a:lnSpc>
                <a:spcPct val="70000"/>
              </a:lnSpc>
            </a:pPr>
            <a:r>
              <a:rPr lang="en-US">
                <a:ea typeface="ＭＳ Ｐゴシック" charset="-128"/>
              </a:rPr>
              <a:t>Key frame</a:t>
            </a:r>
          </a:p>
          <a:p>
            <a:pPr lvl="1" eaLnBrk="1" hangingPunct="1">
              <a:lnSpc>
                <a:spcPct val="70000"/>
              </a:lnSpc>
            </a:pPr>
            <a:r>
              <a:rPr lang="en-US">
                <a:ea typeface="ＭＳ Ｐゴシック" charset="-128"/>
              </a:rPr>
              <a:t>Tween motion.</a:t>
            </a:r>
          </a:p>
          <a:p>
            <a:pPr eaLnBrk="1" hangingPunct="1">
              <a:lnSpc>
                <a:spcPct val="70000"/>
              </a:lnSpc>
            </a:pPr>
            <a:r>
              <a:rPr lang="en-US"/>
              <a:t>Complex motion may involve using models of humans and animals.</a:t>
            </a:r>
          </a:p>
        </p:txBody>
      </p:sp>
      <p:sp>
        <p:nvSpPr>
          <p:cNvPr id="614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BC3A72-6F7C-4044-B067-BA5E5D4ADB1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MOTION CAPTURE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/>
              <a:t>Also called </a:t>
            </a:r>
            <a:r>
              <a:rPr lang="en-US">
                <a:solidFill>
                  <a:srgbClr val="FF5A14"/>
                </a:solidFill>
              </a:rPr>
              <a:t>performance animation</a:t>
            </a:r>
            <a:r>
              <a:rPr lang="en-US"/>
              <a:t>.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Technique of recording motion of actual objects and mapping these motions to a computer-generated animated character.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Performers have sensors to track the motion of various body parts as they create the action sequences.</a:t>
            </a:r>
          </a:p>
          <a:p>
            <a:pPr eaLnBrk="1" hangingPunct="1"/>
            <a:r>
              <a:rPr lang="en-US"/>
              <a:t>Used to capture complex natural </a:t>
            </a:r>
            <a:br>
              <a:rPr lang="en-US"/>
            </a:br>
            <a:r>
              <a:rPr lang="en-US"/>
              <a:t>motions that are difficult </a:t>
            </a:r>
            <a:br>
              <a:rPr lang="en-US"/>
            </a:br>
            <a:r>
              <a:rPr lang="en-US"/>
              <a:t>to create.</a:t>
            </a:r>
          </a:p>
          <a:p>
            <a:pPr lvl="1" eaLnBrk="1" hangingPunct="1">
              <a:buFont typeface="Wingdings" charset="2"/>
              <a:buNone/>
            </a:pPr>
            <a:endParaRPr lang="en-US">
              <a:ea typeface="ＭＳ Ｐゴシック" charset="-128"/>
            </a:endParaRPr>
          </a:p>
        </p:txBody>
      </p:sp>
      <p:sp>
        <p:nvSpPr>
          <p:cNvPr id="634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FA3BEC-E477-804D-8630-AC135CD9669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7239000" y="4572000"/>
            <a:ext cx="1752600" cy="12620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hlinkClick r:id="rId3"/>
              </a:rPr>
              <a:t>View IT</a:t>
            </a:r>
            <a:endParaRPr lang="en-US" sz="1400"/>
          </a:p>
          <a:p>
            <a:pPr>
              <a:spcBef>
                <a:spcPct val="50000"/>
              </a:spcBef>
            </a:pPr>
            <a:r>
              <a:rPr lang="en-US" sz="1400"/>
              <a:t>Demonstration of a motion capture animation rig from YouTube.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ANIMATING WITH PHYSICS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Software can automatically generate motions based on properties of object and laws of physics.</a:t>
            </a:r>
          </a:p>
          <a:p>
            <a:pPr eaLnBrk="1" hangingPunct="1"/>
            <a:r>
              <a:rPr lang="en-US"/>
              <a:t>Will free animators from more tedious tasks of 3-D animation and produce more realistic content.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Animators can concentrate on developing stories and characters.</a:t>
            </a:r>
          </a:p>
        </p:txBody>
      </p:sp>
      <p:sp>
        <p:nvSpPr>
          <p:cNvPr id="696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C99A8E-6BBF-2C48-BB3F-6EA06A32326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COMPLETING THE ANIMATION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Rendering creates the final animation frames by applying: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The modeling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Surface definition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Scene composition as specified by animator.</a:t>
            </a:r>
          </a:p>
        </p:txBody>
      </p:sp>
      <p:sp>
        <p:nvSpPr>
          <p:cNvPr id="716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DBE66D-BD53-D641-B9BB-434F0AAE1A0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/>
              <a:t>PINNACLE OF MODERN</a:t>
            </a:r>
            <a:br>
              <a:rPr lang="en-US"/>
            </a:br>
            <a:r>
              <a:rPr lang="en-US"/>
              <a:t>				 	MULTIMEDIA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7675"/>
            <a:ext cx="8686800" cy="45307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/>
              <a:t>Animation draws inspiration from each of the other media.</a:t>
            </a:r>
            <a:br>
              <a:rPr lang="en-US"/>
            </a:br>
            <a:endParaRPr lang="en-US"/>
          </a:p>
          <a:p>
            <a:pPr eaLnBrk="1" hangingPunct="1"/>
            <a:r>
              <a:rPr lang="en-US"/>
              <a:t>Computer is a partner in creative expression.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It lowered costs and increased ease of creating animation.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It supports creative expression through:</a:t>
            </a:r>
          </a:p>
          <a:p>
            <a:pPr lvl="2" eaLnBrk="1" hangingPunct="1"/>
            <a:r>
              <a:rPr lang="en-US">
                <a:ea typeface="ＭＳ Ｐゴシック" charset="-128"/>
              </a:rPr>
              <a:t>Interactivity</a:t>
            </a:r>
          </a:p>
          <a:p>
            <a:pPr lvl="2" eaLnBrk="1" hangingPunct="1"/>
            <a:r>
              <a:rPr lang="en-US">
                <a:ea typeface="ＭＳ Ｐゴシック" charset="-128"/>
              </a:rPr>
              <a:t>3-D sensory experience</a:t>
            </a:r>
          </a:p>
          <a:p>
            <a:pPr lvl="2" eaLnBrk="1" hangingPunct="1"/>
            <a:r>
              <a:rPr lang="en-US">
                <a:ea typeface="ＭＳ Ｐゴシック" charset="-128"/>
              </a:rPr>
              <a:t>Embodiment and implementation of rules of behavior.</a:t>
            </a:r>
          </a:p>
          <a:p>
            <a:pPr lvl="1" eaLnBrk="1" hangingPunct="1"/>
            <a:endParaRPr lang="en-US">
              <a:ea typeface="ＭＳ Ｐゴシック" charset="-128"/>
            </a:endParaRPr>
          </a:p>
        </p:txBody>
      </p:sp>
      <p:sp>
        <p:nvSpPr>
          <p:cNvPr id="184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47C64F-06B7-7649-88B8-1C0537C6118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RENDERING OPTIONS</a:t>
            </a:r>
          </a:p>
        </p:txBody>
      </p:sp>
      <p:sp>
        <p:nvSpPr>
          <p:cNvPr id="7373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22341"/>
            <a:ext cx="8229600" cy="45307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/>
              <a:t>Pre-render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Requires enormous processing </a:t>
            </a:r>
            <a:br>
              <a:rPr lang="en-US" dirty="0">
                <a:ea typeface="ＭＳ Ｐゴシック" charset="-128"/>
              </a:rPr>
            </a:br>
            <a:r>
              <a:rPr lang="en-US" dirty="0">
                <a:ea typeface="ＭＳ Ｐゴシック" charset="-128"/>
              </a:rPr>
              <a:t>resources  and time for animated movies.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Computer carries out complex calculations to implement the object properties, lighting, camera angles and motions. </a:t>
            </a:r>
          </a:p>
          <a:p>
            <a:pPr eaLnBrk="1" hangingPunct="1"/>
            <a:r>
              <a:rPr lang="en-US" dirty="0"/>
              <a:t>Render in real time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Computer produces animation immediately.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Used in video games and highly interactive 3-D animations.</a:t>
            </a:r>
          </a:p>
          <a:p>
            <a:pPr lvl="1" eaLnBrk="1" hangingPunct="1">
              <a:buFont typeface="Wingdings" charset="2"/>
              <a:buNone/>
            </a:pPr>
            <a:endParaRPr lang="en-US" dirty="0">
              <a:ea typeface="ＭＳ Ｐゴシック" charset="-128"/>
            </a:endParaRPr>
          </a:p>
          <a:p>
            <a:pPr eaLnBrk="1" hangingPunct="1"/>
            <a:endParaRPr lang="en-US" dirty="0"/>
          </a:p>
        </p:txBody>
      </p:sp>
      <p:sp>
        <p:nvSpPr>
          <p:cNvPr id="737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187B57-2A96-1D4A-BCF0-B0D2FD438AA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6629400" y="914400"/>
            <a:ext cx="2209800" cy="181588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Shrek 1 in 2001 used about 5 million CPU render hours.</a:t>
            </a:r>
          </a:p>
          <a:p>
            <a:pPr>
              <a:spcBef>
                <a:spcPct val="50000"/>
              </a:spcBef>
            </a:pPr>
            <a:r>
              <a:rPr lang="en-US" sz="1400" dirty="0"/>
              <a:t>Shrek 2 in 2004 used 10 million CPU hours</a:t>
            </a:r>
          </a:p>
          <a:p>
            <a:pPr>
              <a:spcBef>
                <a:spcPct val="50000"/>
              </a:spcBef>
            </a:pPr>
            <a:r>
              <a:rPr lang="en-US" sz="1400" dirty="0"/>
              <a:t>Shrek3 in 2007 used 20 million CPU hours.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ANIMATION BASICS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/>
              <a:t>Animation: rapidly displayed sequence of individual, still images.</a:t>
            </a:r>
          </a:p>
          <a:p>
            <a:pPr eaLnBrk="1" hangingPunct="1"/>
            <a:r>
              <a:rPr lang="en-US" dirty="0"/>
              <a:t>Made possible by</a:t>
            </a:r>
            <a:r>
              <a:rPr lang="en-US" dirty="0">
                <a:solidFill>
                  <a:srgbClr val="FF5A14"/>
                </a:solidFill>
              </a:rPr>
              <a:t> "persistence of vision."</a:t>
            </a:r>
            <a:endParaRPr lang="en-US" dirty="0"/>
          </a:p>
          <a:p>
            <a:pPr lvl="1" eaLnBrk="1" hangingPunct="1"/>
            <a:r>
              <a:rPr lang="en-US" dirty="0">
                <a:ea typeface="ＭＳ Ｐゴシック" charset="-128"/>
              </a:rPr>
              <a:t> Images formed on the retina persist for a short period of time after stimulus has disappeared.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 This physical memory of the retina produces the illusion of motion.</a:t>
            </a:r>
          </a:p>
          <a:p>
            <a:pPr eaLnBrk="1" hangingPunct="1"/>
            <a:r>
              <a:rPr lang="en-US" dirty="0"/>
              <a:t>Early animating devices:</a:t>
            </a:r>
          </a:p>
          <a:p>
            <a:pPr lvl="1" eaLnBrk="1" hangingPunct="1"/>
            <a:r>
              <a:rPr lang="en-US" dirty="0" err="1">
                <a:ea typeface="ＭＳ Ｐゴシック" charset="-128"/>
              </a:rPr>
              <a:t>Thaumatrope</a:t>
            </a:r>
            <a:endParaRPr lang="en-US" dirty="0">
              <a:ea typeface="ＭＳ Ｐゴシック" charset="-128"/>
            </a:endParaRPr>
          </a:p>
          <a:p>
            <a:pPr lvl="1" eaLnBrk="1" hangingPunct="1"/>
            <a:r>
              <a:rPr lang="en-US" dirty="0">
                <a:ea typeface="ＭＳ Ｐゴシック" charset="-128"/>
              </a:rPr>
              <a:t>Zoetrope.</a:t>
            </a:r>
          </a:p>
        </p:txBody>
      </p:sp>
      <p:sp>
        <p:nvSpPr>
          <p:cNvPr id="204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D8EE0C-B731-F243-B44E-E95717CCBB4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Action Button: Movie 4">
            <a:hlinkClick r:id="rId3" highlightClick="1"/>
          </p:cNvPr>
          <p:cNvSpPr/>
          <p:nvPr/>
        </p:nvSpPr>
        <p:spPr bwMode="auto">
          <a:xfrm>
            <a:off x="4572000" y="5181600"/>
            <a:ext cx="685800" cy="304800"/>
          </a:xfrm>
          <a:prstGeom prst="actionButtonMovi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68" charset="0"/>
              <a:ea typeface="ＭＳ Ｐゴシック" pitchFamily="68" charset="-128"/>
              <a:cs typeface="ＭＳ Ｐゴシック" pitchFamily="6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5181600"/>
            <a:ext cx="2362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View sample </a:t>
            </a:r>
            <a:r>
              <a:rPr lang="en-US" sz="1400" dirty="0" err="1"/>
              <a:t>Thaumatrope</a:t>
            </a:r>
            <a:r>
              <a:rPr lang="en-US" sz="1400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ANIMATION BASICS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307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/>
              <a:t>Flipbook technique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Still images showing a different stage of motion are created on each page.</a:t>
            </a:r>
          </a:p>
          <a:p>
            <a:pPr lvl="2" eaLnBrk="1" hangingPunct="1"/>
            <a:r>
              <a:rPr lang="en-US" dirty="0">
                <a:ea typeface="ＭＳ Ｐゴシック" charset="-128"/>
              </a:rPr>
              <a:t>Pages are "flipped" in rapid succession to view the motion.</a:t>
            </a:r>
            <a:br>
              <a:rPr lang="en-US" dirty="0">
                <a:ea typeface="ＭＳ Ｐゴシック" charset="-128"/>
              </a:rPr>
            </a:br>
            <a:r>
              <a:rPr lang="en-US" dirty="0">
                <a:ea typeface="ＭＳ Ｐゴシック" charset="-128"/>
              </a:rPr>
              <a:t>Animation basics used in flipbook:</a:t>
            </a:r>
          </a:p>
          <a:p>
            <a:pPr lvl="2" eaLnBrk="1" hangingPunct="1">
              <a:lnSpc>
                <a:spcPct val="85000"/>
              </a:lnSpc>
            </a:pPr>
            <a:r>
              <a:rPr lang="en-US" dirty="0">
                <a:solidFill>
                  <a:srgbClr val="FF5A14"/>
                </a:solidFill>
                <a:ea typeface="ＭＳ Ｐゴシック" charset="-128"/>
              </a:rPr>
              <a:t>Quality</a:t>
            </a:r>
            <a:r>
              <a:rPr lang="en-US" dirty="0">
                <a:ea typeface="ＭＳ Ｐゴシック" charset="-128"/>
              </a:rPr>
              <a:t> of motion is based on rate of display.</a:t>
            </a:r>
          </a:p>
          <a:p>
            <a:pPr lvl="2" eaLnBrk="1" hangingPunct="1">
              <a:lnSpc>
                <a:spcPct val="85000"/>
              </a:lnSpc>
            </a:pPr>
            <a:r>
              <a:rPr lang="en-US" dirty="0">
                <a:solidFill>
                  <a:srgbClr val="FF5A14"/>
                </a:solidFill>
                <a:ea typeface="ＭＳ Ｐゴシック" charset="-128"/>
              </a:rPr>
              <a:t>Speed</a:t>
            </a:r>
            <a:r>
              <a:rPr lang="en-US" dirty="0">
                <a:ea typeface="ＭＳ Ｐゴシック" charset="-128"/>
              </a:rPr>
              <a:t> is based on differences between images.</a:t>
            </a:r>
          </a:p>
          <a:p>
            <a:pPr lvl="2" eaLnBrk="1" hangingPunct="1">
              <a:lnSpc>
                <a:spcPct val="85000"/>
              </a:lnSpc>
            </a:pPr>
            <a:r>
              <a:rPr lang="en-US" dirty="0" err="1">
                <a:solidFill>
                  <a:srgbClr val="FF5A14"/>
                </a:solidFill>
                <a:ea typeface="ＭＳ Ｐゴシック" charset="-128"/>
              </a:rPr>
              <a:t>Onionskinning</a:t>
            </a:r>
            <a:r>
              <a:rPr lang="en-US" dirty="0">
                <a:solidFill>
                  <a:srgbClr val="FF5A14"/>
                </a:solidFill>
                <a:ea typeface="ＭＳ Ｐゴシック" charset="-128"/>
              </a:rPr>
              <a:t>: </a:t>
            </a:r>
            <a:r>
              <a:rPr lang="en-US" dirty="0">
                <a:ea typeface="ＭＳ Ｐゴシック" charset="-128"/>
              </a:rPr>
              <a:t>a</a:t>
            </a:r>
            <a:r>
              <a:rPr lang="en-US" dirty="0">
                <a:solidFill>
                  <a:srgbClr val="FF5A14"/>
                </a:solidFill>
                <a:ea typeface="ＭＳ Ｐゴシック" charset="-128"/>
              </a:rPr>
              <a:t> </a:t>
            </a:r>
            <a:r>
              <a:rPr lang="en-US" dirty="0">
                <a:ea typeface="ＭＳ Ｐゴシック" charset="-128"/>
              </a:rPr>
              <a:t>technique used to draw new image based on the previous image.</a:t>
            </a:r>
          </a:p>
          <a:p>
            <a:pPr lvl="2" eaLnBrk="1" hangingPunct="1">
              <a:lnSpc>
                <a:spcPct val="85000"/>
              </a:lnSpc>
            </a:pPr>
            <a:r>
              <a:rPr lang="en-US" dirty="0">
                <a:solidFill>
                  <a:srgbClr val="FF5A14"/>
                </a:solidFill>
                <a:ea typeface="ＭＳ Ｐゴシック" charset="-128"/>
              </a:rPr>
              <a:t>Registration:</a:t>
            </a:r>
            <a:r>
              <a:rPr lang="en-US" dirty="0">
                <a:ea typeface="ＭＳ Ｐゴシック" charset="-128"/>
              </a:rPr>
              <a:t> physically aligns images with one another.</a:t>
            </a:r>
          </a:p>
          <a:p>
            <a:pPr lvl="2" eaLnBrk="1" hangingPunct="1"/>
            <a:endParaRPr lang="en-US" dirty="0">
              <a:ea typeface="ＭＳ Ｐゴシック" charset="-128"/>
            </a:endParaRPr>
          </a:p>
          <a:p>
            <a:pPr lvl="2" eaLnBrk="1" hangingPunct="1"/>
            <a:endParaRPr lang="en-US" dirty="0">
              <a:ea typeface="ＭＳ Ｐゴシック" charset="-128"/>
            </a:endParaRPr>
          </a:p>
          <a:p>
            <a:pPr lvl="1" eaLnBrk="1" hangingPunct="1">
              <a:buFont typeface="Wingdings" charset="2"/>
              <a:buNone/>
            </a:pPr>
            <a:endParaRPr lang="en-US" dirty="0">
              <a:ea typeface="ＭＳ Ｐゴシック" charset="-128"/>
            </a:endParaRPr>
          </a:p>
        </p:txBody>
      </p:sp>
      <p:sp>
        <p:nvSpPr>
          <p:cNvPr id="225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4FB60D-7DAF-C04D-9019-A1A68D8070B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Action Button: Movie 4">
            <a:hlinkClick r:id="rId3" highlightClick="1"/>
          </p:cNvPr>
          <p:cNvSpPr/>
          <p:nvPr/>
        </p:nvSpPr>
        <p:spPr bwMode="auto">
          <a:xfrm>
            <a:off x="990600" y="5791200"/>
            <a:ext cx="609600" cy="457200"/>
          </a:xfrm>
          <a:prstGeom prst="actionButtonMovi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68" charset="0"/>
              <a:ea typeface="ＭＳ Ｐゴシック" pitchFamily="68" charset="-128"/>
              <a:cs typeface="ＭＳ Ｐゴシック" pitchFamily="6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5867400"/>
            <a:ext cx="2377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View a sample </a:t>
            </a:r>
            <a:r>
              <a:rPr lang="en-US" sz="1600" dirty="0" err="1"/>
              <a:t>FlipBook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TRADITIONAL ANIMATION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/>
              <a:t>Film based process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Images are photographed and recorded as separate frames on long strip of transparent film.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Film passed in front of light source and animation appeared on a screen.</a:t>
            </a:r>
          </a:p>
          <a:p>
            <a:pPr eaLnBrk="1" hangingPunct="1"/>
            <a:r>
              <a:rPr lang="en-US"/>
              <a:t>Film enhanced possibilities of animation.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Multiple reels allowed longer animations.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Projectors displayed images at reliable frame rates.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Animators could add sound to the motion.</a:t>
            </a:r>
          </a:p>
        </p:txBody>
      </p:sp>
      <p:sp>
        <p:nvSpPr>
          <p:cNvPr id="245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9A55B2-5692-C64C-BF90-076EC60A555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Traditional Techniques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Strategies for achieving motion have been applied to:</a:t>
            </a:r>
            <a:br>
              <a:rPr lang="en-US"/>
            </a:br>
            <a:endParaRPr lang="en-US"/>
          </a:p>
          <a:p>
            <a:pPr lvl="1" eaLnBrk="1" hangingPunct="1">
              <a:spcAft>
                <a:spcPts val="600"/>
              </a:spcAft>
            </a:pPr>
            <a:r>
              <a:rPr lang="en-US">
                <a:ea typeface="ＭＳ Ｐゴシック" charset="-128"/>
              </a:rPr>
              <a:t>Paper cut-outs</a:t>
            </a:r>
          </a:p>
          <a:p>
            <a:pPr lvl="1" eaLnBrk="1" hangingPunct="1">
              <a:spcAft>
                <a:spcPts val="600"/>
              </a:spcAft>
            </a:pPr>
            <a:r>
              <a:rPr lang="en-US">
                <a:ea typeface="ＭＳ Ｐゴシック" charset="-128"/>
              </a:rPr>
              <a:t>Clay figurines</a:t>
            </a:r>
          </a:p>
          <a:p>
            <a:pPr lvl="1" eaLnBrk="1" hangingPunct="1">
              <a:spcAft>
                <a:spcPts val="600"/>
              </a:spcAft>
            </a:pPr>
            <a:r>
              <a:rPr lang="en-US">
                <a:ea typeface="ＭＳ Ｐゴシック" charset="-128"/>
              </a:rPr>
              <a:t>Puppets</a:t>
            </a:r>
          </a:p>
          <a:p>
            <a:pPr lvl="1" eaLnBrk="1" hangingPunct="1">
              <a:spcAft>
                <a:spcPts val="600"/>
              </a:spcAft>
            </a:pPr>
            <a:r>
              <a:rPr lang="en-US">
                <a:ea typeface="ＭＳ Ｐゴシック" charset="-128"/>
              </a:rPr>
              <a:t>Natural objects photographed, reposed and re-photographed.</a:t>
            </a:r>
          </a:p>
        </p:txBody>
      </p:sp>
      <p:sp>
        <p:nvSpPr>
          <p:cNvPr id="307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08CB2B-C90A-7F4D-8CAF-A6F00C490C1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DIGITAL ANIMATION 	</a:t>
            </a:r>
            <a:endParaRPr lang="en-US" sz="3500"/>
          </a:p>
        </p:txBody>
      </p:sp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5ADC43-8C2F-1F49-ACA9-FD5AC98F575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057400" y="2895600"/>
            <a:ext cx="7086600" cy="243840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Font typeface="Wingdings" charset="2"/>
              <a:buNone/>
            </a:pPr>
            <a:r>
              <a:rPr lang="en-US" sz="3600" dirty="0"/>
              <a:t>TWO DIFFERENT FORMS:</a:t>
            </a:r>
          </a:p>
          <a:p>
            <a:pPr marL="457200" lvl="1" indent="0" eaLnBrk="1" hangingPunct="1"/>
            <a:r>
              <a:rPr lang="en-US" sz="3200" dirty="0">
                <a:solidFill>
                  <a:srgbClr val="FF5A14"/>
                </a:solidFill>
                <a:ea typeface="ＭＳ Ｐゴシック" charset="-128"/>
              </a:rPr>
              <a:t>2-D </a:t>
            </a:r>
            <a:r>
              <a:rPr lang="en-US" sz="3200" dirty="0">
                <a:ea typeface="ＭＳ Ｐゴシック" charset="-128"/>
              </a:rPr>
              <a:t>evolved from traditional animation techniques.</a:t>
            </a:r>
          </a:p>
          <a:p>
            <a:pPr marL="457200" lvl="1" indent="0" eaLnBrk="1" hangingPunct="1"/>
            <a:r>
              <a:rPr lang="en-US" sz="3200" dirty="0">
                <a:solidFill>
                  <a:srgbClr val="FF5A14"/>
                </a:solidFill>
                <a:ea typeface="ＭＳ Ｐゴシック" charset="-128"/>
              </a:rPr>
              <a:t>3-D</a:t>
            </a:r>
            <a:r>
              <a:rPr lang="en-US" sz="3200" dirty="0">
                <a:ea typeface="ＭＳ Ｐゴシック" charset="-128"/>
              </a:rPr>
              <a:t> exploited capabilities unique to the computer.</a:t>
            </a:r>
            <a:endParaRPr lang="en-US" sz="2300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2-D ANIMATION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/>
              <a:t>Produced by mimicking basic traditional techniques such as:</a:t>
            </a:r>
          </a:p>
          <a:p>
            <a:pPr lvl="2" eaLnBrk="1" hangingPunct="1"/>
            <a:r>
              <a:rPr lang="en-US">
                <a:ea typeface="ＭＳ Ｐゴシック" charset="-128"/>
              </a:rPr>
              <a:t>Flipbook technique </a:t>
            </a:r>
          </a:p>
          <a:p>
            <a:pPr lvl="2" eaLnBrk="1" hangingPunct="1"/>
            <a:r>
              <a:rPr lang="en-US">
                <a:ea typeface="ＭＳ Ｐゴシック" charset="-128"/>
              </a:rPr>
              <a:t>Cutout animation technique </a:t>
            </a:r>
          </a:p>
          <a:p>
            <a:pPr lvl="2" eaLnBrk="1" hangingPunct="1"/>
            <a:r>
              <a:rPr lang="en-US">
                <a:ea typeface="ＭＳ Ｐゴシック" charset="-128"/>
              </a:rPr>
              <a:t>Rotoscoping </a:t>
            </a:r>
          </a:p>
          <a:p>
            <a:pPr lvl="2" eaLnBrk="1" hangingPunct="1"/>
            <a:r>
              <a:rPr lang="en-US">
                <a:ea typeface="ＭＳ Ｐゴシック" charset="-128"/>
              </a:rPr>
              <a:t>Cel animation.</a:t>
            </a:r>
          </a:p>
          <a:p>
            <a:pPr eaLnBrk="1" hangingPunct="1"/>
            <a:r>
              <a:rPr lang="en-US"/>
              <a:t>Paint/draw programs are used to create the components.</a:t>
            </a:r>
          </a:p>
          <a:p>
            <a:pPr eaLnBrk="1" hangingPunct="1"/>
            <a:r>
              <a:rPr lang="en-US"/>
              <a:t>Animation software can sequence, set timing, transitions, and produce the final animation. </a:t>
            </a:r>
          </a:p>
          <a:p>
            <a:pPr lvl="1" eaLnBrk="1" hangingPunct="1"/>
            <a:endParaRPr lang="en-US">
              <a:ea typeface="ＭＳ Ｐゴシック" charset="-128"/>
            </a:endParaRPr>
          </a:p>
        </p:txBody>
      </p:sp>
      <p:sp>
        <p:nvSpPr>
          <p:cNvPr id="450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21410E-0A07-7945-A26A-3C4AAD1869B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DIGITAL CEL ANIMATION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Animations are a series of individual frames.</a:t>
            </a:r>
          </a:p>
          <a:p>
            <a:pPr lvl="1" eaLnBrk="1" hangingPunct="1">
              <a:lnSpc>
                <a:spcPct val="100000"/>
              </a:lnSpc>
            </a:pPr>
            <a:r>
              <a:rPr lang="en-US">
                <a:ea typeface="ＭＳ Ｐゴシック" charset="-128"/>
              </a:rPr>
              <a:t>Synchronized to one or more sound tracks.</a:t>
            </a:r>
          </a:p>
          <a:p>
            <a:pPr lvl="1" eaLnBrk="1" hangingPunct="1">
              <a:lnSpc>
                <a:spcPct val="100000"/>
              </a:lnSpc>
            </a:pPr>
            <a:r>
              <a:rPr lang="en-US">
                <a:ea typeface="ＭＳ Ｐゴシック" charset="-128"/>
              </a:rPr>
              <a:t>Graphics arranged on layers.</a:t>
            </a:r>
          </a:p>
          <a:p>
            <a:pPr lvl="1" eaLnBrk="1" hangingPunct="1">
              <a:lnSpc>
                <a:spcPct val="100000"/>
              </a:lnSpc>
            </a:pPr>
            <a:r>
              <a:rPr lang="en-US">
                <a:ea typeface="ＭＳ Ｐゴシック" charset="-128"/>
              </a:rPr>
              <a:t>Major changes identified in keyframes.</a:t>
            </a:r>
          </a:p>
          <a:p>
            <a:pPr lvl="1" eaLnBrk="1" hangingPunct="1">
              <a:lnSpc>
                <a:spcPct val="100000"/>
              </a:lnSpc>
            </a:pPr>
            <a:r>
              <a:rPr lang="en-US">
                <a:ea typeface="ＭＳ Ｐゴシック" charset="-128"/>
              </a:rPr>
              <a:t>Illusion of motion produced as series of tweens.</a:t>
            </a:r>
          </a:p>
        </p:txBody>
      </p:sp>
      <p:sp>
        <p:nvSpPr>
          <p:cNvPr id="471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AEF60A-9845-3F45-8DC1-724C36610B0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</TotalTime>
  <Words>1065</Words>
  <Application>Microsoft Office PowerPoint</Application>
  <PresentationFormat>On-screen Show (4:3)</PresentationFormat>
  <Paragraphs>189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Office Theme</vt:lpstr>
      <vt:lpstr>CHAPTER NINE</vt:lpstr>
      <vt:lpstr>PINNACLE OF MODERN       MULTIMEDIA</vt:lpstr>
      <vt:lpstr>ANIMATION BASICS</vt:lpstr>
      <vt:lpstr>ANIMATION BASICS</vt:lpstr>
      <vt:lpstr>TRADITIONAL ANIMATION</vt:lpstr>
      <vt:lpstr>Traditional Techniques</vt:lpstr>
      <vt:lpstr>DIGITAL ANIMATION  </vt:lpstr>
      <vt:lpstr>2-D ANIMATION</vt:lpstr>
      <vt:lpstr>DIGITAL CEL ANIMATION</vt:lpstr>
      <vt:lpstr>ANIMATION SOFTWARE</vt:lpstr>
      <vt:lpstr>ANIMATION SOFTWARE</vt:lpstr>
      <vt:lpstr>ANIMATION SOFTWARE</vt:lpstr>
      <vt:lpstr>FLASH DEVELOPMENT SCREEN</vt:lpstr>
      <vt:lpstr>PROGRAMMED ANIMATION</vt:lpstr>
      <vt:lpstr>PROGRAMMED ANIMATION</vt:lpstr>
      <vt:lpstr>3-D ANIMATION</vt:lpstr>
      <vt:lpstr>MOTION CAPTURE</vt:lpstr>
      <vt:lpstr>ANIMATING WITH PHYSICS</vt:lpstr>
      <vt:lpstr>COMPLETING THE ANIMATION</vt:lpstr>
      <vt:lpstr>RENDERING OPTIONS</vt:lpstr>
    </vt:vector>
  </TitlesOfParts>
  <Company>UNHM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ONE</dc:title>
  <dc:creator>Karla Vogel</dc:creator>
  <cp:lastModifiedBy>Staff</cp:lastModifiedBy>
  <cp:revision>39</cp:revision>
  <dcterms:created xsi:type="dcterms:W3CDTF">2012-09-24T21:26:01Z</dcterms:created>
  <dcterms:modified xsi:type="dcterms:W3CDTF">2024-03-18T14:21:14Z</dcterms:modified>
</cp:coreProperties>
</file>