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61" r:id="rId3"/>
    <p:sldId id="263" r:id="rId4"/>
    <p:sldId id="264" r:id="rId5"/>
    <p:sldId id="267" r:id="rId6"/>
    <p:sldId id="270" r:id="rId7"/>
    <p:sldId id="272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9" autoAdjust="0"/>
    <p:restoredTop sz="90929"/>
  </p:normalViewPr>
  <p:slideViewPr>
    <p:cSldViewPr snapToGrid="0" showGuides="1">
      <p:cViewPr varScale="1">
        <p:scale>
          <a:sx n="97" d="100"/>
          <a:sy n="97" d="100"/>
        </p:scale>
        <p:origin x="2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3D814-38FB-D045-A7BA-5973B2D48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E39F1-367D-3A4E-9E62-B61A90F1F084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26586-553D-3F44-ACDE-12CD502F93BD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30BFE-9347-3544-A14C-4F6914309652}" type="slidenum">
              <a:rPr lang="en-US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EA7A7-E363-4047-9FF0-5ECD1AA8D461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7850E-732F-CB44-8D29-8826ABA47B01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79152-EED6-9E4A-A13E-508D6E19F2AD}" type="slidenum">
              <a:rPr lang="en-US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Compression strategies are both lossless and lossy. Have students comment on why lossless strategy is not used in sound, but is critical for text compression.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49D64-A4D6-944E-8FB8-5B446D382C56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387B8-A2DA-B243-8F99-171059BFD905}" type="slidenum">
              <a:rPr lang="en-US"/>
              <a:pPr/>
              <a:t>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Discuss benefits and drawbacks of each technique. Note particularly the copyright issues with each. Have students identify methods used by iTunes, a live concern of a band, a song shared on peer to peer networking.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619C-C3D8-AD42-8CFA-8B185F31A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1DAF-E87D-FE41-BC5E-2A314A86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B47-25DC-844D-ABFD-496D8459B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C94-9E4A-FE4C-8541-0B6CA1DBD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3ED-4C49-FC4F-B1EA-4520F94BD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131-98FB-0B4C-A0D8-1708DB0C6D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1FBC-D670-2A4F-9794-2A773B180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A5FB-4D3D-F545-B5B0-FC9DED2B9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384B-F2E0-274E-BCCF-1FAC11783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51C-E4AB-7343-98AF-3078FEFB7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 Introduction to Digital Multimedia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EF0B-D397-A648-B509-35F0FE7F7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CC5B-5ED1-4440-A508-49E0E750E48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 Introduction to Digital Multimedia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FB8A-729B-3E46-9D70-0CC58C46A9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2438400"/>
            <a:ext cx="5867400" cy="1247775"/>
          </a:xfrm>
        </p:spPr>
        <p:txBody>
          <a:bodyPr/>
          <a:lstStyle/>
          <a:p>
            <a:pPr eaLnBrk="1" hangingPunct="1"/>
            <a:r>
              <a:rPr lang="en-US" b="1" dirty="0"/>
              <a:t>CHAPTER SEVEN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71825" y="3829050"/>
            <a:ext cx="62484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SOUND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DIGITAL SOUND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648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/>
              <a:t>Two major types of digital sound:</a:t>
            </a:r>
          </a:p>
          <a:p>
            <a:pPr lvl="1" eaLnBrk="1" hangingPunct="1"/>
            <a:r>
              <a:rPr lang="en-US">
                <a:solidFill>
                  <a:srgbClr val="FF5A14"/>
                </a:solidFill>
                <a:ea typeface="ＭＳ Ｐゴシック" charset="-128"/>
              </a:rPr>
              <a:t>Sampled </a:t>
            </a:r>
            <a:r>
              <a:rPr lang="en-US">
                <a:ea typeface="ＭＳ Ｐゴシック" charset="-128"/>
              </a:rPr>
              <a:t>sound: digital recording of previously existing analog sound wave.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File contains numeric values to describe the amplitude of the sound wave at a particular instant.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Used to capture and edit naturally-occurring sounds.</a:t>
            </a:r>
          </a:p>
          <a:p>
            <a:pPr lvl="1" eaLnBrk="1" hangingPunct="1"/>
            <a:r>
              <a:rPr lang="en-US">
                <a:solidFill>
                  <a:srgbClr val="FF5A14"/>
                </a:solidFill>
                <a:ea typeface="ＭＳ Ｐゴシック" charset="-128"/>
              </a:rPr>
              <a:t>Synthesized</a:t>
            </a:r>
            <a:r>
              <a:rPr lang="en-US">
                <a:ea typeface="ＭＳ Ｐゴシック" charset="-128"/>
              </a:rPr>
              <a:t> sound: new sound generated by the computer.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File contains instructions the computer uses to reproduce the sound.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Used to:</a:t>
            </a:r>
          </a:p>
          <a:p>
            <a:pPr lvl="3" eaLnBrk="1" hangingPunct="1"/>
            <a:r>
              <a:rPr lang="en-US">
                <a:ea typeface="ＭＳ Ｐゴシック" charset="-128"/>
              </a:rPr>
              <a:t>Create original compositions</a:t>
            </a:r>
          </a:p>
          <a:p>
            <a:pPr lvl="3" eaLnBrk="1" hangingPunct="1"/>
            <a:r>
              <a:rPr lang="en-US">
                <a:ea typeface="ＭＳ Ｐゴシック" charset="-128"/>
              </a:rPr>
              <a:t>Produce novel sound effects.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19311-C3D8-7A4C-B3D8-A40A642665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SAMPLED SOUND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534400" cy="45307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5A14"/>
                </a:solidFill>
              </a:rPr>
              <a:t>A</a:t>
            </a:r>
            <a:r>
              <a:rPr lang="en-US"/>
              <a:t>nalog to </a:t>
            </a:r>
            <a:r>
              <a:rPr lang="en-US">
                <a:solidFill>
                  <a:srgbClr val="FF5A14"/>
                </a:solidFill>
              </a:rPr>
              <a:t>D</a:t>
            </a:r>
            <a:r>
              <a:rPr lang="en-US"/>
              <a:t>igital </a:t>
            </a:r>
            <a:r>
              <a:rPr lang="en-US">
                <a:solidFill>
                  <a:srgbClr val="FF5A14"/>
                </a:solidFill>
              </a:rPr>
              <a:t>C</a:t>
            </a:r>
            <a:r>
              <a:rPr lang="en-US"/>
              <a:t>onverter captures separate measures of sound amplitude.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Samples are recorded as digital numbers.</a:t>
            </a:r>
          </a:p>
          <a:p>
            <a:pPr eaLnBrk="1" hangingPunct="1"/>
            <a:r>
              <a:rPr lang="en-US"/>
              <a:t>Digital values are used to recreate the analog form using a </a:t>
            </a:r>
            <a:r>
              <a:rPr lang="en-US">
                <a:solidFill>
                  <a:srgbClr val="FF5A14"/>
                </a:solidFill>
              </a:rPr>
              <a:t>D</a:t>
            </a:r>
            <a:r>
              <a:rPr lang="en-US"/>
              <a:t>igital to </a:t>
            </a:r>
            <a:r>
              <a:rPr lang="en-US">
                <a:solidFill>
                  <a:srgbClr val="FF5A14"/>
                </a:solidFill>
              </a:rPr>
              <a:t>A</a:t>
            </a:r>
            <a:r>
              <a:rPr lang="en-US"/>
              <a:t>nalog </a:t>
            </a:r>
            <a:r>
              <a:rPr lang="en-US">
                <a:solidFill>
                  <a:srgbClr val="FF5A14"/>
                </a:solidFill>
              </a:rPr>
              <a:t>C</a:t>
            </a:r>
            <a:r>
              <a:rPr lang="en-US"/>
              <a:t>onverter.</a:t>
            </a:r>
          </a:p>
          <a:p>
            <a:pPr eaLnBrk="1" hangingPunct="1"/>
            <a:r>
              <a:rPr lang="en-US"/>
              <a:t>Quality of the sampling depends on: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Sample resolution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Sample rate.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A7F32-AEB9-A54F-86AB-C2B21543D86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6629" name="Picture 4" descr="Fig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722813"/>
            <a:ext cx="3759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RESOLUTION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Number of bits to encode amplitude.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Sample resolutions range from 8-bit to 24-bit.</a:t>
            </a:r>
          </a:p>
          <a:p>
            <a:pPr eaLnBrk="1" hangingPunct="1"/>
            <a:r>
              <a:rPr lang="en-US" dirty="0"/>
              <a:t>8-bit resolution captures 256 different amplitude levels.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Adequate for limited decibel range.</a:t>
            </a:r>
          </a:p>
          <a:p>
            <a:pPr eaLnBrk="1" hangingPunct="1"/>
            <a:r>
              <a:rPr lang="en-US" dirty="0"/>
              <a:t>16-bit CD quality sound has 65,000 different levels.</a:t>
            </a:r>
          </a:p>
          <a:p>
            <a:pPr eaLnBrk="1" hangingPunct="1"/>
            <a:r>
              <a:rPr lang="en-US" dirty="0"/>
              <a:t>24-bit DVD audio can generate over 16 million different levels.</a:t>
            </a: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266B1C-EBA9-ED4C-AE31-5651CA28E9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RATE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Number of samples taken in a fixed interval of time.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Stated in thousands of Hertz, or kilohertz.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Determines the range of frequencies that can be represented in a digital recording.</a:t>
            </a:r>
          </a:p>
          <a:p>
            <a:pPr eaLnBrk="1" hangingPunct="1"/>
            <a:r>
              <a:rPr lang="en-US" dirty="0"/>
              <a:t>Two measurements capture each cycle of the sound wave:</a:t>
            </a:r>
          </a:p>
          <a:p>
            <a:pPr marL="1085850" lvl="2" eaLnBrk="1" hangingPunct="1"/>
            <a:r>
              <a:rPr lang="en-US" dirty="0">
                <a:ea typeface="ＭＳ Ｐゴシック" charset="-128"/>
              </a:rPr>
              <a:t>High value or peak</a:t>
            </a:r>
          </a:p>
          <a:p>
            <a:pPr marL="1085850" lvl="2" eaLnBrk="1" hangingPunct="1"/>
            <a:r>
              <a:rPr lang="en-US" dirty="0">
                <a:ea typeface="ＭＳ Ｐゴシック" charset="-128"/>
              </a:rPr>
              <a:t>Low value or trough.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CD-quality sound captures 44.1kHz 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to record frequencies as high as 22.05kHz.</a:t>
            </a:r>
          </a:p>
          <a:p>
            <a:pPr marL="1085850" lvl="2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5A4D4-A564-D347-864E-17DDD222CA2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4821" name="Group 9"/>
          <p:cNvGrpSpPr>
            <a:grpSpLocks/>
          </p:cNvGrpSpPr>
          <p:nvPr/>
        </p:nvGrpSpPr>
        <p:grpSpPr bwMode="auto">
          <a:xfrm>
            <a:off x="7696200" y="4267200"/>
            <a:ext cx="1219200" cy="1524000"/>
            <a:chOff x="4752" y="2640"/>
            <a:chExt cx="912" cy="1008"/>
          </a:xfrm>
        </p:grpSpPr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>
              <a:off x="4752" y="2640"/>
              <a:ext cx="912" cy="100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4" name="Text Box 5"/>
            <p:cNvSpPr txBox="1">
              <a:spLocks noChangeArrowheads="1"/>
            </p:cNvSpPr>
            <p:nvPr/>
          </p:nvSpPr>
          <p:spPr bwMode="auto">
            <a:xfrm>
              <a:off x="4809" y="2688"/>
              <a:ext cx="808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Highest frequency the human ear can detect is 20kHz.</a:t>
              </a:r>
            </a:p>
          </p:txBody>
        </p:sp>
      </p:grpSp>
      <p:pic>
        <p:nvPicPr>
          <p:cNvPr id="3482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159250"/>
            <a:ext cx="20510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SOUND COMPRESSION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Compression is best strategy to lower file size for sounds with wide range of frequencies and amplitudes.</a:t>
            </a:r>
          </a:p>
          <a:p>
            <a:pPr eaLnBrk="1" hangingPunct="1"/>
            <a:r>
              <a:rPr lang="en-US"/>
              <a:t>Lossy </a:t>
            </a:r>
            <a:r>
              <a:rPr lang="en-US">
                <a:solidFill>
                  <a:srgbClr val="FF5A14"/>
                </a:solidFill>
              </a:rPr>
              <a:t>codecs</a:t>
            </a:r>
            <a:r>
              <a:rPr lang="en-US"/>
              <a:t> use various techniques to reduce sound file sizes.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Psychoacoustics: eliminates frequencies indistinguishable to the human ear.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Variable bitrate encoding (VBR): alters the number of bits to encode the sample depending on the complexity of the sound.</a:t>
            </a:r>
          </a:p>
          <a:p>
            <a:pPr lvl="1" eaLnBrk="1" hangingPunct="1"/>
            <a:endParaRPr lang="en-US">
              <a:ea typeface="ＭＳ Ｐゴシック" charset="-128"/>
            </a:endParaRPr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B0158-3994-B547-A1DD-2A1C1B25C4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SYNTHESIZED SOUND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/>
              <a:t>Computer sends commands to specialized electronic device called a </a:t>
            </a:r>
            <a:r>
              <a:rPr lang="en-US">
                <a:solidFill>
                  <a:srgbClr val="FF5A14"/>
                </a:solidFill>
              </a:rPr>
              <a:t>synthesizer</a:t>
            </a:r>
            <a:r>
              <a:rPr lang="en-US"/>
              <a:t>.</a:t>
            </a:r>
          </a:p>
          <a:p>
            <a:pPr eaLnBrk="1" hangingPunct="1"/>
            <a:r>
              <a:rPr lang="en-US"/>
              <a:t>MIDI </a:t>
            </a:r>
            <a:r>
              <a:rPr lang="en-US" sz="2800"/>
              <a:t>(Musical Instrument Digital Interface).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Most common standard to code commands for synthesizers.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Codes provided for: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Specific instruments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Notes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Force and duration of note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Routing commands to different instrument channels</a:t>
            </a:r>
          </a:p>
          <a:p>
            <a:pPr lvl="2" eaLnBrk="1" hangingPunct="1"/>
            <a:r>
              <a:rPr lang="en-US">
                <a:ea typeface="ＭＳ Ｐゴシック" charset="-128"/>
              </a:rPr>
              <a:t>Specialized control functions.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190834-1F15-5444-8724-0C9ACF95AC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DELIVERING DIGITAL SOUNDS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534400" cy="45307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>
                <a:solidFill>
                  <a:srgbClr val="FF5A14"/>
                </a:solidFill>
              </a:rPr>
              <a:t>Downloaded audio</a:t>
            </a:r>
            <a:r>
              <a:rPr lang="en-US"/>
              <a:t> </a:t>
            </a:r>
            <a:r>
              <a:rPr lang="en-US" sz="2800"/>
              <a:t>transfers the complete audio file from the server to the client.</a:t>
            </a:r>
            <a:endParaRPr lang="en-US"/>
          </a:p>
          <a:p>
            <a:pPr lvl="1" eaLnBrk="1" hangingPunct="1"/>
            <a:r>
              <a:rPr lang="en-US">
                <a:ea typeface="ＭＳ Ｐゴシック" charset="-128"/>
              </a:rPr>
              <a:t>File remains on client computer for replay and editing.</a:t>
            </a:r>
          </a:p>
          <a:p>
            <a:pPr eaLnBrk="1" hangingPunct="1"/>
            <a:r>
              <a:rPr lang="en-US">
                <a:solidFill>
                  <a:srgbClr val="FF5A14"/>
                </a:solidFill>
              </a:rPr>
              <a:t>Progressive downloads</a:t>
            </a:r>
            <a:r>
              <a:rPr lang="en-US"/>
              <a:t>: </a:t>
            </a:r>
            <a:r>
              <a:rPr lang="en-US" sz="2800"/>
              <a:t>file is saved to client computer, but begins to play from RAM as it is downloading.</a:t>
            </a:r>
          </a:p>
          <a:p>
            <a:pPr eaLnBrk="1" hangingPunct="1"/>
            <a:r>
              <a:rPr lang="en-US">
                <a:solidFill>
                  <a:srgbClr val="FF5A14"/>
                </a:solidFill>
              </a:rPr>
              <a:t>Streaming audio</a:t>
            </a:r>
            <a:r>
              <a:rPr lang="en-US"/>
              <a:t>: </a:t>
            </a:r>
            <a:r>
              <a:rPr lang="en-US" sz="2800"/>
              <a:t>real-time sound that is played as it is being delivered. Not saved on client computer.</a:t>
            </a:r>
            <a:endParaRPr lang="en-US"/>
          </a:p>
          <a:p>
            <a:pPr lvl="1" eaLnBrk="1" hangingPunct="1"/>
            <a:r>
              <a:rPr lang="en-US">
                <a:ea typeface="ＭＳ Ｐゴシック" charset="-128"/>
              </a:rPr>
              <a:t>Requires special protocols, special servers, special media formats and players.</a:t>
            </a:r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83BD0-E717-964E-8DFE-F22B058957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537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CHAPTER SEVEN</vt:lpstr>
      <vt:lpstr>DIGITAL SOUND</vt:lpstr>
      <vt:lpstr>SAMPLED SOUND</vt:lpstr>
      <vt:lpstr>SAMPLE RESOLUTION</vt:lpstr>
      <vt:lpstr>SAMPLE RATE</vt:lpstr>
      <vt:lpstr>SOUND COMPRESSION</vt:lpstr>
      <vt:lpstr>SYNTHESIZED SOUND</vt:lpstr>
      <vt:lpstr>DELIVERING DIGITAL SOUNDS</vt:lpstr>
    </vt:vector>
  </TitlesOfParts>
  <Company>UNHM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Karla Vogel</dc:creator>
  <cp:lastModifiedBy>Staff</cp:lastModifiedBy>
  <cp:revision>24</cp:revision>
  <dcterms:created xsi:type="dcterms:W3CDTF">2012-09-24T21:01:34Z</dcterms:created>
  <dcterms:modified xsi:type="dcterms:W3CDTF">2022-10-24T21:27:57Z</dcterms:modified>
</cp:coreProperties>
</file>