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31"/>
  </p:notesMasterIdLst>
  <p:sldIdLst>
    <p:sldId id="258" r:id="rId2"/>
    <p:sldId id="264" r:id="rId3"/>
    <p:sldId id="320" r:id="rId4"/>
    <p:sldId id="317" r:id="rId5"/>
    <p:sldId id="318" r:id="rId6"/>
    <p:sldId id="319" r:id="rId7"/>
    <p:sldId id="265" r:id="rId8"/>
    <p:sldId id="266" r:id="rId9"/>
    <p:sldId id="267" r:id="rId10"/>
    <p:sldId id="268" r:id="rId11"/>
    <p:sldId id="269" r:id="rId12"/>
    <p:sldId id="270" r:id="rId13"/>
    <p:sldId id="271" r:id="rId14"/>
    <p:sldId id="272" r:id="rId15"/>
    <p:sldId id="273" r:id="rId16"/>
    <p:sldId id="274" r:id="rId17"/>
    <p:sldId id="277" r:id="rId18"/>
    <p:sldId id="312" r:id="rId19"/>
    <p:sldId id="313" r:id="rId20"/>
    <p:sldId id="314" r:id="rId21"/>
    <p:sldId id="315" r:id="rId22"/>
    <p:sldId id="316" r:id="rId23"/>
    <p:sldId id="285" r:id="rId24"/>
    <p:sldId id="311" r:id="rId25"/>
    <p:sldId id="287" r:id="rId26"/>
    <p:sldId id="290" r:id="rId27"/>
    <p:sldId id="291" r:id="rId28"/>
    <p:sldId id="322" r:id="rId29"/>
    <p:sldId id="323"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008040"/>
    <a:srgbClr val="FF0000"/>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autoAdjust="0"/>
    <p:restoredTop sz="90229" autoAdjust="0"/>
  </p:normalViewPr>
  <p:slideViewPr>
    <p:cSldViewPr snapToGrid="0" showGuides="1">
      <p:cViewPr varScale="1">
        <p:scale>
          <a:sx n="97" d="100"/>
          <a:sy n="97"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CF48BBA-EEB1-46DF-B150-163A38F354BB}" type="slidenum">
              <a:rPr lang="en-US"/>
              <a:pPr/>
              <a:t>‹#›</a:t>
            </a:fld>
            <a:endParaRPr lang="en-US"/>
          </a:p>
        </p:txBody>
      </p:sp>
    </p:spTree>
    <p:extLst>
      <p:ext uri="{BB962C8B-B14F-4D97-AF65-F5344CB8AC3E}">
        <p14:creationId xmlns:p14="http://schemas.microsoft.com/office/powerpoint/2010/main" val="2841109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B6DF76C-6985-441B-AEAA-40AE2B23021D}" type="slidenum">
              <a:rPr lang="en-US"/>
              <a:pPr/>
              <a:t>1</a:t>
            </a:fld>
            <a:endParaRPr lang="en-US"/>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C86C78-6402-4778-8506-7B2348C0F563}" type="slidenum">
              <a:rPr lang="en-US"/>
              <a:pPr/>
              <a:t>12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6689DB3-C3FA-425F-9154-6FE576887819}"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08AC348-6671-4505-8CB2-7320BB8B538F}" type="slidenum">
              <a:rPr lang="en-US"/>
              <a:pPr/>
              <a:t>14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Relate this concept to images from digital cameras. The photo may print on a 4 X 6 dimension, but on a monitor it will fill the screen to overflow the edges.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Consider the practice of producing bitmapped images in several spatial resolutions to match the intended output. Web images are typically 72 ppi, but color laser printer images would start at 300 ppi.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28CA7E-ED26-4229-92DD-19FE5B81F238}" type="slidenum">
              <a:rPr lang="en-US"/>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Quantization will round off the missing color codes to the nearest available code. This may cause colors to band rather than transition smoothly to the next shade.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E2543A-A2A9-4655-985E-5EDE51757923}" type="slidenum">
              <a:rPr lang="en-US"/>
              <a:pPr/>
              <a:t>16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how developers can use indexing to reduce file size.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592C112-C360-42A9-8860-DF72AB30BDDA}" type="slidenum">
              <a:rPr lang="en-US"/>
              <a:pPr/>
              <a:t>17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special features of these file formats. </a:t>
            </a:r>
          </a:p>
          <a:p>
            <a:pPr eaLnBrk="1" hangingPunct="1"/>
            <a:r>
              <a:rPr lang="en-US">
                <a:latin typeface="Arial" charset="0"/>
                <a:ea typeface="ＭＳ Ｐゴシック" charset="-128"/>
                <a:cs typeface="ＭＳ Ｐゴシック" charset="-128"/>
              </a:rPr>
              <a:t>Have students suggest other file formats for images, some may be software specific such as .psd from Photoshop. </a:t>
            </a:r>
          </a:p>
          <a:p>
            <a:pPr eaLnBrk="1" hangingPunct="1"/>
            <a:r>
              <a:rPr lang="en-US">
                <a:latin typeface="Arial" charset="0"/>
                <a:ea typeface="ＭＳ Ｐゴシック" charset="-128"/>
                <a:cs typeface="ＭＳ Ｐゴシック" charset="-128"/>
              </a:rPr>
              <a:t>Identify which formats are lossy and which are lossless.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813A98-5A3B-4DEE-A4B4-218C5A45F964}" type="slidenum">
              <a:rPr lang="en-US"/>
              <a:pPr/>
              <a:t>23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F052044-C4F2-402F-801C-C985DF778FC3}" type="slidenum">
              <a:rPr lang="en-US"/>
              <a:pPr/>
              <a:t>25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2F73320-42E6-48D1-82EF-3372ED5B8891}" type="slidenum">
              <a:rPr lang="en-US"/>
              <a:pPr/>
              <a:t>26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E5F5CE6-639E-4D2E-8986-2BB9BF1D3000}" type="slidenum">
              <a:rPr lang="en-US"/>
              <a:pPr/>
              <a:t>27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Developers use both paint and draw programs because of the unique features each has for graphic creation. Some applications such as Photoshop are blending the features of each program to provide a complete image creating toolbox in one package.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29356C-C400-45C5-B621-ECCD6605AAD5}" type="slidenum">
              <a:rPr lang="en-US"/>
              <a:pPr/>
              <a:t>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may identify the square elements that are part of the cat's image.</a:t>
            </a:r>
          </a:p>
          <a:p>
            <a:pPr eaLnBrk="1" hangingPunct="1"/>
            <a:r>
              <a:rPr lang="en-US">
                <a:latin typeface="Arial" charset="0"/>
                <a:ea typeface="ＭＳ Ｐゴシック" charset="-128"/>
                <a:cs typeface="ＭＳ Ｐゴシック" charset="-128"/>
              </a:rPr>
              <a:t>2 bit color code would yield 4 colors, 8 bit code yields 256 colors. Have students consider what 1, 16, 24 bit codes would generate for color ranges.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0AC531A-6B2E-427B-A960-D26217799548}"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the distinction between additive and subtractive color and why this is important for computer graphics artists who create projects for printed output.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800C35-10E9-445E-85E8-3961FE05C11A}" type="slidenum">
              <a:rPr lang="en-US"/>
              <a:pPr/>
              <a:t>5</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6283524-3036-456A-ABA8-924108392B76}" type="slidenum">
              <a:rPr lang="en-US"/>
              <a:pPr/>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8FB803C-27BC-4074-A886-A8D1809CA64A}" type="slidenum">
              <a:rPr lang="en-US"/>
              <a:pPr/>
              <a:t>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67D75DB-E3DD-4846-9C57-CC53C7718D35}" type="slidenum">
              <a:rPr lang="en-US"/>
              <a:pPr/>
              <a:t>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DDDE5F8-7956-47C6-9A2D-0006DA34445A}" type="slidenum">
              <a:rPr lang="en-US"/>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65572D1-3028-4E18-8DE6-235082E77D29}" type="slidenum">
              <a:rPr lang="en-US"/>
              <a:pPr/>
              <a:t>11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Discuss uses of 8, 24, 48 bit color models and the advantages and disadvantages of each.</a:t>
            </a:r>
          </a:p>
          <a:p>
            <a:pPr eaLnBrk="1" hangingPunct="1"/>
            <a:r>
              <a:rPr lang="en-US" dirty="0">
                <a:latin typeface="Arial" charset="0"/>
                <a:ea typeface="ＭＳ Ｐゴシック" charset="-128"/>
                <a:cs typeface="ＭＳ Ｐゴシック" charset="-128"/>
              </a:rPr>
              <a:t>Web safe colors limit the range to 216 possibilities. Discuss the relevance of using web safe palettes for current computer displays</a:t>
            </a:r>
            <a:r>
              <a:rPr lang="en-US" dirty="0" smtClean="0">
                <a:latin typeface="Arial" charset="0"/>
                <a:ea typeface="ＭＳ Ｐゴシック" charset="-128"/>
                <a:cs typeface="ＭＳ Ｐゴシック" charset="-128"/>
              </a:rPr>
              <a:t>.</a:t>
            </a:r>
          </a:p>
          <a:p>
            <a:pPr eaLnBrk="1" hangingPunct="1"/>
            <a:r>
              <a:rPr lang="en-US" dirty="0" smtClean="0">
                <a:latin typeface="Arial" charset="0"/>
                <a:ea typeface="ＭＳ Ｐゴシック" charset="-128"/>
                <a:cs typeface="ＭＳ Ｐゴシック" charset="-128"/>
              </a:rPr>
              <a:t>CC BY-SA 3.0, https://commons.wikimedia.org/w/index.php?curid=189935</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2/24/2020</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AC9331A-F83C-4A74-AF35-A133F0A868D4}"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2/24/2020</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24CD51B-92AF-4BA7-B4EB-E4352BDEC1F7}"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2/24/2020</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3340424-D7D7-4C6F-9A23-02A9FF673B18}"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2/24/2020</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49D04BBE-CD94-450F-AD74-E8FB19408D00}"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2/24/2020</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7B168A03-3CF5-4B45-88FB-A9D366399EDD}"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2/24/2020</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0FCA8A2F-CCAF-4318-92DC-80B585F5A639}"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2/24/2020</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6A6AE46E-FF96-425A-97D5-634C52B2DE95}"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2/24/2020</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0885519A-197C-4F3E-ACB3-15FF899A8AB1}"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2/24/2020</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6853541C-C03E-4334-BBC6-6FDAA6E3F0F8}"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2/24/2020</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129A5D23-8544-4A66-AAFA-F5AFC2375CF0}"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2/24/2020</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E1A51BC6-EFD9-4AD0-8702-9168FB3CAD53}"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C35A-7263-4F56-BB07-800DA039361F}"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w3schools.com/tags/tryit.asp?filename=tryhtml5_canvas_drawimage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igitalocean.com/community/tutorials/how-to-work-with-json-in-javascri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2-D COMPUTER GRAPHICS 	</a:t>
            </a:r>
            <a:endParaRPr lang="en-US" sz="3500"/>
          </a:p>
        </p:txBody>
      </p:sp>
      <p:sp>
        <p:nvSpPr>
          <p:cNvPr id="30722" name="Slide Number Placeholder 3"/>
          <p:cNvSpPr>
            <a:spLocks noGrp="1"/>
          </p:cNvSpPr>
          <p:nvPr>
            <p:ph type="sldNum" sz="quarter" idx="12"/>
          </p:nvPr>
        </p:nvSpPr>
        <p:spPr>
          <a:noFill/>
        </p:spPr>
        <p:txBody>
          <a:bodyPr/>
          <a:lstStyle/>
          <a:p>
            <a:fld id="{9D7856A6-B854-4661-95E2-1D79876B1799}" type="slidenum">
              <a:rPr lang="en-US" smtClean="0"/>
              <a:pPr/>
              <a:t>1</a:t>
            </a:fld>
            <a:endParaRPr lang="en-US" smtClean="0"/>
          </a:p>
        </p:txBody>
      </p:sp>
      <p:sp>
        <p:nvSpPr>
          <p:cNvPr id="30724" name="Rectangle 3"/>
          <p:cNvSpPr>
            <a:spLocks noGrp="1" noChangeArrowheads="1"/>
          </p:cNvSpPr>
          <p:nvPr>
            <p:ph type="subTitle" idx="4294967295"/>
          </p:nvPr>
        </p:nvSpPr>
        <p:spPr>
          <a:xfrm>
            <a:off x="2438400" y="3505200"/>
            <a:ext cx="6705600" cy="990600"/>
          </a:xfrm>
        </p:spPr>
        <p:txBody>
          <a:bodyPr>
            <a:normAutofit fontScale="92500" lnSpcReduction="20000"/>
          </a:bodyPr>
          <a:lstStyle/>
          <a:p>
            <a:pPr marL="457200" lvl="1" indent="0" algn="r" eaLnBrk="1" hangingPunct="1">
              <a:buFont typeface="Wingdings" charset="2"/>
              <a:buNone/>
            </a:pPr>
            <a:r>
              <a:rPr lang="en-US" sz="3200" dirty="0">
                <a:ea typeface="ＭＳ Ｐゴシック" charset="-128"/>
              </a:rPr>
              <a:t>BITMAPPED IMAGES &amp;</a:t>
            </a:r>
          </a:p>
          <a:p>
            <a:pPr marL="457200" lvl="1" indent="0" algn="r" eaLnBrk="1" hangingPunct="1">
              <a:buFont typeface="Wingdings" charset="2"/>
              <a:buNone/>
            </a:pPr>
            <a:r>
              <a:rPr lang="en-US" sz="3200" dirty="0">
                <a:ea typeface="ＭＳ Ｐゴシック" charset="-128"/>
              </a:rPr>
              <a:t>VECTOR DRAWN GRAPHICS</a:t>
            </a:r>
            <a:endParaRPr lang="en-US" sz="2300" dirty="0">
              <a:ea typeface="ＭＳ Ｐゴシック" charset="-128"/>
            </a:endParaRPr>
          </a:p>
        </p:txBody>
      </p:sp>
      <p:grpSp>
        <p:nvGrpSpPr>
          <p:cNvPr id="30725" name="Group 6"/>
          <p:cNvGrpSpPr>
            <a:grpSpLocks/>
          </p:cNvGrpSpPr>
          <p:nvPr/>
        </p:nvGrpSpPr>
        <p:grpSpPr bwMode="auto">
          <a:xfrm>
            <a:off x="381000" y="2743200"/>
            <a:ext cx="2743200" cy="3124200"/>
            <a:chOff x="144" y="768"/>
            <a:chExt cx="1728" cy="1968"/>
          </a:xfrm>
        </p:grpSpPr>
        <p:pic>
          <p:nvPicPr>
            <p:cNvPr id="30726" name="Picture 4" descr="Figure 6"/>
            <p:cNvPicPr>
              <a:picLocks noChangeAspect="1" noChangeArrowheads="1"/>
            </p:cNvPicPr>
            <p:nvPr/>
          </p:nvPicPr>
          <p:blipFill>
            <a:blip r:embed="rId3"/>
            <a:srcRect/>
            <a:stretch>
              <a:fillRect/>
            </a:stretch>
          </p:blipFill>
          <p:spPr bwMode="auto">
            <a:xfrm>
              <a:off x="144" y="864"/>
              <a:ext cx="1728" cy="1872"/>
            </a:xfrm>
            <a:prstGeom prst="rect">
              <a:avLst/>
            </a:prstGeom>
            <a:noFill/>
            <a:ln w="9525">
              <a:noFill/>
              <a:miter lim="800000"/>
              <a:headEnd/>
              <a:tailEnd/>
            </a:ln>
          </p:spPr>
        </p:pic>
        <p:sp>
          <p:nvSpPr>
            <p:cNvPr id="54277" name="Rectangle 5"/>
            <p:cNvSpPr>
              <a:spLocks noChangeArrowheads="1"/>
            </p:cNvSpPr>
            <p:nvPr/>
          </p:nvSpPr>
          <p:spPr bwMode="auto">
            <a:xfrm>
              <a:off x="192" y="768"/>
              <a:ext cx="1680" cy="196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BITMAPPED IMAGES</a:t>
            </a:r>
          </a:p>
        </p:txBody>
      </p:sp>
      <p:sp>
        <p:nvSpPr>
          <p:cNvPr id="40964" name="Rectangle 3"/>
          <p:cNvSpPr>
            <a:spLocks noGrp="1" noChangeArrowheads="1"/>
          </p:cNvSpPr>
          <p:nvPr>
            <p:ph idx="1"/>
          </p:nvPr>
        </p:nvSpPr>
        <p:spPr/>
        <p:txBody>
          <a:bodyPr/>
          <a:lstStyle/>
          <a:p>
            <a:pPr eaLnBrk="1" hangingPunct="1"/>
            <a:r>
              <a:rPr lang="en-US" dirty="0">
                <a:solidFill>
                  <a:srgbClr val="FF5A14"/>
                </a:solidFill>
              </a:rPr>
              <a:t>Color</a:t>
            </a:r>
            <a:endParaRPr lang="en-US" dirty="0"/>
          </a:p>
          <a:p>
            <a:pPr lvl="1" eaLnBrk="1" hangingPunct="1"/>
            <a:r>
              <a:rPr lang="en-US" dirty="0">
                <a:ea typeface="ＭＳ Ｐゴシック" charset="-128"/>
              </a:rPr>
              <a:t>Consists of a pattern of colored pixels</a:t>
            </a:r>
            <a:endParaRPr lang="en-US" dirty="0" smtClean="0">
              <a:ea typeface="ＭＳ Ｐゴシック" charset="-128"/>
            </a:endParaRPr>
          </a:p>
          <a:p>
            <a:pPr lvl="1" eaLnBrk="1" hangingPunct="1"/>
            <a:r>
              <a:rPr lang="en-US" dirty="0" smtClean="0">
                <a:solidFill>
                  <a:srgbClr val="FF5A14"/>
                </a:solidFill>
                <a:ea typeface="ＭＳ Ｐゴシック" charset="-128"/>
              </a:rPr>
              <a:t>Bit depth</a:t>
            </a:r>
            <a:r>
              <a:rPr lang="en-US" dirty="0" smtClean="0">
                <a:ea typeface="ＭＳ Ｐゴシック" charset="-128"/>
              </a:rPr>
              <a:t>: </a:t>
            </a:r>
            <a:r>
              <a:rPr lang="en-US" dirty="0" smtClean="0"/>
              <a:t>the number of bits used to encode each pixel determines the amount of color possibilities. </a:t>
            </a:r>
            <a:endParaRPr lang="en-US" dirty="0" smtClean="0">
              <a:ea typeface="ＭＳ Ｐゴシック" charset="-128"/>
            </a:endParaRPr>
          </a:p>
          <a:p>
            <a:pPr lvl="1" eaLnBrk="1" hangingPunct="1"/>
            <a:r>
              <a:rPr lang="en-US" dirty="0">
                <a:ea typeface="ＭＳ Ｐゴシック" charset="-128"/>
              </a:rPr>
              <a:t>Photo-realistic color requires 24-bit color.</a:t>
            </a:r>
          </a:p>
          <a:p>
            <a:pPr eaLnBrk="1" hangingPunct="1"/>
            <a:r>
              <a:rPr lang="en-US" dirty="0"/>
              <a:t>Two methods to create color on a computer:</a:t>
            </a:r>
          </a:p>
          <a:p>
            <a:pPr lvl="1" eaLnBrk="1" hangingPunct="1"/>
            <a:r>
              <a:rPr lang="en-US" dirty="0">
                <a:ea typeface="ＭＳ Ｐゴシック" charset="-128"/>
              </a:rPr>
              <a:t>Identify a table of possible colors for the computer </a:t>
            </a:r>
            <a:r>
              <a:rPr lang="en-US" sz="2400" dirty="0">
                <a:solidFill>
                  <a:srgbClr val="FF5A14"/>
                </a:solidFill>
                <a:ea typeface="ＭＳ Ｐゴシック" charset="-128"/>
              </a:rPr>
              <a:t>(Color Lookup Table)</a:t>
            </a:r>
          </a:p>
          <a:p>
            <a:pPr lvl="1" eaLnBrk="1" hangingPunct="1"/>
            <a:r>
              <a:rPr lang="en-US" dirty="0">
                <a:ea typeface="ＭＳ Ｐゴシック" charset="-128"/>
              </a:rPr>
              <a:t>Specify varying amounts of </a:t>
            </a:r>
            <a:r>
              <a:rPr lang="en-US" dirty="0">
                <a:solidFill>
                  <a:srgbClr val="FF0000"/>
                </a:solidFill>
                <a:ea typeface="ＭＳ Ｐゴシック" charset="-128"/>
              </a:rPr>
              <a:t>Red</a:t>
            </a:r>
            <a:r>
              <a:rPr lang="en-US" dirty="0">
                <a:ea typeface="ＭＳ Ｐゴシック" charset="-128"/>
              </a:rPr>
              <a:t>, </a:t>
            </a:r>
            <a:r>
              <a:rPr lang="en-US" dirty="0">
                <a:solidFill>
                  <a:srgbClr val="008040"/>
                </a:solidFill>
                <a:ea typeface="ＭＳ Ｐゴシック" charset="-128"/>
              </a:rPr>
              <a:t>Green</a:t>
            </a:r>
            <a:r>
              <a:rPr lang="en-US" dirty="0">
                <a:ea typeface="ＭＳ Ｐゴシック" charset="-128"/>
              </a:rPr>
              <a:t>, </a:t>
            </a:r>
            <a:r>
              <a:rPr lang="en-US" dirty="0">
                <a:solidFill>
                  <a:srgbClr val="0000FF"/>
                </a:solidFill>
                <a:ea typeface="ＭＳ Ｐゴシック" charset="-128"/>
              </a:rPr>
              <a:t>Blue.</a:t>
            </a:r>
            <a:endParaRPr lang="en-US" dirty="0">
              <a:ea typeface="ＭＳ Ｐゴシック" charset="-128"/>
            </a:endParaRPr>
          </a:p>
        </p:txBody>
      </p:sp>
      <p:sp>
        <p:nvSpPr>
          <p:cNvPr id="40962" name="Slide Number Placeholder 4"/>
          <p:cNvSpPr>
            <a:spLocks noGrp="1"/>
          </p:cNvSpPr>
          <p:nvPr>
            <p:ph type="sldNum" sz="quarter" idx="12"/>
          </p:nvPr>
        </p:nvSpPr>
        <p:spPr>
          <a:noFill/>
        </p:spPr>
        <p:txBody>
          <a:bodyPr/>
          <a:lstStyle/>
          <a:p>
            <a:fld id="{87AFECC9-753A-4533-9620-4AACF5006ED6}" type="slidenum">
              <a:rPr lang="en-US" smtClean="0"/>
              <a:pPr/>
              <a:t>10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MAKING COMPUTER COLOR</a:t>
            </a:r>
          </a:p>
        </p:txBody>
      </p:sp>
      <p:sp>
        <p:nvSpPr>
          <p:cNvPr id="43012" name="Rectangle 3"/>
          <p:cNvSpPr>
            <a:spLocks noGrp="1" noChangeArrowheads="1"/>
          </p:cNvSpPr>
          <p:nvPr>
            <p:ph idx="1"/>
          </p:nvPr>
        </p:nvSpPr>
        <p:spPr/>
        <p:txBody>
          <a:bodyPr/>
          <a:lstStyle/>
          <a:p>
            <a:pPr eaLnBrk="1" hangingPunct="1">
              <a:lnSpc>
                <a:spcPct val="75000"/>
              </a:lnSpc>
            </a:pPr>
            <a:r>
              <a:rPr lang="en-US" dirty="0"/>
              <a:t>8-bit color presents a specific range of colors in a table.</a:t>
            </a:r>
          </a:p>
          <a:p>
            <a:pPr lvl="1" eaLnBrk="1" hangingPunct="1">
              <a:lnSpc>
                <a:spcPct val="75000"/>
              </a:lnSpc>
            </a:pPr>
            <a:r>
              <a:rPr lang="en-US" dirty="0">
                <a:ea typeface="ＭＳ Ｐゴシック" charset="-128"/>
              </a:rPr>
              <a:t>PCs and Macs use different tables.</a:t>
            </a:r>
          </a:p>
          <a:p>
            <a:pPr lvl="1" eaLnBrk="1" hangingPunct="1">
              <a:lnSpc>
                <a:spcPct val="75000"/>
              </a:lnSpc>
            </a:pPr>
            <a:r>
              <a:rPr lang="en-US" dirty="0">
                <a:ea typeface="ＭＳ Ｐゴシック" charset="-128"/>
              </a:rPr>
              <a:t>Web-safe table provides colors that display </a:t>
            </a:r>
            <a:br>
              <a:rPr lang="en-US" dirty="0">
                <a:ea typeface="ＭＳ Ｐゴシック" charset="-128"/>
              </a:rPr>
            </a:br>
            <a:r>
              <a:rPr lang="en-US" dirty="0" smtClean="0">
                <a:ea typeface="ＭＳ Ｐゴシック" charset="-128"/>
              </a:rPr>
              <a:t>the </a:t>
            </a:r>
            <a:r>
              <a:rPr lang="en-US" dirty="0">
                <a:ea typeface="ＭＳ Ｐゴシック" charset="-128"/>
              </a:rPr>
              <a:t>same on all platforms</a:t>
            </a:r>
            <a:r>
              <a:rPr lang="en-US" dirty="0" smtClean="0">
                <a:ea typeface="ＭＳ Ｐゴシック" charset="-128"/>
              </a:rPr>
              <a:t>.</a:t>
            </a:r>
            <a:br>
              <a:rPr lang="en-US" dirty="0" smtClean="0">
                <a:ea typeface="ＭＳ Ｐゴシック" charset="-128"/>
              </a:rPr>
            </a:br>
            <a:endParaRPr lang="en-US" dirty="0">
              <a:ea typeface="ＭＳ Ｐゴシック" charset="-128"/>
            </a:endParaRPr>
          </a:p>
          <a:p>
            <a:pPr eaLnBrk="1" hangingPunct="1">
              <a:lnSpc>
                <a:spcPct val="75000"/>
              </a:lnSpc>
            </a:pPr>
            <a:r>
              <a:rPr lang="en-US" dirty="0"/>
              <a:t>24-bit color combines 8-bit values </a:t>
            </a:r>
            <a:r>
              <a:rPr lang="en-US" dirty="0" smtClean="0"/>
              <a:t>of</a:t>
            </a:r>
            <a:br>
              <a:rPr lang="en-US" dirty="0" smtClean="0"/>
            </a:br>
            <a:r>
              <a:rPr lang="en-US" dirty="0" smtClean="0">
                <a:solidFill>
                  <a:srgbClr val="FF0000"/>
                </a:solidFill>
              </a:rPr>
              <a:t>red</a:t>
            </a:r>
            <a:r>
              <a:rPr lang="en-US" dirty="0"/>
              <a:t>, </a:t>
            </a:r>
            <a:r>
              <a:rPr lang="en-US" dirty="0">
                <a:solidFill>
                  <a:srgbClr val="00FF00"/>
                </a:solidFill>
              </a:rPr>
              <a:t>green</a:t>
            </a:r>
            <a:r>
              <a:rPr lang="en-US" dirty="0"/>
              <a:t>, or </a:t>
            </a:r>
            <a:r>
              <a:rPr lang="en-US" dirty="0">
                <a:solidFill>
                  <a:srgbClr val="0000FF"/>
                </a:solidFill>
              </a:rPr>
              <a:t>blue </a:t>
            </a:r>
            <a:r>
              <a:rPr lang="en-US" dirty="0"/>
              <a:t>to create the result.</a:t>
            </a:r>
          </a:p>
          <a:p>
            <a:pPr lvl="1" eaLnBrk="1" hangingPunct="1">
              <a:lnSpc>
                <a:spcPct val="75000"/>
              </a:lnSpc>
            </a:pPr>
            <a:r>
              <a:rPr lang="en-US" dirty="0">
                <a:ea typeface="ＭＳ Ｐゴシック" charset="-128"/>
              </a:rPr>
              <a:t>16.7 million color possibilities</a:t>
            </a:r>
            <a:r>
              <a:rPr lang="en-US" dirty="0" smtClean="0">
                <a:ea typeface="ＭＳ Ｐゴシック" charset="-128"/>
              </a:rPr>
              <a:t>.</a:t>
            </a:r>
            <a:endParaRPr lang="en-US" dirty="0">
              <a:ea typeface="ＭＳ Ｐゴシック" charset="-128"/>
            </a:endParaRPr>
          </a:p>
        </p:txBody>
      </p:sp>
      <p:sp>
        <p:nvSpPr>
          <p:cNvPr id="43010" name="Slide Number Placeholder 4"/>
          <p:cNvSpPr>
            <a:spLocks noGrp="1"/>
          </p:cNvSpPr>
          <p:nvPr>
            <p:ph type="sldNum" sz="quarter" idx="12"/>
          </p:nvPr>
        </p:nvSpPr>
        <p:spPr>
          <a:noFill/>
        </p:spPr>
        <p:txBody>
          <a:bodyPr/>
          <a:lstStyle/>
          <a:p>
            <a:fld id="{0DA7907F-4588-4027-BCAA-3F683AB87673}" type="slidenum">
              <a:rPr lang="en-US" smtClean="0"/>
              <a:pPr/>
              <a:t>11</a:t>
            </a:fld>
            <a:endParaRPr lang="en-US" smtClean="0"/>
          </a:p>
        </p:txBody>
      </p:sp>
      <p:grpSp>
        <p:nvGrpSpPr>
          <p:cNvPr id="43013" name="Group 6"/>
          <p:cNvGrpSpPr>
            <a:grpSpLocks/>
          </p:cNvGrpSpPr>
          <p:nvPr/>
        </p:nvGrpSpPr>
        <p:grpSpPr bwMode="auto">
          <a:xfrm>
            <a:off x="1314450" y="5229225"/>
            <a:ext cx="2057400" cy="1447800"/>
            <a:chOff x="4368" y="2928"/>
            <a:chExt cx="1296" cy="912"/>
          </a:xfrm>
        </p:grpSpPr>
        <p:pic>
          <p:nvPicPr>
            <p:cNvPr id="43014" name="Picture 4" descr="Picture 1"/>
            <p:cNvPicPr>
              <a:picLocks noChangeAspect="1" noChangeArrowheads="1"/>
            </p:cNvPicPr>
            <p:nvPr/>
          </p:nvPicPr>
          <p:blipFill>
            <a:blip r:embed="rId3"/>
            <a:srcRect/>
            <a:stretch>
              <a:fillRect/>
            </a:stretch>
          </p:blipFill>
          <p:spPr bwMode="auto">
            <a:xfrm>
              <a:off x="4416" y="3024"/>
              <a:ext cx="1203" cy="728"/>
            </a:xfrm>
            <a:prstGeom prst="rect">
              <a:avLst/>
            </a:prstGeom>
            <a:noFill/>
            <a:ln w="9525">
              <a:noFill/>
              <a:miter lim="800000"/>
              <a:headEnd/>
              <a:tailEnd/>
            </a:ln>
          </p:spPr>
        </p:pic>
        <p:sp>
          <p:nvSpPr>
            <p:cNvPr id="76805" name="Rectangle 5"/>
            <p:cNvSpPr>
              <a:spLocks noChangeArrowheads="1"/>
            </p:cNvSpPr>
            <p:nvPr/>
          </p:nvSpPr>
          <p:spPr bwMode="auto">
            <a:xfrm>
              <a:off x="4368" y="2928"/>
              <a:ext cx="1296" cy="91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pic>
        <p:nvPicPr>
          <p:cNvPr id="9218" name="Picture 2" descr="https://upload.wikimedia.org/wikipedia/commons/c/cf/Indexed_palet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2063750"/>
            <a:ext cx="1428750"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BITMAPPED IMAGE QUALITY</a:t>
            </a:r>
          </a:p>
        </p:txBody>
      </p:sp>
      <p:sp>
        <p:nvSpPr>
          <p:cNvPr id="45060" name="Rectangle 3"/>
          <p:cNvSpPr>
            <a:spLocks noGrp="1" noChangeArrowheads="1"/>
          </p:cNvSpPr>
          <p:nvPr>
            <p:ph idx="1"/>
          </p:nvPr>
        </p:nvSpPr>
        <p:spPr/>
        <p:txBody>
          <a:bodyPr/>
          <a:lstStyle/>
          <a:p>
            <a:pPr eaLnBrk="1" hangingPunct="1"/>
            <a:r>
              <a:rPr lang="en-US"/>
              <a:t>Image quality depends on spatial and color resolution.</a:t>
            </a:r>
          </a:p>
          <a:p>
            <a:pPr lvl="1" eaLnBrk="1" hangingPunct="1"/>
            <a:r>
              <a:rPr lang="en-US">
                <a:solidFill>
                  <a:srgbClr val="FF5A14"/>
                </a:solidFill>
                <a:ea typeface="ＭＳ Ｐゴシック" charset="-128"/>
              </a:rPr>
              <a:t>Spatial resolution</a:t>
            </a:r>
            <a:r>
              <a:rPr lang="en-US">
                <a:ea typeface="ＭＳ Ｐゴシック" charset="-128"/>
              </a:rPr>
              <a:t> = density of pixels per inch.</a:t>
            </a:r>
          </a:p>
          <a:p>
            <a:pPr lvl="1" eaLnBrk="1" hangingPunct="1"/>
            <a:r>
              <a:rPr lang="en-US">
                <a:solidFill>
                  <a:srgbClr val="FF5A14"/>
                </a:solidFill>
                <a:ea typeface="ＭＳ Ｐゴシック" charset="-128"/>
              </a:rPr>
              <a:t>Color resolution</a:t>
            </a:r>
            <a:r>
              <a:rPr lang="en-US">
                <a:ea typeface="ＭＳ Ｐゴシック" charset="-128"/>
              </a:rPr>
              <a:t> = number of colors each pixel can display.</a:t>
            </a:r>
          </a:p>
          <a:p>
            <a:pPr eaLnBrk="1" hangingPunct="1"/>
            <a:r>
              <a:rPr lang="en-US"/>
              <a:t>Spatial resolution measurements.</a:t>
            </a:r>
          </a:p>
          <a:p>
            <a:pPr lvl="1" eaLnBrk="1" hangingPunct="1"/>
            <a:r>
              <a:rPr lang="en-US">
                <a:ea typeface="ＭＳ Ｐゴシック" charset="-128"/>
              </a:rPr>
              <a:t>Monitor output is measured in </a:t>
            </a:r>
            <a:r>
              <a:rPr lang="en-US">
                <a:solidFill>
                  <a:srgbClr val="FF5A14"/>
                </a:solidFill>
                <a:ea typeface="ＭＳ Ｐゴシック" charset="-128"/>
              </a:rPr>
              <a:t>ppi </a:t>
            </a:r>
            <a:r>
              <a:rPr lang="en-US" sz="2400">
                <a:solidFill>
                  <a:srgbClr val="FF5A14"/>
                </a:solidFill>
                <a:ea typeface="ＭＳ Ｐゴシック" charset="-128"/>
              </a:rPr>
              <a:t>(pixels per inch).</a:t>
            </a:r>
            <a:endParaRPr lang="en-US" sz="2400">
              <a:ea typeface="ＭＳ Ｐゴシック" charset="-128"/>
            </a:endParaRPr>
          </a:p>
          <a:p>
            <a:pPr lvl="1" eaLnBrk="1" hangingPunct="1"/>
            <a:r>
              <a:rPr lang="en-US">
                <a:ea typeface="ＭＳ Ｐゴシック" charset="-128"/>
              </a:rPr>
              <a:t>Print output is measured as </a:t>
            </a:r>
            <a:r>
              <a:rPr lang="en-US">
                <a:solidFill>
                  <a:srgbClr val="FF5A14"/>
                </a:solidFill>
                <a:ea typeface="ＭＳ Ｐゴシック" charset="-128"/>
              </a:rPr>
              <a:t>dpi </a:t>
            </a:r>
            <a:r>
              <a:rPr lang="en-US" sz="2400">
                <a:solidFill>
                  <a:srgbClr val="FF5A14"/>
                </a:solidFill>
                <a:ea typeface="ＭＳ Ｐゴシック" charset="-128"/>
              </a:rPr>
              <a:t>(dots per inch).</a:t>
            </a:r>
            <a:endParaRPr lang="en-US">
              <a:solidFill>
                <a:srgbClr val="FF5A14"/>
              </a:solidFill>
              <a:ea typeface="ＭＳ Ｐゴシック" charset="-128"/>
            </a:endParaRPr>
          </a:p>
        </p:txBody>
      </p:sp>
      <p:sp>
        <p:nvSpPr>
          <p:cNvPr id="45058" name="Slide Number Placeholder 4"/>
          <p:cNvSpPr>
            <a:spLocks noGrp="1"/>
          </p:cNvSpPr>
          <p:nvPr>
            <p:ph type="sldNum" sz="quarter" idx="12"/>
          </p:nvPr>
        </p:nvSpPr>
        <p:spPr>
          <a:noFill/>
        </p:spPr>
        <p:txBody>
          <a:bodyPr/>
          <a:lstStyle/>
          <a:p>
            <a:fld id="{B49237E0-BBA9-4A94-81FD-48D8ED5E0F65}" type="slidenum">
              <a:rPr lang="en-US" smtClean="0"/>
              <a:pPr/>
              <a:t>12</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SPATIAL RESOLUTION</a:t>
            </a:r>
          </a:p>
        </p:txBody>
      </p:sp>
      <p:sp>
        <p:nvSpPr>
          <p:cNvPr id="47108" name="Rectangle 3"/>
          <p:cNvSpPr>
            <a:spLocks noGrp="1" noChangeArrowheads="1"/>
          </p:cNvSpPr>
          <p:nvPr>
            <p:ph idx="1"/>
          </p:nvPr>
        </p:nvSpPr>
        <p:spPr>
          <a:xfrm>
            <a:off x="457200" y="1600201"/>
            <a:ext cx="8134350" cy="4267200"/>
          </a:xfrm>
        </p:spPr>
        <p:txBody>
          <a:bodyPr>
            <a:normAutofit fontScale="92500" lnSpcReduction="20000"/>
          </a:bodyPr>
          <a:lstStyle/>
          <a:p>
            <a:pPr eaLnBrk="1" hangingPunct="1"/>
            <a:r>
              <a:rPr lang="en-US" dirty="0"/>
              <a:t>Higher spatial resolution </a:t>
            </a:r>
          </a:p>
          <a:p>
            <a:pPr lvl="1" eaLnBrk="1" hangingPunct="1"/>
            <a:r>
              <a:rPr lang="en-US" dirty="0">
                <a:ea typeface="ＭＳ Ｐゴシック" charset="-128"/>
              </a:rPr>
              <a:t>Captures more detail.</a:t>
            </a:r>
          </a:p>
          <a:p>
            <a:pPr lvl="2" eaLnBrk="1" hangingPunct="1"/>
            <a:r>
              <a:rPr lang="en-US" dirty="0">
                <a:ea typeface="ＭＳ Ｐゴシック" charset="-128"/>
              </a:rPr>
              <a:t> Pixels are smaller and closely packed.</a:t>
            </a:r>
          </a:p>
          <a:p>
            <a:pPr lvl="1" eaLnBrk="1" hangingPunct="1"/>
            <a:r>
              <a:rPr lang="en-US" dirty="0">
                <a:ea typeface="ＭＳ Ｐゴシック" charset="-128"/>
              </a:rPr>
              <a:t>Produces sharper, more accurate images.</a:t>
            </a:r>
          </a:p>
          <a:p>
            <a:pPr eaLnBrk="1" hangingPunct="1"/>
            <a:r>
              <a:rPr lang="en-US" dirty="0"/>
              <a:t>Lower spatial resolution</a:t>
            </a:r>
          </a:p>
          <a:p>
            <a:pPr lvl="1" eaLnBrk="1" hangingPunct="1"/>
            <a:r>
              <a:rPr lang="en-US" dirty="0">
                <a:ea typeface="ＭＳ Ｐゴシック" charset="-128"/>
              </a:rPr>
              <a:t>Captures less detail.</a:t>
            </a:r>
          </a:p>
          <a:p>
            <a:pPr lvl="2" eaLnBrk="1" hangingPunct="1"/>
            <a:r>
              <a:rPr lang="en-US" dirty="0">
                <a:ea typeface="ＭＳ Ｐゴシック" charset="-128"/>
              </a:rPr>
              <a:t> Pixels are larger. </a:t>
            </a:r>
          </a:p>
          <a:p>
            <a:pPr lvl="1" eaLnBrk="1" hangingPunct="1"/>
            <a:r>
              <a:rPr lang="en-US" dirty="0">
                <a:ea typeface="ＭＳ Ｐゴシック" charset="-128"/>
              </a:rPr>
              <a:t>Images appear fuzzy. </a:t>
            </a:r>
          </a:p>
          <a:p>
            <a:pPr eaLnBrk="1" hangingPunct="1"/>
            <a:r>
              <a:rPr lang="en-US" dirty="0"/>
              <a:t>High spatial resolutions yield large file sizes but better image quality.</a:t>
            </a:r>
          </a:p>
        </p:txBody>
      </p:sp>
      <p:sp>
        <p:nvSpPr>
          <p:cNvPr id="47106" name="Slide Number Placeholder 4"/>
          <p:cNvSpPr>
            <a:spLocks noGrp="1"/>
          </p:cNvSpPr>
          <p:nvPr>
            <p:ph type="sldNum" sz="quarter" idx="12"/>
          </p:nvPr>
        </p:nvSpPr>
        <p:spPr>
          <a:noFill/>
        </p:spPr>
        <p:txBody>
          <a:bodyPr/>
          <a:lstStyle/>
          <a:p>
            <a:fld id="{44AB667E-218F-402D-BE11-501EAB7C5EDA}" type="slidenum">
              <a:rPr lang="en-US" smtClean="0"/>
              <a:pPr/>
              <a:t>13</a:t>
            </a:fld>
            <a:endParaRPr lang="en-US" smtClean="0"/>
          </a:p>
        </p:txBody>
      </p:sp>
      <p:grpSp>
        <p:nvGrpSpPr>
          <p:cNvPr id="47109" name="Group 9"/>
          <p:cNvGrpSpPr>
            <a:grpSpLocks/>
          </p:cNvGrpSpPr>
          <p:nvPr/>
        </p:nvGrpSpPr>
        <p:grpSpPr bwMode="auto">
          <a:xfrm>
            <a:off x="6553200" y="1066800"/>
            <a:ext cx="1676400" cy="1600200"/>
            <a:chOff x="4224" y="768"/>
            <a:chExt cx="1104" cy="1104"/>
          </a:xfrm>
        </p:grpSpPr>
        <p:pic>
          <p:nvPicPr>
            <p:cNvPr id="47113" name="Picture 5" descr="Figure 6"/>
            <p:cNvPicPr>
              <a:picLocks noChangeAspect="1" noChangeArrowheads="1"/>
            </p:cNvPicPr>
            <p:nvPr/>
          </p:nvPicPr>
          <p:blipFill>
            <a:blip r:embed="rId3"/>
            <a:srcRect/>
            <a:stretch>
              <a:fillRect/>
            </a:stretch>
          </p:blipFill>
          <p:spPr bwMode="auto">
            <a:xfrm>
              <a:off x="4327" y="864"/>
              <a:ext cx="953" cy="960"/>
            </a:xfrm>
            <a:prstGeom prst="rect">
              <a:avLst/>
            </a:prstGeom>
            <a:noFill/>
            <a:ln w="9525">
              <a:noFill/>
              <a:miter lim="800000"/>
              <a:headEnd/>
              <a:tailEnd/>
            </a:ln>
          </p:spPr>
        </p:pic>
        <p:sp>
          <p:nvSpPr>
            <p:cNvPr id="79878" name="Rectangle 6"/>
            <p:cNvSpPr>
              <a:spLocks noChangeArrowheads="1"/>
            </p:cNvSpPr>
            <p:nvPr/>
          </p:nvSpPr>
          <p:spPr bwMode="auto">
            <a:xfrm>
              <a:off x="4224" y="768"/>
              <a:ext cx="1104" cy="110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grpSp>
        <p:nvGrpSpPr>
          <p:cNvPr id="47110" name="Group 8"/>
          <p:cNvGrpSpPr>
            <a:grpSpLocks/>
          </p:cNvGrpSpPr>
          <p:nvPr/>
        </p:nvGrpSpPr>
        <p:grpSpPr bwMode="auto">
          <a:xfrm>
            <a:off x="6594958" y="3181350"/>
            <a:ext cx="1676400" cy="1524000"/>
            <a:chOff x="4176" y="2160"/>
            <a:chExt cx="1152" cy="1152"/>
          </a:xfrm>
        </p:grpSpPr>
        <p:pic>
          <p:nvPicPr>
            <p:cNvPr id="47111" name="Picture 4" descr="Figure 6"/>
            <p:cNvPicPr>
              <a:picLocks noChangeAspect="1" noChangeArrowheads="1"/>
            </p:cNvPicPr>
            <p:nvPr/>
          </p:nvPicPr>
          <p:blipFill>
            <a:blip r:embed="rId4"/>
            <a:srcRect/>
            <a:stretch>
              <a:fillRect/>
            </a:stretch>
          </p:blipFill>
          <p:spPr bwMode="auto">
            <a:xfrm>
              <a:off x="4271" y="2245"/>
              <a:ext cx="1009" cy="1019"/>
            </a:xfrm>
            <a:prstGeom prst="rect">
              <a:avLst/>
            </a:prstGeom>
            <a:noFill/>
            <a:ln w="9525">
              <a:noFill/>
              <a:miter lim="800000"/>
              <a:headEnd/>
              <a:tailEnd/>
            </a:ln>
          </p:spPr>
        </p:pic>
        <p:sp>
          <p:nvSpPr>
            <p:cNvPr id="79879" name="Rectangle 7"/>
            <p:cNvSpPr>
              <a:spLocks noChangeArrowheads="1"/>
            </p:cNvSpPr>
            <p:nvPr/>
          </p:nvSpPr>
          <p:spPr bwMode="auto">
            <a:xfrm>
              <a:off x="4176" y="2160"/>
              <a:ext cx="1152" cy="115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t>DEVICE-DEPENDENCE</a:t>
            </a:r>
          </a:p>
        </p:txBody>
      </p:sp>
      <p:sp>
        <p:nvSpPr>
          <p:cNvPr id="49156" name="Rectangle 3"/>
          <p:cNvSpPr>
            <a:spLocks noGrp="1" noChangeArrowheads="1"/>
          </p:cNvSpPr>
          <p:nvPr>
            <p:ph idx="1"/>
          </p:nvPr>
        </p:nvSpPr>
        <p:spPr>
          <a:xfrm>
            <a:off x="228600" y="1447800"/>
            <a:ext cx="8915400" cy="4530725"/>
          </a:xfrm>
        </p:spPr>
        <p:txBody>
          <a:bodyPr>
            <a:normAutofit fontScale="92500"/>
          </a:bodyPr>
          <a:lstStyle/>
          <a:p>
            <a:pPr eaLnBrk="1" hangingPunct="1"/>
            <a:r>
              <a:rPr lang="en-US" dirty="0"/>
              <a:t>Dimensions of an image depend on the resolution of the output device.</a:t>
            </a:r>
          </a:p>
          <a:p>
            <a:pPr lvl="1" eaLnBrk="1" hangingPunct="1"/>
            <a:r>
              <a:rPr lang="en-US" dirty="0">
                <a:ea typeface="ＭＳ Ｐゴシック" charset="-128"/>
              </a:rPr>
              <a:t>Monitors have low spatial resolution:</a:t>
            </a:r>
          </a:p>
          <a:p>
            <a:pPr lvl="1" eaLnBrk="1" hangingPunct="1">
              <a:buFont typeface="Wingdings" charset="2"/>
              <a:buNone/>
            </a:pPr>
            <a:r>
              <a:rPr lang="en-US" dirty="0">
                <a:ea typeface="ＭＳ Ｐゴシック" charset="-128"/>
              </a:rPr>
              <a:t> 		72 </a:t>
            </a:r>
            <a:r>
              <a:rPr lang="en-US" dirty="0" err="1">
                <a:ea typeface="ＭＳ Ｐゴシック" charset="-128"/>
              </a:rPr>
              <a:t>ppi</a:t>
            </a:r>
            <a:r>
              <a:rPr lang="en-US" dirty="0">
                <a:ea typeface="ＭＳ Ｐゴシック" charset="-128"/>
              </a:rPr>
              <a:t> (Mac) or 96 </a:t>
            </a:r>
            <a:r>
              <a:rPr lang="en-US" dirty="0" err="1">
                <a:ea typeface="ＭＳ Ｐゴシック" charset="-128"/>
              </a:rPr>
              <a:t>ppi</a:t>
            </a:r>
            <a:r>
              <a:rPr lang="en-US" dirty="0">
                <a:ea typeface="ＭＳ Ｐゴシック" charset="-128"/>
              </a:rPr>
              <a:t> (PC).</a:t>
            </a:r>
          </a:p>
          <a:p>
            <a:pPr lvl="1" eaLnBrk="1" hangingPunct="1"/>
            <a:r>
              <a:rPr lang="en-US" dirty="0">
                <a:ea typeface="ＭＳ Ｐゴシック" charset="-128"/>
              </a:rPr>
              <a:t> </a:t>
            </a:r>
            <a:r>
              <a:rPr lang="en-US" dirty="0" smtClean="0">
                <a:ea typeface="ＭＳ Ｐゴシック" charset="-128"/>
              </a:rPr>
              <a:t>Printers/phones/tablets </a:t>
            </a:r>
            <a:r>
              <a:rPr lang="en-US" dirty="0">
                <a:ea typeface="ＭＳ Ｐゴシック" charset="-128"/>
              </a:rPr>
              <a:t>have higher spatial resolutions:</a:t>
            </a:r>
          </a:p>
          <a:p>
            <a:pPr lvl="1" eaLnBrk="1" hangingPunct="1">
              <a:buFont typeface="Wingdings" charset="2"/>
              <a:buNone/>
            </a:pPr>
            <a:r>
              <a:rPr lang="en-US" dirty="0">
                <a:ea typeface="ＭＳ Ｐゴシック" charset="-128"/>
              </a:rPr>
              <a:t>		300 dpi to 2400 dpi.</a:t>
            </a:r>
          </a:p>
          <a:p>
            <a:pPr eaLnBrk="1" hangingPunct="1"/>
            <a:r>
              <a:rPr lang="en-US" dirty="0"/>
              <a:t>Bitmapped images are device-dependent.</a:t>
            </a:r>
          </a:p>
          <a:p>
            <a:pPr lvl="1" eaLnBrk="1" hangingPunct="1"/>
            <a:r>
              <a:rPr lang="en-US" dirty="0">
                <a:ea typeface="ＭＳ Ｐゴシック" charset="-128"/>
              </a:rPr>
              <a:t>300 </a:t>
            </a:r>
            <a:r>
              <a:rPr lang="en-US" dirty="0" err="1">
                <a:ea typeface="ＭＳ Ｐゴシック" charset="-128"/>
              </a:rPr>
              <a:t>ppi</a:t>
            </a:r>
            <a:r>
              <a:rPr lang="en-US" dirty="0">
                <a:ea typeface="ＭＳ Ｐゴシック" charset="-128"/>
              </a:rPr>
              <a:t> image prints the original size on 300 dpi printer.</a:t>
            </a:r>
          </a:p>
          <a:p>
            <a:pPr lvl="1" eaLnBrk="1" hangingPunct="1"/>
            <a:r>
              <a:rPr lang="en-US" dirty="0">
                <a:ea typeface="ＭＳ Ｐゴシック" charset="-128"/>
              </a:rPr>
              <a:t>Same image is greatly enlarged on a 72 </a:t>
            </a:r>
            <a:r>
              <a:rPr lang="en-US" dirty="0" err="1">
                <a:ea typeface="ＭＳ Ｐゴシック" charset="-128"/>
              </a:rPr>
              <a:t>ppi</a:t>
            </a:r>
            <a:r>
              <a:rPr lang="en-US" dirty="0">
                <a:ea typeface="ＭＳ Ｐゴシック" charset="-128"/>
              </a:rPr>
              <a:t> monitor.</a:t>
            </a:r>
          </a:p>
        </p:txBody>
      </p:sp>
      <p:sp>
        <p:nvSpPr>
          <p:cNvPr id="49154" name="Slide Number Placeholder 4"/>
          <p:cNvSpPr>
            <a:spLocks noGrp="1"/>
          </p:cNvSpPr>
          <p:nvPr>
            <p:ph type="sldNum" sz="quarter" idx="12"/>
          </p:nvPr>
        </p:nvSpPr>
        <p:spPr>
          <a:noFill/>
        </p:spPr>
        <p:txBody>
          <a:bodyPr/>
          <a:lstStyle/>
          <a:p>
            <a:fld id="{06FEBD04-D41E-4509-836E-F784B885C10E}" type="slidenum">
              <a:rPr lang="en-US" smtClean="0"/>
              <a:pPr/>
              <a:t>14</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COLOR RESOLUTION</a:t>
            </a:r>
          </a:p>
        </p:txBody>
      </p:sp>
      <p:sp>
        <p:nvSpPr>
          <p:cNvPr id="51204" name="Rectangle 3"/>
          <p:cNvSpPr>
            <a:spLocks noGrp="1" noChangeArrowheads="1"/>
          </p:cNvSpPr>
          <p:nvPr>
            <p:ph idx="1"/>
          </p:nvPr>
        </p:nvSpPr>
        <p:spPr>
          <a:xfrm>
            <a:off x="228600" y="1447800"/>
            <a:ext cx="8534400" cy="4648200"/>
          </a:xfrm>
        </p:spPr>
        <p:txBody>
          <a:bodyPr>
            <a:normAutofit lnSpcReduction="10000"/>
          </a:bodyPr>
          <a:lstStyle/>
          <a:p>
            <a:pPr eaLnBrk="1" hangingPunct="1"/>
            <a:r>
              <a:rPr lang="en-US"/>
              <a:t>Bit-depth determines color resolution.</a:t>
            </a:r>
          </a:p>
          <a:p>
            <a:pPr eaLnBrk="1" hangingPunct="1"/>
            <a:r>
              <a:rPr lang="en-US"/>
              <a:t>Making the bit-depth choice:</a:t>
            </a:r>
          </a:p>
          <a:p>
            <a:pPr lvl="1" eaLnBrk="1" hangingPunct="1"/>
            <a:r>
              <a:rPr lang="en-US">
                <a:ea typeface="ＭＳ Ｐゴシック" charset="-128"/>
              </a:rPr>
              <a:t>Simple color images do not require many colors. Low bit-depth yields small file size.</a:t>
            </a:r>
          </a:p>
          <a:p>
            <a:pPr lvl="1" eaLnBrk="1" hangingPunct="1"/>
            <a:r>
              <a:rPr lang="en-US">
                <a:ea typeface="ＭＳ Ｐゴシック" charset="-128"/>
              </a:rPr>
              <a:t>Complex color images require millions of colors. High bit-depth yields better quality but larger files.</a:t>
            </a:r>
          </a:p>
          <a:p>
            <a:pPr eaLnBrk="1" hangingPunct="1"/>
            <a:r>
              <a:rPr lang="en-US"/>
              <a:t>Low color resolution may cause </a:t>
            </a:r>
            <a:r>
              <a:rPr lang="en-US">
                <a:solidFill>
                  <a:srgbClr val="FF5A14"/>
                </a:solidFill>
              </a:rPr>
              <a:t>quantization </a:t>
            </a:r>
            <a:r>
              <a:rPr lang="en-US"/>
              <a:t>and </a:t>
            </a:r>
            <a:r>
              <a:rPr lang="en-US">
                <a:solidFill>
                  <a:srgbClr val="FF5A14"/>
                </a:solidFill>
              </a:rPr>
              <a:t>color banding</a:t>
            </a:r>
            <a:r>
              <a:rPr lang="en-US"/>
              <a:t>.</a:t>
            </a:r>
          </a:p>
          <a:p>
            <a:pPr lvl="1" eaLnBrk="1" hangingPunct="1"/>
            <a:r>
              <a:rPr lang="en-US">
                <a:ea typeface="ＭＳ Ｐゴシック" charset="-128"/>
              </a:rPr>
              <a:t> Quantization leads to breaks </a:t>
            </a:r>
            <a:br>
              <a:rPr lang="en-US">
                <a:ea typeface="ＭＳ Ｐゴシック" charset="-128"/>
              </a:rPr>
            </a:br>
            <a:r>
              <a:rPr lang="en-US">
                <a:ea typeface="ＭＳ Ｐゴシック" charset="-128"/>
              </a:rPr>
              <a:t>in shades of continuous tone images.</a:t>
            </a:r>
          </a:p>
        </p:txBody>
      </p:sp>
      <p:sp>
        <p:nvSpPr>
          <p:cNvPr id="51202" name="Slide Number Placeholder 4"/>
          <p:cNvSpPr>
            <a:spLocks noGrp="1"/>
          </p:cNvSpPr>
          <p:nvPr>
            <p:ph type="sldNum" sz="quarter" idx="12"/>
          </p:nvPr>
        </p:nvSpPr>
        <p:spPr>
          <a:noFill/>
        </p:spPr>
        <p:txBody>
          <a:bodyPr/>
          <a:lstStyle/>
          <a:p>
            <a:fld id="{F687AF61-DB07-4CA6-913F-884969F6C9B3}" type="slidenum">
              <a:rPr lang="en-US" smtClean="0"/>
              <a:pPr/>
              <a:t>15</a:t>
            </a:fld>
            <a:endParaRPr lang="en-US" smtClean="0"/>
          </a:p>
        </p:txBody>
      </p:sp>
      <p:grpSp>
        <p:nvGrpSpPr>
          <p:cNvPr id="51205" name="Group 6"/>
          <p:cNvGrpSpPr>
            <a:grpSpLocks/>
          </p:cNvGrpSpPr>
          <p:nvPr/>
        </p:nvGrpSpPr>
        <p:grpSpPr bwMode="auto">
          <a:xfrm>
            <a:off x="6309869" y="4821238"/>
            <a:ext cx="2501900" cy="685800"/>
            <a:chOff x="3744" y="3408"/>
            <a:chExt cx="1632" cy="528"/>
          </a:xfrm>
        </p:grpSpPr>
        <p:pic>
          <p:nvPicPr>
            <p:cNvPr id="51206" name="Picture 4" descr="Figure 6"/>
            <p:cNvPicPr>
              <a:picLocks noChangeAspect="1" noChangeArrowheads="1"/>
            </p:cNvPicPr>
            <p:nvPr/>
          </p:nvPicPr>
          <p:blipFill>
            <a:blip r:embed="rId3"/>
            <a:srcRect/>
            <a:stretch>
              <a:fillRect/>
            </a:stretch>
          </p:blipFill>
          <p:spPr bwMode="auto">
            <a:xfrm>
              <a:off x="3792" y="3470"/>
              <a:ext cx="1563" cy="418"/>
            </a:xfrm>
            <a:prstGeom prst="rect">
              <a:avLst/>
            </a:prstGeom>
            <a:noFill/>
            <a:ln w="9525">
              <a:noFill/>
              <a:miter lim="800000"/>
              <a:headEnd/>
              <a:tailEnd/>
            </a:ln>
          </p:spPr>
        </p:pic>
        <p:sp>
          <p:nvSpPr>
            <p:cNvPr id="84997" name="Rectangle 5"/>
            <p:cNvSpPr>
              <a:spLocks noChangeArrowheads="1"/>
            </p:cNvSpPr>
            <p:nvPr/>
          </p:nvSpPr>
          <p:spPr bwMode="auto">
            <a:xfrm>
              <a:off x="3744" y="3408"/>
              <a:ext cx="1632" cy="52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COLOR RESOLUTION</a:t>
            </a:r>
          </a:p>
        </p:txBody>
      </p:sp>
      <p:sp>
        <p:nvSpPr>
          <p:cNvPr id="65540" name="Rectangle 3"/>
          <p:cNvSpPr>
            <a:spLocks noGrp="1" noChangeArrowheads="1"/>
          </p:cNvSpPr>
          <p:nvPr>
            <p:ph idx="1"/>
          </p:nvPr>
        </p:nvSpPr>
        <p:spPr>
          <a:xfrm>
            <a:off x="228600" y="1489075"/>
            <a:ext cx="8915400" cy="4530725"/>
          </a:xfrm>
        </p:spPr>
        <p:txBody>
          <a:bodyPr>
            <a:normAutofit/>
          </a:bodyPr>
          <a:lstStyle/>
          <a:p>
            <a:pPr eaLnBrk="1" hangingPunct="1"/>
            <a:r>
              <a:rPr lang="en-US" dirty="0"/>
              <a:t>Indexing</a:t>
            </a:r>
          </a:p>
          <a:p>
            <a:pPr lvl="1" eaLnBrk="1" hangingPunct="1"/>
            <a:r>
              <a:rPr lang="en-US" dirty="0">
                <a:ea typeface="ＭＳ Ｐゴシック" charset="-128"/>
              </a:rPr>
              <a:t>A specific palette of colors is identified to optimize the appearance of lower color resolution image.</a:t>
            </a:r>
          </a:p>
          <a:p>
            <a:pPr eaLnBrk="1" hangingPunct="1"/>
            <a:r>
              <a:rPr lang="en-US" dirty="0" smtClean="0"/>
              <a:t>Dithering</a:t>
            </a:r>
            <a:endParaRPr lang="en-US" dirty="0"/>
          </a:p>
          <a:p>
            <a:pPr lvl="1" eaLnBrk="1" hangingPunct="1"/>
            <a:r>
              <a:rPr lang="en-US" dirty="0">
                <a:ea typeface="ＭＳ Ｐゴシック" charset="-128"/>
              </a:rPr>
              <a:t>Combining pixels of different colors to produce another color not available in the indexed palette.</a:t>
            </a:r>
          </a:p>
          <a:p>
            <a:pPr lvl="1" eaLnBrk="1" hangingPunct="1"/>
            <a:r>
              <a:rPr lang="en-US" dirty="0">
                <a:ea typeface="ＭＳ Ｐゴシック" charset="-128"/>
              </a:rPr>
              <a:t>Improves image quality without increasing bit depth.</a:t>
            </a:r>
          </a:p>
        </p:txBody>
      </p:sp>
      <p:sp>
        <p:nvSpPr>
          <p:cNvPr id="65538" name="Slide Number Placeholder 4"/>
          <p:cNvSpPr>
            <a:spLocks noGrp="1"/>
          </p:cNvSpPr>
          <p:nvPr>
            <p:ph type="sldNum" sz="quarter" idx="12"/>
          </p:nvPr>
        </p:nvSpPr>
        <p:spPr>
          <a:noFill/>
        </p:spPr>
        <p:txBody>
          <a:bodyPr/>
          <a:lstStyle/>
          <a:p>
            <a:fld id="{2755152B-55FA-4DD5-8490-7C049DCD774B}" type="slidenum">
              <a:rPr lang="en-US" smtClean="0"/>
              <a:pPr/>
              <a:t>16</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t>BITMAPPED FILE FORMATS</a:t>
            </a:r>
          </a:p>
        </p:txBody>
      </p:sp>
      <p:sp>
        <p:nvSpPr>
          <p:cNvPr id="71684" name="Rectangle 3"/>
          <p:cNvSpPr>
            <a:spLocks noGrp="1" noChangeArrowheads="1"/>
          </p:cNvSpPr>
          <p:nvPr>
            <p:ph idx="1"/>
          </p:nvPr>
        </p:nvSpPr>
        <p:spPr/>
        <p:txBody>
          <a:bodyPr>
            <a:normAutofit fontScale="92500" lnSpcReduction="10000"/>
          </a:bodyPr>
          <a:lstStyle/>
          <a:p>
            <a:pPr eaLnBrk="1" hangingPunct="1"/>
            <a:r>
              <a:rPr lang="en-US" dirty="0"/>
              <a:t>Compression of bitmapped graphics are:</a:t>
            </a:r>
          </a:p>
          <a:p>
            <a:pPr lvl="1" eaLnBrk="1" hangingPunct="1"/>
            <a:r>
              <a:rPr lang="en-US" dirty="0">
                <a:ea typeface="ＭＳ Ｐゴシック" charset="-128"/>
              </a:rPr>
              <a:t> </a:t>
            </a:r>
            <a:r>
              <a:rPr lang="en-US" dirty="0" err="1">
                <a:ea typeface="ＭＳ Ｐゴシック" charset="-128"/>
              </a:rPr>
              <a:t>Lossy</a:t>
            </a:r>
            <a:r>
              <a:rPr lang="en-US" dirty="0">
                <a:ea typeface="ＭＳ Ｐゴシック" charset="-128"/>
              </a:rPr>
              <a:t> </a:t>
            </a:r>
          </a:p>
          <a:p>
            <a:pPr lvl="1" eaLnBrk="1" hangingPunct="1"/>
            <a:r>
              <a:rPr lang="en-US" dirty="0">
                <a:ea typeface="ＭＳ Ｐゴシック" charset="-128"/>
              </a:rPr>
              <a:t> Lossless.</a:t>
            </a:r>
          </a:p>
          <a:p>
            <a:pPr eaLnBrk="1" hangingPunct="1"/>
            <a:r>
              <a:rPr lang="en-US" dirty="0"/>
              <a:t>Common graphic file formats are:</a:t>
            </a:r>
          </a:p>
          <a:p>
            <a:pPr lvl="1" eaLnBrk="1" hangingPunct="1"/>
            <a:r>
              <a:rPr lang="en-US" dirty="0">
                <a:ea typeface="ＭＳ Ｐゴシック" charset="-128"/>
              </a:rPr>
              <a:t> PICT</a:t>
            </a:r>
          </a:p>
          <a:p>
            <a:pPr lvl="1" eaLnBrk="1" hangingPunct="1"/>
            <a:r>
              <a:rPr lang="en-US" dirty="0">
                <a:ea typeface="ＭＳ Ｐゴシック" charset="-128"/>
              </a:rPr>
              <a:t> BMP</a:t>
            </a:r>
          </a:p>
          <a:p>
            <a:pPr lvl="1" eaLnBrk="1" hangingPunct="1"/>
            <a:r>
              <a:rPr lang="en-US" dirty="0">
                <a:ea typeface="ＭＳ Ｐゴシック" charset="-128"/>
              </a:rPr>
              <a:t> TIFF</a:t>
            </a:r>
          </a:p>
          <a:p>
            <a:pPr lvl="1" eaLnBrk="1" hangingPunct="1"/>
            <a:r>
              <a:rPr lang="en-US" dirty="0">
                <a:ea typeface="ＭＳ Ｐゴシック" charset="-128"/>
              </a:rPr>
              <a:t> JPEG</a:t>
            </a:r>
          </a:p>
          <a:p>
            <a:pPr lvl="1" eaLnBrk="1" hangingPunct="1"/>
            <a:r>
              <a:rPr lang="en-US" dirty="0">
                <a:ea typeface="ＭＳ Ｐゴシック" charset="-128"/>
              </a:rPr>
              <a:t> GIF</a:t>
            </a:r>
          </a:p>
          <a:p>
            <a:pPr lvl="1" eaLnBrk="1" hangingPunct="1"/>
            <a:r>
              <a:rPr lang="en-US" dirty="0">
                <a:ea typeface="ＭＳ Ｐゴシック" charset="-128"/>
              </a:rPr>
              <a:t> </a:t>
            </a:r>
            <a:r>
              <a:rPr lang="en-US" dirty="0" smtClean="0">
                <a:ea typeface="ＭＳ Ｐゴシック" charset="-128"/>
              </a:rPr>
              <a:t>PNG</a:t>
            </a:r>
            <a:endParaRPr lang="en-US" dirty="0">
              <a:ea typeface="ＭＳ Ｐゴシック" charset="-128"/>
            </a:endParaRPr>
          </a:p>
        </p:txBody>
      </p:sp>
      <p:sp>
        <p:nvSpPr>
          <p:cNvPr id="71682" name="Slide Number Placeholder 4"/>
          <p:cNvSpPr>
            <a:spLocks noGrp="1"/>
          </p:cNvSpPr>
          <p:nvPr>
            <p:ph type="sldNum" sz="quarter" idx="12"/>
          </p:nvPr>
        </p:nvSpPr>
        <p:spPr>
          <a:noFill/>
        </p:spPr>
        <p:txBody>
          <a:bodyPr/>
          <a:lstStyle/>
          <a:p>
            <a:fld id="{3A4F25D2-0FF2-4219-92DD-DF161B693E2B}" type="slidenum">
              <a:rPr lang="en-US" smtClean="0"/>
              <a:pPr/>
              <a:t>17</a:t>
            </a:fld>
            <a:endParaRPr lang="en-US" smtClean="0"/>
          </a:p>
        </p:txBody>
      </p:sp>
      <p:grpSp>
        <p:nvGrpSpPr>
          <p:cNvPr id="71685" name="Group 7"/>
          <p:cNvGrpSpPr>
            <a:grpSpLocks/>
          </p:cNvGrpSpPr>
          <p:nvPr/>
        </p:nvGrpSpPr>
        <p:grpSpPr bwMode="auto">
          <a:xfrm>
            <a:off x="6775450" y="4186238"/>
            <a:ext cx="1631950" cy="1414462"/>
            <a:chOff x="4268" y="2637"/>
            <a:chExt cx="914" cy="960"/>
          </a:xfrm>
        </p:grpSpPr>
        <p:sp>
          <p:nvSpPr>
            <p:cNvPr id="91140" name="AutoShape 4"/>
            <p:cNvSpPr>
              <a:spLocks noChangeArrowheads="1"/>
            </p:cNvSpPr>
            <p:nvPr/>
          </p:nvSpPr>
          <p:spPr bwMode="auto">
            <a:xfrm>
              <a:off x="4268" y="2637"/>
              <a:ext cx="914" cy="96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71687" name="Text Box 5"/>
            <p:cNvSpPr txBox="1">
              <a:spLocks noChangeArrowheads="1"/>
            </p:cNvSpPr>
            <p:nvPr/>
          </p:nvSpPr>
          <p:spPr bwMode="auto">
            <a:xfrm>
              <a:off x="4268" y="2733"/>
              <a:ext cx="860" cy="648"/>
            </a:xfrm>
            <a:prstGeom prst="rect">
              <a:avLst/>
            </a:prstGeom>
            <a:noFill/>
            <a:ln w="9525">
              <a:noFill/>
              <a:miter lim="800000"/>
              <a:headEnd/>
              <a:tailEnd/>
            </a:ln>
          </p:spPr>
          <p:txBody>
            <a:bodyPr wrap="square">
              <a:prstTxWarp prst="textNoShape">
                <a:avLst/>
              </a:prstTxWarp>
              <a:spAutoFit/>
            </a:bodyPr>
            <a:lstStyle/>
            <a:p>
              <a:r>
                <a:rPr lang="en-US" sz="1400"/>
                <a:t>What form of compression do each of these formats use?</a:t>
              </a: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BMP vs GIF</a:t>
            </a: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18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850" y="2058194"/>
            <a:ext cx="61341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817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 vs JPEG</a:t>
            </a: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19</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062" y="1972469"/>
            <a:ext cx="58578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00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BITMAPPED GRAPHICS</a:t>
            </a:r>
          </a:p>
        </p:txBody>
      </p:sp>
      <p:sp>
        <p:nvSpPr>
          <p:cNvPr id="32772" name="Rectangle 3"/>
          <p:cNvSpPr>
            <a:spLocks noGrp="1" noChangeArrowheads="1"/>
          </p:cNvSpPr>
          <p:nvPr>
            <p:ph idx="1"/>
          </p:nvPr>
        </p:nvSpPr>
        <p:spPr>
          <a:xfrm>
            <a:off x="292608" y="1299578"/>
            <a:ext cx="8229600" cy="4530725"/>
          </a:xfrm>
        </p:spPr>
        <p:txBody>
          <a:bodyPr/>
          <a:lstStyle/>
          <a:p>
            <a:pPr eaLnBrk="1" hangingPunct="1"/>
            <a:r>
              <a:rPr lang="en-US" dirty="0"/>
              <a:t>Bitmapped graphics</a:t>
            </a:r>
          </a:p>
          <a:p>
            <a:pPr lvl="1" eaLnBrk="1" hangingPunct="1"/>
            <a:r>
              <a:rPr lang="en-US" dirty="0">
                <a:ea typeface="ＭＳ Ｐゴシック" charset="-128"/>
              </a:rPr>
              <a:t>Created as a pattern of discrete </a:t>
            </a:r>
            <a:r>
              <a:rPr lang="en-US" dirty="0" smtClean="0">
                <a:ea typeface="ＭＳ Ｐゴシック" charset="-128"/>
              </a:rPr>
              <a:t>elements called  </a:t>
            </a:r>
            <a:r>
              <a:rPr lang="en-US" dirty="0" smtClean="0">
                <a:solidFill>
                  <a:srgbClr val="FF5A14"/>
                </a:solidFill>
                <a:ea typeface="ＭＳ Ｐゴシック" charset="-128"/>
              </a:rPr>
              <a:t>pixels</a:t>
            </a:r>
            <a:r>
              <a:rPr lang="en-US" dirty="0" smtClean="0">
                <a:ea typeface="ＭＳ Ｐゴシック" charset="-128"/>
              </a:rPr>
              <a:t> </a:t>
            </a:r>
            <a:r>
              <a:rPr lang="en-US" dirty="0">
                <a:ea typeface="ＭＳ Ｐゴシック" charset="-128"/>
              </a:rPr>
              <a:t>or "picture </a:t>
            </a:r>
            <a:r>
              <a:rPr lang="en-US" dirty="0" smtClean="0">
                <a:ea typeface="ＭＳ Ｐゴシック" charset="-128"/>
              </a:rPr>
              <a:t>elements."</a:t>
            </a:r>
            <a:endParaRPr lang="en-US" dirty="0">
              <a:ea typeface="ＭＳ Ｐゴシック" charset="-128"/>
            </a:endParaRPr>
          </a:p>
          <a:p>
            <a:pPr eaLnBrk="1" hangingPunct="1"/>
            <a:r>
              <a:rPr lang="en-US" dirty="0"/>
              <a:t>Pixels</a:t>
            </a:r>
          </a:p>
          <a:p>
            <a:pPr lvl="1" eaLnBrk="1" hangingPunct="1"/>
            <a:r>
              <a:rPr lang="en-US" dirty="0">
                <a:ea typeface="ＭＳ Ｐゴシック" charset="-128"/>
              </a:rPr>
              <a:t>Small squares.</a:t>
            </a:r>
          </a:p>
          <a:p>
            <a:pPr lvl="1" eaLnBrk="1" hangingPunct="1"/>
            <a:r>
              <a:rPr lang="en-US" dirty="0">
                <a:ea typeface="ＭＳ Ｐゴシック" charset="-128"/>
              </a:rPr>
              <a:t>Assigned a binary code to </a:t>
            </a:r>
            <a:br>
              <a:rPr lang="en-US" dirty="0">
                <a:ea typeface="ＭＳ Ｐゴシック" charset="-128"/>
              </a:rPr>
            </a:br>
            <a:r>
              <a:rPr lang="en-US" dirty="0" smtClean="0">
                <a:ea typeface="ＭＳ Ｐゴシック" charset="-128"/>
              </a:rPr>
              <a:t>define </a:t>
            </a:r>
            <a:r>
              <a:rPr lang="en-US" dirty="0">
                <a:ea typeface="ＭＳ Ｐゴシック" charset="-128"/>
              </a:rPr>
              <a:t>color.</a:t>
            </a:r>
          </a:p>
          <a:p>
            <a:pPr lvl="2" eaLnBrk="1" hangingPunct="1"/>
            <a:r>
              <a:rPr lang="en-US" dirty="0">
                <a:ea typeface="ＭＳ Ｐゴシック" charset="-128"/>
              </a:rPr>
              <a:t>More bits = more color </a:t>
            </a:r>
            <a:r>
              <a:rPr lang="en-US" dirty="0" smtClean="0">
                <a:ea typeface="ＭＳ Ｐゴシック" charset="-128"/>
              </a:rPr>
              <a:t/>
            </a:r>
            <a:br>
              <a:rPr lang="en-US" dirty="0" smtClean="0">
                <a:ea typeface="ＭＳ Ｐゴシック" charset="-128"/>
              </a:rPr>
            </a:br>
            <a:r>
              <a:rPr lang="en-US" dirty="0" smtClean="0">
                <a:ea typeface="ＭＳ Ｐゴシック" charset="-128"/>
              </a:rPr>
              <a:t>possibilities</a:t>
            </a:r>
            <a:endParaRPr lang="en-US" dirty="0">
              <a:ea typeface="ＭＳ Ｐゴシック" charset="-128"/>
            </a:endParaRPr>
          </a:p>
        </p:txBody>
      </p:sp>
      <p:sp>
        <p:nvSpPr>
          <p:cNvPr id="32770" name="Slide Number Placeholder 4"/>
          <p:cNvSpPr>
            <a:spLocks noGrp="1"/>
          </p:cNvSpPr>
          <p:nvPr>
            <p:ph type="sldNum" sz="quarter" idx="12"/>
          </p:nvPr>
        </p:nvSpPr>
        <p:spPr>
          <a:noFill/>
        </p:spPr>
        <p:txBody>
          <a:bodyPr/>
          <a:lstStyle/>
          <a:p>
            <a:fld id="{3396EFB8-FB58-4CD1-AD80-B9E8F77F5516}" type="slidenum">
              <a:rPr lang="en-US" smtClean="0"/>
              <a:pPr/>
              <a:t>2</a:t>
            </a:fld>
            <a:endParaRPr lang="en-US" smtClean="0"/>
          </a:p>
        </p:txBody>
      </p:sp>
      <p:pic>
        <p:nvPicPr>
          <p:cNvPr id="126978" name="Picture 2" descr="http://paulbourke.net/dataformats/bitmaps/definition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3359150"/>
            <a:ext cx="346710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6250" y="5847149"/>
            <a:ext cx="4752975" cy="276999"/>
          </a:xfrm>
          <a:prstGeom prst="rect">
            <a:avLst/>
          </a:prstGeom>
        </p:spPr>
        <p:txBody>
          <a:bodyPr wrap="square">
            <a:spAutoFit/>
          </a:bodyPr>
          <a:lstStyle/>
          <a:p>
            <a:r>
              <a:rPr lang="en-US" sz="1200" dirty="0"/>
              <a:t>Note that bitmaps are always orientated horizontally and </a:t>
            </a:r>
            <a:r>
              <a:rPr lang="en-US" sz="1200" dirty="0" smtClean="0"/>
              <a:t>vertically.</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vs GIF</a:t>
            </a: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20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2128838"/>
            <a:ext cx="621982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183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vs GIF</a:t>
            </a: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21</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4475" y="2096294"/>
            <a:ext cx="61150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03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SVG Scalable Vector Graphic</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9D04BBE-CD94-450F-AD74-E8FB19408D00}" type="slidenum">
              <a:rPr lang="en-US" smtClean="0"/>
              <a:pPr/>
              <a:t>22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9" y="1215962"/>
            <a:ext cx="4872036" cy="548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504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t>VECTOR-DRAWN GRAPHICS</a:t>
            </a:r>
          </a:p>
        </p:txBody>
      </p:sp>
      <p:sp>
        <p:nvSpPr>
          <p:cNvPr id="73732" name="Rectangle 3"/>
          <p:cNvSpPr>
            <a:spLocks noGrp="1" noChangeArrowheads="1"/>
          </p:cNvSpPr>
          <p:nvPr>
            <p:ph idx="1"/>
          </p:nvPr>
        </p:nvSpPr>
        <p:spPr/>
        <p:txBody>
          <a:bodyPr>
            <a:normAutofit lnSpcReduction="10000"/>
          </a:bodyPr>
          <a:lstStyle/>
          <a:p>
            <a:pPr eaLnBrk="1" hangingPunct="1"/>
            <a:r>
              <a:rPr lang="en-US" dirty="0">
                <a:solidFill>
                  <a:srgbClr val="FF5A14"/>
                </a:solidFill>
              </a:rPr>
              <a:t>Vector: </a:t>
            </a:r>
            <a:r>
              <a:rPr lang="en-US" dirty="0"/>
              <a:t>a line with length, curvature, and direction.</a:t>
            </a:r>
          </a:p>
          <a:p>
            <a:pPr eaLnBrk="1" hangingPunct="1"/>
            <a:r>
              <a:rPr lang="en-US" dirty="0">
                <a:solidFill>
                  <a:srgbClr val="FF5A14"/>
                </a:solidFill>
              </a:rPr>
              <a:t>Vector graphics:</a:t>
            </a:r>
            <a:r>
              <a:rPr lang="en-US" dirty="0"/>
              <a:t> images created from mathematically defined shapes.</a:t>
            </a:r>
          </a:p>
          <a:p>
            <a:pPr eaLnBrk="1" hangingPunct="1"/>
            <a:r>
              <a:rPr lang="en-US" dirty="0">
                <a:solidFill>
                  <a:srgbClr val="FF5A14"/>
                </a:solidFill>
              </a:rPr>
              <a:t>Draw programs</a:t>
            </a:r>
            <a:r>
              <a:rPr lang="en-US" dirty="0"/>
              <a:t>: software used to create vector graphics.</a:t>
            </a:r>
          </a:p>
          <a:p>
            <a:pPr eaLnBrk="1" hangingPunct="1"/>
            <a:r>
              <a:rPr lang="en-US" dirty="0"/>
              <a:t>Main advantages:</a:t>
            </a:r>
          </a:p>
          <a:p>
            <a:pPr lvl="1" eaLnBrk="1" hangingPunct="1"/>
            <a:r>
              <a:rPr lang="en-US" dirty="0">
                <a:ea typeface="ＭＳ Ｐゴシック" charset="-128"/>
              </a:rPr>
              <a:t>Images can be enlarged without distortion</a:t>
            </a:r>
          </a:p>
          <a:p>
            <a:pPr lvl="1" eaLnBrk="1" hangingPunct="1"/>
            <a:r>
              <a:rPr lang="en-US" dirty="0">
                <a:ea typeface="ＭＳ Ｐゴシック" charset="-128"/>
              </a:rPr>
              <a:t>Small file size.</a:t>
            </a:r>
          </a:p>
        </p:txBody>
      </p:sp>
      <p:sp>
        <p:nvSpPr>
          <p:cNvPr id="73730" name="Slide Number Placeholder 4"/>
          <p:cNvSpPr>
            <a:spLocks noGrp="1"/>
          </p:cNvSpPr>
          <p:nvPr>
            <p:ph type="sldNum" sz="quarter" idx="12"/>
          </p:nvPr>
        </p:nvSpPr>
        <p:spPr>
          <a:noFill/>
        </p:spPr>
        <p:txBody>
          <a:bodyPr/>
          <a:lstStyle/>
          <a:p>
            <a:fld id="{82FE730F-F134-44BD-A773-F4118717339F}" type="slidenum">
              <a:rPr lang="en-US" smtClean="0"/>
              <a:pPr/>
              <a:t>23</a:t>
            </a:fld>
            <a:endParaRPr lang="en-US" smtClean="0"/>
          </a:p>
        </p:txBody>
      </p:sp>
      <p:sp>
        <p:nvSpPr>
          <p:cNvPr id="73733" name="Freeform 4"/>
          <p:cNvSpPr>
            <a:spLocks/>
          </p:cNvSpPr>
          <p:nvPr/>
        </p:nvSpPr>
        <p:spPr bwMode="auto">
          <a:xfrm>
            <a:off x="5791200" y="1524000"/>
            <a:ext cx="3200400" cy="762000"/>
          </a:xfrm>
          <a:custGeom>
            <a:avLst/>
            <a:gdLst>
              <a:gd name="T0" fmla="*/ 1104 w 1960"/>
              <a:gd name="T1" fmla="*/ 336 h 336"/>
              <a:gd name="T2" fmla="*/ 1776 w 1960"/>
              <a:gd name="T3" fmla="*/ 48 h 336"/>
              <a:gd name="T4" fmla="*/ 0 w 1960"/>
              <a:gd name="T5" fmla="*/ 48 h 336"/>
              <a:gd name="T6" fmla="*/ 0 60000 65536"/>
              <a:gd name="T7" fmla="*/ 0 60000 65536"/>
              <a:gd name="T8" fmla="*/ 0 60000 65536"/>
              <a:gd name="T9" fmla="*/ 0 w 1960"/>
              <a:gd name="T10" fmla="*/ 0 h 336"/>
              <a:gd name="T11" fmla="*/ 1960 w 1960"/>
              <a:gd name="T12" fmla="*/ 336 h 336"/>
            </a:gdLst>
            <a:ahLst/>
            <a:cxnLst>
              <a:cxn ang="T6">
                <a:pos x="T0" y="T1"/>
              </a:cxn>
              <a:cxn ang="T7">
                <a:pos x="T2" y="T3"/>
              </a:cxn>
              <a:cxn ang="T8">
                <a:pos x="T4" y="T5"/>
              </a:cxn>
            </a:cxnLst>
            <a:rect l="T9" t="T10" r="T11" b="T12"/>
            <a:pathLst>
              <a:path w="1960" h="336">
                <a:moveTo>
                  <a:pt x="1104" y="336"/>
                </a:moveTo>
                <a:cubicBezTo>
                  <a:pt x="1532" y="216"/>
                  <a:pt x="1960" y="96"/>
                  <a:pt x="1776" y="48"/>
                </a:cubicBezTo>
                <a:cubicBezTo>
                  <a:pt x="1592" y="0"/>
                  <a:pt x="296" y="48"/>
                  <a:pt x="0" y="48"/>
                </a:cubicBezTo>
              </a:path>
            </a:pathLst>
          </a:custGeom>
          <a:noFill/>
          <a:ln w="38100">
            <a:solidFill>
              <a:schemeClr val="hlink"/>
            </a:solidFill>
            <a:round/>
            <a:headEnd/>
            <a:tailEnd/>
          </a:ln>
        </p:spPr>
        <p:txBody>
          <a:bodyPr wrap="none" anchor="ctr">
            <a:prstTxWarp prst="textNoShape">
              <a:avLst/>
            </a:prstTxWarp>
          </a:bodyPr>
          <a:lstStyle/>
          <a:p>
            <a:endParaRPr lang="en-US"/>
          </a:p>
        </p:txBody>
      </p:sp>
      <p:sp>
        <p:nvSpPr>
          <p:cNvPr id="109573" name="AutoShape 5"/>
          <p:cNvSpPr>
            <a:spLocks noChangeArrowheads="1"/>
          </p:cNvSpPr>
          <p:nvPr/>
        </p:nvSpPr>
        <p:spPr bwMode="auto">
          <a:xfrm>
            <a:off x="7543800" y="2286000"/>
            <a:ext cx="1219200" cy="1219200"/>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t>
            </a:r>
            <a:r>
              <a:rPr lang="en-US" dirty="0" smtClean="0"/>
              <a:t>vector</a:t>
            </a:r>
            <a:r>
              <a:rPr lang="en-US" dirty="0"/>
              <a:t> </a:t>
            </a:r>
            <a:r>
              <a:rPr lang="en-US" dirty="0" smtClean="0"/>
              <a:t>drawn </a:t>
            </a:r>
            <a:r>
              <a:rPr lang="en-US" dirty="0"/>
              <a:t>images </a:t>
            </a:r>
            <a:r>
              <a:rPr lang="en-US" dirty="0" smtClean="0"/>
              <a:t>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vector is a line that is described by the location of its two </a:t>
            </a:r>
            <a:r>
              <a:rPr lang="en-US" dirty="0" smtClean="0"/>
              <a:t>endpoints</a:t>
            </a:r>
            <a:r>
              <a:rPr lang="en-US" dirty="0"/>
              <a:t>.</a:t>
            </a:r>
          </a:p>
          <a:p>
            <a:r>
              <a:rPr lang="en-US" dirty="0" smtClean="0"/>
              <a:t>Vector </a:t>
            </a:r>
            <a:r>
              <a:rPr lang="en-US" dirty="0"/>
              <a:t>drawing makes use of Cartesian coordinates.</a:t>
            </a:r>
          </a:p>
          <a:p>
            <a:r>
              <a:rPr lang="en-US" dirty="0" smtClean="0"/>
              <a:t>Cartesian </a:t>
            </a:r>
            <a:r>
              <a:rPr lang="en-US" dirty="0"/>
              <a:t>coordinates are numbers that describe </a:t>
            </a:r>
            <a:r>
              <a:rPr lang="en-US" dirty="0" smtClean="0"/>
              <a:t>a </a:t>
            </a:r>
            <a:r>
              <a:rPr lang="en-US" dirty="0"/>
              <a:t>point in </a:t>
            </a:r>
            <a:r>
              <a:rPr lang="en-US" dirty="0" smtClean="0"/>
              <a:t>two or three dimensional </a:t>
            </a:r>
            <a:r>
              <a:rPr lang="en-US" dirty="0"/>
              <a:t>space as the intersection </a:t>
            </a:r>
            <a:r>
              <a:rPr lang="en-US" dirty="0" smtClean="0"/>
              <a:t>of </a:t>
            </a:r>
            <a:r>
              <a:rPr lang="en-US" dirty="0"/>
              <a:t>the X, Y, and Z axes.</a:t>
            </a:r>
          </a:p>
          <a:p>
            <a:pPr marL="0" indent="0">
              <a:buNone/>
            </a:pPr>
            <a:endParaRPr lang="en-US" dirty="0"/>
          </a:p>
          <a:p>
            <a:r>
              <a:rPr lang="en-US" dirty="0"/>
              <a:t>L1 [ &lt;0,0,0&gt;, &lt;10,3,6&gt;</a:t>
            </a:r>
          </a:p>
          <a:p>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24</a:t>
            </a:fld>
            <a:endParaRPr lang="en-US"/>
          </a:p>
        </p:txBody>
      </p:sp>
    </p:spTree>
    <p:extLst>
      <p:ext uri="{BB962C8B-B14F-4D97-AF65-F5344CB8AC3E}">
        <p14:creationId xmlns:p14="http://schemas.microsoft.com/office/powerpoint/2010/main" val="285507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t>DEVICE INDEPENDENCE</a:t>
            </a:r>
          </a:p>
        </p:txBody>
      </p:sp>
      <p:sp>
        <p:nvSpPr>
          <p:cNvPr id="77828" name="Rectangle 3"/>
          <p:cNvSpPr>
            <a:spLocks noGrp="1" noChangeArrowheads="1"/>
          </p:cNvSpPr>
          <p:nvPr>
            <p:ph idx="1"/>
          </p:nvPr>
        </p:nvSpPr>
        <p:spPr/>
        <p:txBody>
          <a:bodyPr/>
          <a:lstStyle/>
          <a:p>
            <a:pPr eaLnBrk="1" hangingPunct="1"/>
            <a:r>
              <a:rPr lang="en-US"/>
              <a:t>Vector graphics can be used with different devices without altering the image dimension.</a:t>
            </a:r>
          </a:p>
          <a:p>
            <a:pPr lvl="1" eaLnBrk="1" hangingPunct="1"/>
            <a:r>
              <a:rPr lang="en-US">
                <a:ea typeface="ＭＳ Ｐゴシック" charset="-128"/>
              </a:rPr>
              <a:t>Printers and monitors preserve the original dimension of the image.</a:t>
            </a:r>
          </a:p>
        </p:txBody>
      </p:sp>
      <p:sp>
        <p:nvSpPr>
          <p:cNvPr id="77826" name="Slide Number Placeholder 4"/>
          <p:cNvSpPr>
            <a:spLocks noGrp="1"/>
          </p:cNvSpPr>
          <p:nvPr>
            <p:ph type="sldNum" sz="quarter" idx="12"/>
          </p:nvPr>
        </p:nvSpPr>
        <p:spPr>
          <a:noFill/>
        </p:spPr>
        <p:txBody>
          <a:bodyPr/>
          <a:lstStyle/>
          <a:p>
            <a:fld id="{6646F833-5A56-46F6-A763-4CA4E6D46AB6}" type="slidenum">
              <a:rPr lang="en-US" smtClean="0"/>
              <a:pPr/>
              <a:t>25</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a:t>ADVANTAGES</a:t>
            </a:r>
          </a:p>
        </p:txBody>
      </p:sp>
      <p:sp>
        <p:nvSpPr>
          <p:cNvPr id="83972" name="Rectangle 3"/>
          <p:cNvSpPr>
            <a:spLocks noGrp="1" noChangeArrowheads="1"/>
          </p:cNvSpPr>
          <p:nvPr>
            <p:ph sz="half" idx="1"/>
          </p:nvPr>
        </p:nvSpPr>
        <p:spPr>
          <a:xfrm>
            <a:off x="228600" y="2438400"/>
            <a:ext cx="4038600" cy="3692525"/>
          </a:xfrm>
        </p:spPr>
        <p:txBody>
          <a:bodyPr/>
          <a:lstStyle/>
          <a:p>
            <a:pPr eaLnBrk="1" hangingPunct="1"/>
            <a:r>
              <a:rPr lang="en-US" dirty="0" smtClean="0"/>
              <a:t>Full-featured </a:t>
            </a:r>
            <a:r>
              <a:rPr lang="en-US" dirty="0"/>
              <a:t>photo editing.</a:t>
            </a:r>
          </a:p>
          <a:p>
            <a:pPr eaLnBrk="1" hangingPunct="1"/>
            <a:r>
              <a:rPr lang="en-US" dirty="0"/>
              <a:t>Wide range of artistic effects.</a:t>
            </a:r>
          </a:p>
          <a:p>
            <a:pPr eaLnBrk="1" hangingPunct="1"/>
            <a:r>
              <a:rPr lang="en-US" dirty="0"/>
              <a:t>Precise editing.</a:t>
            </a:r>
          </a:p>
        </p:txBody>
      </p:sp>
      <p:sp>
        <p:nvSpPr>
          <p:cNvPr id="83973" name="Rectangle 4"/>
          <p:cNvSpPr>
            <a:spLocks noGrp="1" noChangeArrowheads="1"/>
          </p:cNvSpPr>
          <p:nvPr>
            <p:ph sz="half" idx="2"/>
          </p:nvPr>
        </p:nvSpPr>
        <p:spPr>
          <a:xfrm>
            <a:off x="4419600" y="2514600"/>
            <a:ext cx="4038600" cy="3616325"/>
          </a:xfrm>
        </p:spPr>
        <p:txBody>
          <a:bodyPr/>
          <a:lstStyle/>
          <a:p>
            <a:pPr eaLnBrk="1" hangingPunct="1"/>
            <a:r>
              <a:rPr lang="en-US" dirty="0"/>
              <a:t>Smooth scaling and reshaping.</a:t>
            </a:r>
          </a:p>
          <a:p>
            <a:pPr eaLnBrk="1" hangingPunct="1"/>
            <a:r>
              <a:rPr lang="en-US" dirty="0"/>
              <a:t>Ease of editing objects in layers.</a:t>
            </a:r>
          </a:p>
          <a:p>
            <a:pPr eaLnBrk="1" hangingPunct="1"/>
            <a:r>
              <a:rPr lang="en-US" dirty="0"/>
              <a:t>Low file size.</a:t>
            </a:r>
          </a:p>
          <a:p>
            <a:pPr eaLnBrk="1" hangingPunct="1"/>
            <a:r>
              <a:rPr lang="en-US" dirty="0"/>
              <a:t>Device-independent.</a:t>
            </a:r>
          </a:p>
        </p:txBody>
      </p:sp>
      <p:sp>
        <p:nvSpPr>
          <p:cNvPr id="83970" name="Slide Number Placeholder 5"/>
          <p:cNvSpPr>
            <a:spLocks noGrp="1"/>
          </p:cNvSpPr>
          <p:nvPr>
            <p:ph type="sldNum" sz="quarter" idx="12"/>
          </p:nvPr>
        </p:nvSpPr>
        <p:spPr>
          <a:noFill/>
        </p:spPr>
        <p:txBody>
          <a:bodyPr/>
          <a:lstStyle/>
          <a:p>
            <a:fld id="{7F443500-357A-45A0-9258-BFE3387C0964}" type="slidenum">
              <a:rPr lang="en-US" smtClean="0"/>
              <a:pPr/>
              <a:t>26</a:t>
            </a:fld>
            <a:endParaRPr lang="en-US" smtClean="0"/>
          </a:p>
        </p:txBody>
      </p:sp>
      <p:sp>
        <p:nvSpPr>
          <p:cNvPr id="83974" name="Text Box 5"/>
          <p:cNvSpPr txBox="1">
            <a:spLocks noChangeArrowheads="1"/>
          </p:cNvSpPr>
          <p:nvPr/>
        </p:nvSpPr>
        <p:spPr bwMode="auto">
          <a:xfrm>
            <a:off x="46482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VECTOR IMAGES</a:t>
            </a:r>
          </a:p>
        </p:txBody>
      </p:sp>
      <p:sp>
        <p:nvSpPr>
          <p:cNvPr id="83975" name="Text Box 6"/>
          <p:cNvSpPr txBox="1">
            <a:spLocks noChangeArrowheads="1"/>
          </p:cNvSpPr>
          <p:nvPr/>
        </p:nvSpPr>
        <p:spPr bwMode="auto">
          <a:xfrm>
            <a:off x="3810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BITMAPPED IMAGES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a:t>DISADVANTAGES</a:t>
            </a:r>
          </a:p>
        </p:txBody>
      </p:sp>
      <p:sp>
        <p:nvSpPr>
          <p:cNvPr id="86020" name="Rectangle 3"/>
          <p:cNvSpPr>
            <a:spLocks noGrp="1" noChangeArrowheads="1"/>
          </p:cNvSpPr>
          <p:nvPr>
            <p:ph sz="half" idx="1"/>
          </p:nvPr>
        </p:nvSpPr>
        <p:spPr>
          <a:xfrm>
            <a:off x="228600" y="2438400"/>
            <a:ext cx="4038600" cy="3692525"/>
          </a:xfrm>
        </p:spPr>
        <p:txBody>
          <a:bodyPr/>
          <a:lstStyle/>
          <a:p>
            <a:pPr eaLnBrk="1" hangingPunct="1"/>
            <a:r>
              <a:rPr lang="en-US"/>
              <a:t>Large file sizes.</a:t>
            </a:r>
          </a:p>
          <a:p>
            <a:pPr eaLnBrk="1" hangingPunct="1"/>
            <a:r>
              <a:rPr lang="en-US"/>
              <a:t>Loss of precise shapes when scaled or rotated.</a:t>
            </a:r>
          </a:p>
          <a:p>
            <a:pPr eaLnBrk="1" hangingPunct="1"/>
            <a:r>
              <a:rPr lang="en-US"/>
              <a:t>Device-dependent.</a:t>
            </a:r>
          </a:p>
        </p:txBody>
      </p:sp>
      <p:sp>
        <p:nvSpPr>
          <p:cNvPr id="86021" name="Rectangle 4"/>
          <p:cNvSpPr>
            <a:spLocks noGrp="1" noChangeArrowheads="1"/>
          </p:cNvSpPr>
          <p:nvPr>
            <p:ph sz="half" idx="2"/>
          </p:nvPr>
        </p:nvSpPr>
        <p:spPr>
          <a:xfrm>
            <a:off x="4419600" y="2514600"/>
            <a:ext cx="4267200" cy="3616325"/>
          </a:xfrm>
        </p:spPr>
        <p:txBody>
          <a:bodyPr/>
          <a:lstStyle/>
          <a:p>
            <a:pPr eaLnBrk="1" hangingPunct="1"/>
            <a:r>
              <a:rPr lang="en-US"/>
              <a:t>Inaccurate, incomplete representation of complex contone images.</a:t>
            </a:r>
          </a:p>
          <a:p>
            <a:pPr eaLnBrk="1" hangingPunct="1"/>
            <a:r>
              <a:rPr lang="en-US"/>
              <a:t>No photo-editing capability.</a:t>
            </a:r>
          </a:p>
          <a:p>
            <a:pPr eaLnBrk="1" hangingPunct="1"/>
            <a:r>
              <a:rPr lang="en-US"/>
              <a:t>Limited artistic control.</a:t>
            </a:r>
          </a:p>
        </p:txBody>
      </p:sp>
      <p:sp>
        <p:nvSpPr>
          <p:cNvPr id="86018" name="Slide Number Placeholder 5"/>
          <p:cNvSpPr>
            <a:spLocks noGrp="1"/>
          </p:cNvSpPr>
          <p:nvPr>
            <p:ph type="sldNum" sz="quarter" idx="12"/>
          </p:nvPr>
        </p:nvSpPr>
        <p:spPr>
          <a:noFill/>
        </p:spPr>
        <p:txBody>
          <a:bodyPr/>
          <a:lstStyle/>
          <a:p>
            <a:fld id="{35D7260A-2A0B-457C-A226-183808D5AB05}" type="slidenum">
              <a:rPr lang="en-US" smtClean="0"/>
              <a:pPr/>
              <a:t>27</a:t>
            </a:fld>
            <a:endParaRPr lang="en-US" smtClean="0"/>
          </a:p>
        </p:txBody>
      </p:sp>
      <p:sp>
        <p:nvSpPr>
          <p:cNvPr id="86022" name="Text Box 5"/>
          <p:cNvSpPr txBox="1">
            <a:spLocks noChangeArrowheads="1"/>
          </p:cNvSpPr>
          <p:nvPr/>
        </p:nvSpPr>
        <p:spPr bwMode="auto">
          <a:xfrm>
            <a:off x="46482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VECTOR IMAGES</a:t>
            </a:r>
          </a:p>
        </p:txBody>
      </p:sp>
      <p:sp>
        <p:nvSpPr>
          <p:cNvPr id="86023" name="Text Box 6"/>
          <p:cNvSpPr txBox="1">
            <a:spLocks noChangeArrowheads="1"/>
          </p:cNvSpPr>
          <p:nvPr/>
        </p:nvSpPr>
        <p:spPr bwMode="auto">
          <a:xfrm>
            <a:off x="3810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BITMAPPED IMAGES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drawImage</a:t>
            </a:r>
            <a:r>
              <a:rPr lang="en-US" dirty="0" smtClean="0"/>
              <a:t> Advanced</a:t>
            </a:r>
            <a:br>
              <a:rPr lang="en-US" dirty="0" smtClean="0"/>
            </a:br>
            <a:r>
              <a:rPr lang="en-US" dirty="0" smtClean="0">
                <a:hlinkClick r:id="rId2"/>
              </a:rPr>
              <a:t>Example</a:t>
            </a:r>
            <a:endParaRPr lang="en-US" dirty="0"/>
          </a:p>
        </p:txBody>
      </p:sp>
      <p:sp>
        <p:nvSpPr>
          <p:cNvPr id="3" name="Content Placeholder 2"/>
          <p:cNvSpPr>
            <a:spLocks noGrp="1"/>
          </p:cNvSpPr>
          <p:nvPr>
            <p:ph idx="1"/>
          </p:nvPr>
        </p:nvSpPr>
        <p:spPr/>
        <p:txBody>
          <a:bodyPr/>
          <a:lstStyle/>
          <a:p>
            <a:pPr marL="0" indent="0">
              <a:buNone/>
            </a:pPr>
            <a:r>
              <a:rPr lang="en-US" i="1" dirty="0" err="1" smtClean="0"/>
              <a:t>context</a:t>
            </a:r>
            <a:r>
              <a:rPr lang="en-US" dirty="0" err="1" smtClean="0"/>
              <a:t>.drawImage</a:t>
            </a:r>
            <a:r>
              <a:rPr lang="en-US" dirty="0" smtClean="0"/>
              <a:t>(</a:t>
            </a:r>
            <a:r>
              <a:rPr lang="en-US" b="1" i="1" dirty="0" err="1" smtClean="0"/>
              <a:t>img</a:t>
            </a:r>
            <a:r>
              <a:rPr lang="en-US" i="1" dirty="0" err="1" smtClean="0"/>
              <a:t>,sx,sy,swidth,sheight,</a:t>
            </a:r>
            <a:r>
              <a:rPr lang="en-US" b="1" i="1" dirty="0" err="1" smtClean="0"/>
              <a:t>x,y</a:t>
            </a:r>
            <a:r>
              <a:rPr lang="en-US" i="1" dirty="0" err="1" smtClean="0"/>
              <a:t>,width,height</a:t>
            </a:r>
            <a:r>
              <a:rPr lang="en-US" dirty="0" smtClean="0"/>
              <a:t>);</a:t>
            </a:r>
          </a:p>
          <a:p>
            <a:pPr marL="0" indent="0">
              <a:buNone/>
            </a:pPr>
            <a:endParaRPr lang="en-US" dirty="0"/>
          </a:p>
          <a:p>
            <a:pPr marL="0" indent="0">
              <a:buNone/>
            </a:pPr>
            <a:endParaRPr lang="en-US" dirty="0"/>
          </a:p>
        </p:txBody>
      </p:sp>
      <p:graphicFrame>
        <p:nvGraphicFramePr>
          <p:cNvPr id="15" name="Table 14"/>
          <p:cNvGraphicFramePr>
            <a:graphicFrameLocks noGrp="1"/>
          </p:cNvGraphicFramePr>
          <p:nvPr>
            <p:extLst/>
          </p:nvPr>
        </p:nvGraphicFramePr>
        <p:xfrm>
          <a:off x="457200" y="2667000"/>
          <a:ext cx="8229600" cy="879348"/>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US" sz="1200" dirty="0" err="1">
                          <a:effectLst/>
                        </a:rPr>
                        <a:t>img</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Specifies the image, canvas, or video element to use</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dirty="0" smtClean="0">
                          <a:effectLst/>
                        </a:rPr>
                        <a:t> </a:t>
                      </a:r>
                      <a:endParaRPr lang="en-US" sz="1100" dirty="0">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200">
                          <a:effectLst/>
                        </a:rPr>
                        <a:t>sx</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dirty="0">
                          <a:effectLst/>
                        </a:rPr>
                        <a:t>Optional. The x coordinate where to start clipping</a:t>
                      </a:r>
                      <a:endParaRPr lang="en-US" sz="1100" dirty="0">
                        <a:effectLst/>
                        <a:latin typeface="Calibri"/>
                        <a:ea typeface="Calibri"/>
                        <a:cs typeface="Times New Roman"/>
                      </a:endParaRPr>
                    </a:p>
                  </a:txBody>
                  <a:tcPr marL="9525" marR="9525" marT="9525" marB="9525" anchor="ctr"/>
                </a:tc>
                <a:tc>
                  <a:txBody>
                    <a:bodyPr/>
                    <a:lstStyle/>
                    <a:p>
                      <a:pPr>
                        <a:lnSpc>
                          <a:spcPct val="115000"/>
                        </a:lnSpc>
                      </a:pPr>
                      <a:endParaRPr lang="en-US" sz="1100" dirty="0">
                        <a:effectLst/>
                        <a:latin typeface="Calibri"/>
                      </a:endParaRPr>
                    </a:p>
                  </a:txBody>
                  <a:tcPr marL="9525" marR="9525" marT="9525" marB="9525" anchor="ct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457200" y="3581400"/>
          <a:ext cx="8229600" cy="2657094"/>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US" sz="1200" dirty="0" err="1">
                          <a:effectLst/>
                        </a:rPr>
                        <a:t>sy</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Optional. The y coordinate where to start clipping</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200" dirty="0" err="1">
                          <a:effectLst/>
                        </a:rPr>
                        <a:t>swidth</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Optional. The width of the clipped image</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200">
                          <a:effectLst/>
                        </a:rPr>
                        <a:t>sheight</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Optional. The height of the clipped image</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200">
                          <a:effectLst/>
                        </a:rPr>
                        <a:t>x</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The x coordinate where to place the image on the canvas</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200">
                          <a:effectLst/>
                        </a:rPr>
                        <a:t>y</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The y coordinate where to place the image on the canvas</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200">
                          <a:effectLst/>
                        </a:rPr>
                        <a:t>width</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a:effectLst/>
                        </a:rPr>
                        <a:t>Optional. The width of the image to use (stretch or reduce the image)</a:t>
                      </a:r>
                      <a:endParaRPr lang="en-US" sz="1100">
                        <a:effectLst/>
                        <a:latin typeface="Calibri"/>
                        <a:ea typeface="Calibri"/>
                        <a:cs typeface="Times New Roman"/>
                      </a:endParaRPr>
                    </a:p>
                  </a:txBody>
                  <a:tcPr marL="9525" marR="9525" marT="9525" marB="9525" anchor="ctr"/>
                </a:tc>
                <a:tc>
                  <a:txBody>
                    <a:bodyPr/>
                    <a:lstStyle/>
                    <a:p>
                      <a:pPr>
                        <a:lnSpc>
                          <a:spcPct val="115000"/>
                        </a:lnSpc>
                      </a:pPr>
                      <a:endParaRPr lang="en-US" sz="1100">
                        <a:effectLst/>
                        <a:latin typeface="Calibri"/>
                      </a:endParaRPr>
                    </a:p>
                  </a:txBody>
                  <a:tcPr marL="9525" marR="9525" marT="9525" marB="9525" anchor="ct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200">
                          <a:effectLst/>
                        </a:rPr>
                        <a:t>height</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200" dirty="0">
                          <a:effectLst/>
                        </a:rPr>
                        <a:t>Optional. The height of the image to use (stretch or reduce the image)</a:t>
                      </a:r>
                      <a:endParaRPr lang="en-US" sz="1100" dirty="0">
                        <a:effectLst/>
                        <a:latin typeface="Calibri"/>
                        <a:ea typeface="Calibri"/>
                        <a:cs typeface="Times New Roman"/>
                      </a:endParaRPr>
                    </a:p>
                  </a:txBody>
                  <a:tcPr marL="9525" marR="9525" marT="9525" marB="9525" anchor="ctr"/>
                </a:tc>
                <a:tc>
                  <a:txBody>
                    <a:bodyPr/>
                    <a:lstStyle/>
                    <a:p>
                      <a:pPr>
                        <a:lnSpc>
                          <a:spcPct val="115000"/>
                        </a:lnSpc>
                      </a:pPr>
                      <a:endParaRPr lang="en-US" sz="1100" dirty="0">
                        <a:effectLst/>
                        <a:latin typeface="Calibri"/>
                      </a:endParaRPr>
                    </a:p>
                  </a:txBody>
                  <a:tcPr marL="9525" marR="9525" marT="9525" marB="952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5125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Work with JSON in JavaScript</a:t>
            </a:r>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www.digitalocean.com/community/tutorials/an-introduction-to-json</a:t>
            </a:r>
          </a:p>
          <a:p>
            <a:pPr marL="0" indent="0">
              <a:buNone/>
            </a:pPr>
            <a:endParaRPr lang="en-US" dirty="0">
              <a:hlinkClick r:id="rId2"/>
            </a:endParaRPr>
          </a:p>
          <a:p>
            <a:r>
              <a:rPr lang="en-US" dirty="0" smtClean="0">
                <a:hlinkClick r:id="rId2"/>
              </a:rPr>
              <a:t>https</a:t>
            </a:r>
            <a:r>
              <a:rPr lang="en-US" dirty="0">
                <a:hlinkClick r:id="rId2"/>
              </a:rPr>
              <a:t>://www.digitalocean.com/community/tutorials/how-to-work-with-json-in-javascript</a:t>
            </a: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29</a:t>
            </a:fld>
            <a:endParaRPr lang="en-US"/>
          </a:p>
        </p:txBody>
      </p:sp>
    </p:spTree>
    <p:extLst>
      <p:ext uri="{BB962C8B-B14F-4D97-AF65-F5344CB8AC3E}">
        <p14:creationId xmlns:p14="http://schemas.microsoft.com/office/powerpoint/2010/main" val="176853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9D04BBE-CD94-450F-AD74-E8FB19408D00}" type="slidenum">
              <a:rPr lang="en-US" smtClean="0"/>
              <a:pPr/>
              <a:t>3</a:t>
            </a:fld>
            <a:endParaRPr lang="en-US"/>
          </a:p>
        </p:txBody>
      </p:sp>
      <p:pic>
        <p:nvPicPr>
          <p:cNvPr id="7170" name="Picture 2" descr="Image result for light b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458787"/>
            <a:ext cx="6991350" cy="55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96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TRADITIONAL GRAPHICS	</a:t>
            </a:r>
          </a:p>
        </p:txBody>
      </p:sp>
      <p:sp>
        <p:nvSpPr>
          <p:cNvPr id="26628" name="Rectangle 3"/>
          <p:cNvSpPr>
            <a:spLocks noGrp="1" noChangeArrowheads="1"/>
          </p:cNvSpPr>
          <p:nvPr>
            <p:ph idx="1"/>
          </p:nvPr>
        </p:nvSpPr>
        <p:spPr/>
        <p:txBody>
          <a:bodyPr/>
          <a:lstStyle/>
          <a:p>
            <a:pPr eaLnBrk="1" hangingPunct="1"/>
            <a:r>
              <a:rPr lang="en-US"/>
              <a:t>Color image reproduction.</a:t>
            </a:r>
          </a:p>
          <a:p>
            <a:pPr lvl="1" eaLnBrk="1" hangingPunct="1"/>
            <a:r>
              <a:rPr lang="en-US">
                <a:ea typeface="ＭＳ Ｐゴシック" charset="-128"/>
              </a:rPr>
              <a:t>Use a series of four-color dots of transparent inks.</a:t>
            </a:r>
          </a:p>
          <a:p>
            <a:pPr eaLnBrk="1" hangingPunct="1"/>
            <a:r>
              <a:rPr lang="en-US">
                <a:solidFill>
                  <a:srgbClr val="FF5A14"/>
                </a:solidFill>
              </a:rPr>
              <a:t>CYMK</a:t>
            </a:r>
          </a:p>
          <a:p>
            <a:pPr lvl="1" eaLnBrk="1" hangingPunct="1"/>
            <a:r>
              <a:rPr lang="en-US">
                <a:ea typeface="ＭＳ Ｐゴシック" charset="-128"/>
              </a:rPr>
              <a:t>Cyan, magenta, yellow, and a key </a:t>
            </a:r>
            <a:br>
              <a:rPr lang="en-US">
                <a:ea typeface="ＭＳ Ｐゴシック" charset="-128"/>
              </a:rPr>
            </a:br>
            <a:r>
              <a:rPr lang="en-US">
                <a:ea typeface="ＭＳ Ｐゴシック" charset="-128"/>
              </a:rPr>
              <a:t>color usually black.</a:t>
            </a:r>
          </a:p>
          <a:p>
            <a:pPr lvl="1" eaLnBrk="1" hangingPunct="1"/>
            <a:r>
              <a:rPr lang="en-US">
                <a:ea typeface="ＭＳ Ｐゴシック" charset="-128"/>
              </a:rPr>
              <a:t>Small dots of color combinations </a:t>
            </a:r>
            <a:br>
              <a:rPr lang="en-US">
                <a:ea typeface="ＭＳ Ｐゴシック" charset="-128"/>
              </a:rPr>
            </a:br>
            <a:r>
              <a:rPr lang="en-US">
                <a:ea typeface="ＭＳ Ｐゴシック" charset="-128"/>
              </a:rPr>
              <a:t>can reproduce many different colors.</a:t>
            </a:r>
          </a:p>
          <a:p>
            <a:pPr lvl="1" eaLnBrk="1" hangingPunct="1">
              <a:buFont typeface="Wingdings" charset="2"/>
              <a:buNone/>
            </a:pPr>
            <a:endParaRPr lang="en-US">
              <a:ea typeface="ＭＳ Ｐゴシック" charset="-128"/>
            </a:endParaRPr>
          </a:p>
          <a:p>
            <a:pPr lvl="1" eaLnBrk="1" hangingPunct="1">
              <a:buFont typeface="Wingdings" charset="2"/>
              <a:buNone/>
            </a:pPr>
            <a:endParaRPr lang="en-US">
              <a:ea typeface="ＭＳ Ｐゴシック" charset="-128"/>
            </a:endParaRPr>
          </a:p>
        </p:txBody>
      </p:sp>
      <p:sp>
        <p:nvSpPr>
          <p:cNvPr id="26626" name="Slide Number Placeholder 4"/>
          <p:cNvSpPr>
            <a:spLocks noGrp="1"/>
          </p:cNvSpPr>
          <p:nvPr>
            <p:ph type="sldNum" sz="quarter" idx="12"/>
          </p:nvPr>
        </p:nvSpPr>
        <p:spPr>
          <a:noFill/>
        </p:spPr>
        <p:txBody>
          <a:bodyPr/>
          <a:lstStyle/>
          <a:p>
            <a:fld id="{F58C47F5-668B-4854-AFDD-C0481BE1C4CF}" type="slidenum">
              <a:rPr lang="en-US" smtClean="0"/>
              <a:pPr/>
              <a:t>4</a:t>
            </a:fld>
            <a:endParaRPr lang="en-US" smtClean="0"/>
          </a:p>
        </p:txBody>
      </p:sp>
      <p:grpSp>
        <p:nvGrpSpPr>
          <p:cNvPr id="26629" name="Group 6"/>
          <p:cNvGrpSpPr>
            <a:grpSpLocks/>
          </p:cNvGrpSpPr>
          <p:nvPr/>
        </p:nvGrpSpPr>
        <p:grpSpPr bwMode="auto">
          <a:xfrm>
            <a:off x="7081838" y="3016250"/>
            <a:ext cx="1524000" cy="3048000"/>
            <a:chOff x="4656" y="816"/>
            <a:chExt cx="960" cy="1920"/>
          </a:xfrm>
        </p:grpSpPr>
        <p:pic>
          <p:nvPicPr>
            <p:cNvPr id="26630" name="Picture 4" descr="Figure 6"/>
            <p:cNvPicPr>
              <a:picLocks noChangeAspect="1" noChangeArrowheads="1"/>
            </p:cNvPicPr>
            <p:nvPr/>
          </p:nvPicPr>
          <p:blipFill>
            <a:blip r:embed="rId3"/>
            <a:srcRect/>
            <a:stretch>
              <a:fillRect/>
            </a:stretch>
          </p:blipFill>
          <p:spPr bwMode="auto">
            <a:xfrm>
              <a:off x="4752" y="912"/>
              <a:ext cx="795" cy="1726"/>
            </a:xfrm>
            <a:prstGeom prst="rect">
              <a:avLst/>
            </a:prstGeom>
            <a:noFill/>
            <a:ln w="9525">
              <a:noFill/>
              <a:miter lim="800000"/>
              <a:headEnd/>
              <a:tailEnd/>
            </a:ln>
          </p:spPr>
        </p:pic>
        <p:sp>
          <p:nvSpPr>
            <p:cNvPr id="62469" name="Rectangle 5"/>
            <p:cNvSpPr>
              <a:spLocks noChangeArrowheads="1"/>
            </p:cNvSpPr>
            <p:nvPr/>
          </p:nvSpPr>
          <p:spPr bwMode="auto">
            <a:xfrm>
              <a:off x="4656" y="816"/>
              <a:ext cx="960" cy="192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311416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6"/>
          <p:cNvSpPr>
            <a:spLocks noGrp="1" noChangeArrowheads="1"/>
          </p:cNvSpPr>
          <p:nvPr>
            <p:ph type="title"/>
          </p:nvPr>
        </p:nvSpPr>
        <p:spPr/>
        <p:txBody>
          <a:bodyPr/>
          <a:lstStyle/>
          <a:p>
            <a:pPr eaLnBrk="1" hangingPunct="1"/>
            <a:r>
              <a:rPr lang="en-US"/>
              <a:t>COLOR REPRODUCTION</a:t>
            </a:r>
          </a:p>
        </p:txBody>
      </p:sp>
      <p:sp>
        <p:nvSpPr>
          <p:cNvPr id="28676" name="Rectangle 1027"/>
          <p:cNvSpPr>
            <a:spLocks noGrp="1" noChangeArrowheads="1"/>
          </p:cNvSpPr>
          <p:nvPr>
            <p:ph idx="1"/>
          </p:nvPr>
        </p:nvSpPr>
        <p:spPr/>
        <p:txBody>
          <a:bodyPr/>
          <a:lstStyle/>
          <a:p>
            <a:pPr eaLnBrk="1" hangingPunct="1">
              <a:lnSpc>
                <a:spcPct val="75000"/>
              </a:lnSpc>
            </a:pPr>
            <a:r>
              <a:rPr lang="en-US" sz="2800" dirty="0"/>
              <a:t>Color images on printed surface are formed using </a:t>
            </a:r>
            <a:r>
              <a:rPr lang="en-US" sz="2800" dirty="0">
                <a:solidFill>
                  <a:srgbClr val="FF5A14"/>
                </a:solidFill>
              </a:rPr>
              <a:t>subtractive</a:t>
            </a:r>
            <a:r>
              <a:rPr lang="en-US" sz="2800" dirty="0"/>
              <a:t> process.</a:t>
            </a:r>
          </a:p>
          <a:p>
            <a:pPr lvl="2" eaLnBrk="1" hangingPunct="1">
              <a:lnSpc>
                <a:spcPct val="75000"/>
              </a:lnSpc>
            </a:pPr>
            <a:r>
              <a:rPr lang="en-US" sz="2100" dirty="0">
                <a:ea typeface="ＭＳ Ｐゴシック" charset="-128"/>
              </a:rPr>
              <a:t>Light is reflected from the printed surface.</a:t>
            </a:r>
          </a:p>
          <a:p>
            <a:pPr lvl="2" eaLnBrk="1" hangingPunct="1">
              <a:lnSpc>
                <a:spcPct val="75000"/>
              </a:lnSpc>
            </a:pPr>
            <a:r>
              <a:rPr lang="en-US" sz="2100" dirty="0">
                <a:ea typeface="ＭＳ Ｐゴシック" charset="-128"/>
              </a:rPr>
              <a:t>Pigments that form </a:t>
            </a:r>
            <a:r>
              <a:rPr lang="en-US" sz="2100" dirty="0" smtClean="0">
                <a:ea typeface="ＭＳ Ｐゴシック" charset="-128"/>
              </a:rPr>
              <a:t>an image </a:t>
            </a:r>
            <a:r>
              <a:rPr lang="en-US" sz="2100" dirty="0">
                <a:ea typeface="ＭＳ Ｐゴシック" charset="-128"/>
              </a:rPr>
              <a:t>absorb some of the colors.</a:t>
            </a:r>
          </a:p>
          <a:p>
            <a:pPr lvl="2" eaLnBrk="1" hangingPunct="1">
              <a:lnSpc>
                <a:spcPct val="75000"/>
              </a:lnSpc>
            </a:pPr>
            <a:r>
              <a:rPr lang="en-US" sz="2100" dirty="0">
                <a:ea typeface="ＭＳ Ｐゴシック" charset="-128"/>
              </a:rPr>
              <a:t>Remaining colors reach the eye to produce image.</a:t>
            </a:r>
          </a:p>
          <a:p>
            <a:pPr lvl="1" eaLnBrk="1" hangingPunct="1">
              <a:lnSpc>
                <a:spcPct val="75000"/>
              </a:lnSpc>
            </a:pPr>
            <a:endParaRPr lang="en-US" sz="2300" dirty="0">
              <a:ea typeface="ＭＳ Ｐゴシック" charset="-128"/>
            </a:endParaRPr>
          </a:p>
        </p:txBody>
      </p:sp>
      <p:sp>
        <p:nvSpPr>
          <p:cNvPr id="28674" name="Slide Number Placeholder 4"/>
          <p:cNvSpPr>
            <a:spLocks noGrp="1"/>
          </p:cNvSpPr>
          <p:nvPr>
            <p:ph type="sldNum" sz="quarter" idx="12"/>
          </p:nvPr>
        </p:nvSpPr>
        <p:spPr>
          <a:noFill/>
        </p:spPr>
        <p:txBody>
          <a:bodyPr/>
          <a:lstStyle/>
          <a:p>
            <a:fld id="{845C39B3-028B-4C40-B177-98FD7E94E3DA}" type="slidenum">
              <a:rPr lang="en-US" smtClean="0"/>
              <a:pPr/>
              <a:t>5</a:t>
            </a:fld>
            <a:endParaRPr lang="en-US" smtClean="0"/>
          </a:p>
        </p:txBody>
      </p:sp>
      <p:pic>
        <p:nvPicPr>
          <p:cNvPr id="6148" name="Picture 4" descr="https://upload.wikimedia.org/wikipedia/commons/thumb/1/19/SubtractiveColor.svg/1200px-SubtractiveColo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49" y="3305175"/>
            <a:ext cx="277177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8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75000"/>
              </a:lnSpc>
            </a:pPr>
            <a:r>
              <a:rPr lang="en-US" sz="2800" dirty="0"/>
              <a:t>Color images on computer monitor use </a:t>
            </a:r>
            <a:r>
              <a:rPr lang="en-US" sz="2800" dirty="0">
                <a:solidFill>
                  <a:srgbClr val="FF5A14"/>
                </a:solidFill>
              </a:rPr>
              <a:t>additive</a:t>
            </a:r>
            <a:r>
              <a:rPr lang="en-US" sz="2800" dirty="0"/>
              <a:t> process.</a:t>
            </a:r>
          </a:p>
          <a:p>
            <a:pPr lvl="2">
              <a:lnSpc>
                <a:spcPct val="75000"/>
              </a:lnSpc>
            </a:pPr>
            <a:r>
              <a:rPr lang="en-US" sz="2100" dirty="0">
                <a:ea typeface="ＭＳ Ｐゴシック" charset="-128"/>
              </a:rPr>
              <a:t>Varying amounts of Red, Green, and Blue light are added together to create the color.</a:t>
            </a:r>
          </a:p>
          <a:p>
            <a:pPr>
              <a:lnSpc>
                <a:spcPct val="75000"/>
              </a:lnSpc>
            </a:pPr>
            <a:r>
              <a:rPr lang="en-US" sz="2800" dirty="0"/>
              <a:t>Graphic artists convert from RGB(additive) color models to CMYK model if image is printed.</a:t>
            </a:r>
          </a:p>
          <a:p>
            <a:pPr marL="0" indent="0">
              <a:buNone/>
            </a:pPr>
            <a:endParaRPr lang="en-US" dirty="0"/>
          </a:p>
        </p:txBody>
      </p:sp>
      <p:sp>
        <p:nvSpPr>
          <p:cNvPr id="4" name="Slide Number Placeholder 3"/>
          <p:cNvSpPr>
            <a:spLocks noGrp="1"/>
          </p:cNvSpPr>
          <p:nvPr>
            <p:ph type="sldNum" sz="quarter" idx="12"/>
          </p:nvPr>
        </p:nvSpPr>
        <p:spPr/>
        <p:txBody>
          <a:bodyPr/>
          <a:lstStyle/>
          <a:p>
            <a:fld id="{49D04BBE-CD94-450F-AD74-E8FB19408D00}" type="slidenum">
              <a:rPr lang="en-US" smtClean="0"/>
              <a:pPr/>
              <a:t>6</a:t>
            </a:fld>
            <a:endParaRPr lang="en-US"/>
          </a:p>
        </p:txBody>
      </p:sp>
      <p:pic>
        <p:nvPicPr>
          <p:cNvPr id="5" name="Picture 2" descr="http://edndoc.esri.com/arcobjects/9.2/ComponentHelp/esriDisplay/bitmaps/RGBColorModelResiz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3697287"/>
            <a:ext cx="27051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44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BITMAPPED IMAGES</a:t>
            </a:r>
          </a:p>
        </p:txBody>
      </p:sp>
      <p:sp>
        <p:nvSpPr>
          <p:cNvPr id="34820" name="Rectangle 3"/>
          <p:cNvSpPr>
            <a:spLocks noGrp="1" noChangeArrowheads="1"/>
          </p:cNvSpPr>
          <p:nvPr>
            <p:ph idx="1"/>
          </p:nvPr>
        </p:nvSpPr>
        <p:spPr/>
        <p:txBody>
          <a:bodyPr/>
          <a:lstStyle/>
          <a:p>
            <a:pPr eaLnBrk="1" hangingPunct="1"/>
            <a:r>
              <a:rPr lang="en-US"/>
              <a:t>Categories of bitmapped images are:</a:t>
            </a:r>
          </a:p>
          <a:p>
            <a:pPr lvl="1" eaLnBrk="1" hangingPunct="1"/>
            <a:r>
              <a:rPr lang="en-US">
                <a:ea typeface="ＭＳ Ｐゴシック" charset="-128"/>
              </a:rPr>
              <a:t>Line art</a:t>
            </a:r>
          </a:p>
          <a:p>
            <a:pPr lvl="2" eaLnBrk="1" hangingPunct="1"/>
            <a:r>
              <a:rPr lang="en-US">
                <a:ea typeface="ＭＳ Ｐゴシック" charset="-128"/>
              </a:rPr>
              <a:t>Produced using two colors.</a:t>
            </a:r>
          </a:p>
          <a:p>
            <a:pPr lvl="1" eaLnBrk="1" hangingPunct="1"/>
            <a:r>
              <a:rPr lang="en-US">
                <a:ea typeface="ＭＳ Ｐゴシック" charset="-128"/>
              </a:rPr>
              <a:t>Grayscale</a:t>
            </a:r>
          </a:p>
          <a:p>
            <a:pPr lvl="2" eaLnBrk="1" hangingPunct="1"/>
            <a:r>
              <a:rPr lang="en-US">
                <a:ea typeface="ＭＳ Ｐゴシック" charset="-128"/>
              </a:rPr>
              <a:t>Produced using shades of gray.</a:t>
            </a:r>
          </a:p>
          <a:p>
            <a:pPr lvl="1" eaLnBrk="1" hangingPunct="1"/>
            <a:r>
              <a:rPr lang="en-US">
                <a:ea typeface="ＭＳ Ｐゴシック" charset="-128"/>
              </a:rPr>
              <a:t>Color</a:t>
            </a:r>
          </a:p>
          <a:p>
            <a:pPr lvl="2" eaLnBrk="1" hangingPunct="1"/>
            <a:r>
              <a:rPr lang="en-US">
                <a:ea typeface="ＭＳ Ｐゴシック" charset="-128"/>
              </a:rPr>
              <a:t>Produced with patterns of colored pixels.</a:t>
            </a:r>
          </a:p>
        </p:txBody>
      </p:sp>
      <p:sp>
        <p:nvSpPr>
          <p:cNvPr id="34818" name="Slide Number Placeholder 4"/>
          <p:cNvSpPr>
            <a:spLocks noGrp="1"/>
          </p:cNvSpPr>
          <p:nvPr>
            <p:ph type="sldNum" sz="quarter" idx="12"/>
          </p:nvPr>
        </p:nvSpPr>
        <p:spPr>
          <a:noFill/>
        </p:spPr>
        <p:txBody>
          <a:bodyPr/>
          <a:lstStyle/>
          <a:p>
            <a:fld id="{68550F04-836C-44AD-A519-6C7BE24C4262}" type="slidenum">
              <a:rPr lang="en-US" smtClean="0"/>
              <a:pPr/>
              <a:t>7</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t>BITMAPPED IMAGES</a:t>
            </a:r>
          </a:p>
        </p:txBody>
      </p:sp>
      <p:sp>
        <p:nvSpPr>
          <p:cNvPr id="36868" name="Rectangle 3"/>
          <p:cNvSpPr>
            <a:spLocks noGrp="1" noChangeArrowheads="1"/>
          </p:cNvSpPr>
          <p:nvPr>
            <p:ph idx="1"/>
          </p:nvPr>
        </p:nvSpPr>
        <p:spPr/>
        <p:txBody>
          <a:bodyPr>
            <a:normAutofit lnSpcReduction="10000"/>
          </a:bodyPr>
          <a:lstStyle/>
          <a:p>
            <a:pPr eaLnBrk="1" hangingPunct="1"/>
            <a:r>
              <a:rPr lang="en-US">
                <a:solidFill>
                  <a:srgbClr val="FF5A14"/>
                </a:solidFill>
              </a:rPr>
              <a:t>Line art</a:t>
            </a:r>
            <a:endParaRPr lang="en-US"/>
          </a:p>
          <a:p>
            <a:pPr lvl="1" eaLnBrk="1" hangingPunct="1"/>
            <a:r>
              <a:rPr lang="en-US">
                <a:ea typeface="ＭＳ Ｐゴシック" charset="-128"/>
              </a:rPr>
              <a:t>Two colors, usually black and white.</a:t>
            </a:r>
          </a:p>
          <a:p>
            <a:pPr eaLnBrk="1" hangingPunct="1"/>
            <a:r>
              <a:rPr lang="en-US"/>
              <a:t>Advantages</a:t>
            </a:r>
          </a:p>
          <a:p>
            <a:pPr lvl="1" eaLnBrk="1" hangingPunct="1"/>
            <a:r>
              <a:rPr lang="en-US">
                <a:ea typeface="ＭＳ Ｐゴシック" charset="-128"/>
              </a:rPr>
              <a:t> Clear, crisp image.</a:t>
            </a:r>
          </a:p>
          <a:p>
            <a:pPr lvl="1" eaLnBrk="1" hangingPunct="1"/>
            <a:r>
              <a:rPr lang="en-US">
                <a:ea typeface="ＭＳ Ｐゴシック" charset="-128"/>
              </a:rPr>
              <a:t> Small file size.</a:t>
            </a:r>
          </a:p>
          <a:p>
            <a:pPr eaLnBrk="1" hangingPunct="1"/>
            <a:r>
              <a:rPr lang="en-US"/>
              <a:t>Uses include:</a:t>
            </a:r>
          </a:p>
          <a:p>
            <a:pPr lvl="1" eaLnBrk="1" hangingPunct="1"/>
            <a:r>
              <a:rPr lang="en-US">
                <a:ea typeface="ＭＳ Ｐゴシック" charset="-128"/>
              </a:rPr>
              <a:t>Charts</a:t>
            </a:r>
          </a:p>
          <a:p>
            <a:pPr lvl="1" eaLnBrk="1" hangingPunct="1"/>
            <a:r>
              <a:rPr lang="en-US">
                <a:ea typeface="ＭＳ Ｐゴシック" charset="-128"/>
              </a:rPr>
              <a:t>Illustrations</a:t>
            </a:r>
          </a:p>
          <a:p>
            <a:pPr lvl="1" eaLnBrk="1" hangingPunct="1"/>
            <a:r>
              <a:rPr lang="en-US">
                <a:ea typeface="ＭＳ Ｐゴシック" charset="-128"/>
              </a:rPr>
              <a:t>Diagrams.</a:t>
            </a:r>
          </a:p>
        </p:txBody>
      </p:sp>
      <p:sp>
        <p:nvSpPr>
          <p:cNvPr id="36866" name="Slide Number Placeholder 4"/>
          <p:cNvSpPr>
            <a:spLocks noGrp="1"/>
          </p:cNvSpPr>
          <p:nvPr>
            <p:ph type="sldNum" sz="quarter" idx="12"/>
          </p:nvPr>
        </p:nvSpPr>
        <p:spPr>
          <a:noFill/>
        </p:spPr>
        <p:txBody>
          <a:bodyPr/>
          <a:lstStyle/>
          <a:p>
            <a:fld id="{F80ECBF2-4A7C-4FE9-A84F-C56F0F3FF50A}" type="slidenum">
              <a:rPr lang="en-US" smtClean="0"/>
              <a:pPr/>
              <a:t>8</a:t>
            </a:fld>
            <a:endParaRPr lang="en-US" smtClean="0"/>
          </a:p>
        </p:txBody>
      </p:sp>
      <p:grpSp>
        <p:nvGrpSpPr>
          <p:cNvPr id="36869" name="Group 7"/>
          <p:cNvGrpSpPr>
            <a:grpSpLocks/>
          </p:cNvGrpSpPr>
          <p:nvPr/>
        </p:nvGrpSpPr>
        <p:grpSpPr bwMode="auto">
          <a:xfrm>
            <a:off x="6629400" y="2133600"/>
            <a:ext cx="2057400" cy="1676400"/>
            <a:chOff x="4464" y="960"/>
            <a:chExt cx="1296" cy="1056"/>
          </a:xfrm>
        </p:grpSpPr>
        <p:sp>
          <p:nvSpPr>
            <p:cNvPr id="36875" name="AutoShape 4"/>
            <p:cNvSpPr>
              <a:spLocks noChangeArrowheads="1"/>
            </p:cNvSpPr>
            <p:nvPr/>
          </p:nvSpPr>
          <p:spPr bwMode="auto">
            <a:xfrm>
              <a:off x="4464" y="1392"/>
              <a:ext cx="624" cy="624"/>
            </a:xfrm>
            <a:prstGeom prst="smileyFace">
              <a:avLst>
                <a:gd name="adj" fmla="val 4653"/>
              </a:avLst>
            </a:prstGeom>
            <a:noFill/>
            <a:ln w="9525">
              <a:solidFill>
                <a:schemeClr val="tx1"/>
              </a:solidFill>
              <a:round/>
              <a:headEnd/>
              <a:tailEnd/>
            </a:ln>
          </p:spPr>
          <p:txBody>
            <a:bodyPr wrap="none" anchor="ctr">
              <a:prstTxWarp prst="textNoShape">
                <a:avLst/>
              </a:prstTxWarp>
            </a:bodyPr>
            <a:lstStyle/>
            <a:p>
              <a:endParaRPr lang="en-US"/>
            </a:p>
          </p:txBody>
        </p:sp>
        <p:sp>
          <p:nvSpPr>
            <p:cNvPr id="36876" name="AutoShape 5"/>
            <p:cNvSpPr>
              <a:spLocks noChangeArrowheads="1"/>
            </p:cNvSpPr>
            <p:nvPr/>
          </p:nvSpPr>
          <p:spPr bwMode="auto">
            <a:xfrm>
              <a:off x="4992" y="960"/>
              <a:ext cx="768" cy="624"/>
            </a:xfrm>
            <a:prstGeom prst="cloudCallout">
              <a:avLst>
                <a:gd name="adj1" fmla="val -50912"/>
                <a:gd name="adj2" fmla="val 87338"/>
              </a:avLst>
            </a:prstGeom>
            <a:noFill/>
            <a:ln w="9525">
              <a:solidFill>
                <a:schemeClr val="tx1"/>
              </a:solidFill>
              <a:round/>
              <a:headEnd/>
              <a:tailEnd/>
            </a:ln>
          </p:spPr>
          <p:txBody>
            <a:bodyPr wrap="none" anchor="ctr">
              <a:prstTxWarp prst="textNoShape">
                <a:avLst/>
              </a:prstTxWarp>
            </a:bodyPr>
            <a:lstStyle/>
            <a:p>
              <a:pPr algn="ctr"/>
              <a:endParaRPr lang="en-US"/>
            </a:p>
          </p:txBody>
        </p:sp>
        <p:sp>
          <p:nvSpPr>
            <p:cNvPr id="36877" name="Text Box 6"/>
            <p:cNvSpPr txBox="1">
              <a:spLocks noChangeArrowheads="1"/>
            </p:cNvSpPr>
            <p:nvPr/>
          </p:nvSpPr>
          <p:spPr bwMode="auto">
            <a:xfrm>
              <a:off x="5031" y="1113"/>
              <a:ext cx="633" cy="326"/>
            </a:xfrm>
            <a:prstGeom prst="rect">
              <a:avLst/>
            </a:prstGeom>
            <a:noFill/>
            <a:ln w="9525">
              <a:noFill/>
              <a:miter lim="800000"/>
              <a:headEnd/>
              <a:tailEnd/>
            </a:ln>
          </p:spPr>
          <p:txBody>
            <a:bodyPr wrap="none">
              <a:prstTxWarp prst="textNoShape">
                <a:avLst/>
              </a:prstTxWarp>
              <a:spAutoFit/>
            </a:bodyPr>
            <a:lstStyle/>
            <a:p>
              <a:r>
                <a:rPr lang="en-US" sz="1400"/>
                <a:t> Line art is</a:t>
              </a:r>
            </a:p>
            <a:p>
              <a:r>
                <a:rPr lang="en-US" sz="1400"/>
                <a:t>1-bit color</a:t>
              </a:r>
              <a:endParaRPr lang="en-US"/>
            </a:p>
          </p:txBody>
        </p:sp>
      </p:grpSp>
      <p:grpSp>
        <p:nvGrpSpPr>
          <p:cNvPr id="36870" name="Group 11"/>
          <p:cNvGrpSpPr>
            <a:grpSpLocks/>
          </p:cNvGrpSpPr>
          <p:nvPr/>
        </p:nvGrpSpPr>
        <p:grpSpPr bwMode="auto">
          <a:xfrm>
            <a:off x="5105400" y="5181600"/>
            <a:ext cx="1905000" cy="609600"/>
            <a:chOff x="2784" y="3216"/>
            <a:chExt cx="1200" cy="384"/>
          </a:xfrm>
        </p:grpSpPr>
        <p:sp>
          <p:nvSpPr>
            <p:cNvPr id="36872" name="AutoShape 8"/>
            <p:cNvSpPr>
              <a:spLocks noChangeArrowheads="1"/>
            </p:cNvSpPr>
            <p:nvPr/>
          </p:nvSpPr>
          <p:spPr bwMode="auto">
            <a:xfrm>
              <a:off x="2784" y="3216"/>
              <a:ext cx="336" cy="384"/>
            </a:xfrm>
            <a:prstGeom prst="flowChartMagneticTape">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6873" name="AutoShape 9"/>
            <p:cNvSpPr>
              <a:spLocks noChangeArrowheads="1"/>
            </p:cNvSpPr>
            <p:nvPr/>
          </p:nvSpPr>
          <p:spPr bwMode="auto">
            <a:xfrm>
              <a:off x="3504" y="3216"/>
              <a:ext cx="480" cy="384"/>
            </a:xfrm>
            <a:prstGeom prst="flowChartMagneticDisk">
              <a:avLst/>
            </a:prstGeom>
            <a:noFill/>
            <a:ln w="9525">
              <a:solidFill>
                <a:schemeClr val="tx1"/>
              </a:solidFill>
              <a:round/>
              <a:headEnd/>
              <a:tailEnd/>
            </a:ln>
          </p:spPr>
          <p:txBody>
            <a:bodyPr wrap="none" anchor="ctr">
              <a:prstTxWarp prst="textNoShape">
                <a:avLst/>
              </a:prstTxWarp>
            </a:bodyPr>
            <a:lstStyle/>
            <a:p>
              <a:endParaRPr lang="en-US"/>
            </a:p>
          </p:txBody>
        </p:sp>
        <p:sp>
          <p:nvSpPr>
            <p:cNvPr id="36874" name="AutoShape 10"/>
            <p:cNvSpPr>
              <a:spLocks noChangeArrowheads="1"/>
            </p:cNvSpPr>
            <p:nvPr/>
          </p:nvSpPr>
          <p:spPr bwMode="auto">
            <a:xfrm>
              <a:off x="3120" y="3360"/>
              <a:ext cx="384" cy="144"/>
            </a:xfrm>
            <a:prstGeom prst="rightArrow">
              <a:avLst>
                <a:gd name="adj1" fmla="val 50000"/>
                <a:gd name="adj2" fmla="val 66667"/>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36871" name="Text Box 12"/>
          <p:cNvSpPr txBox="1">
            <a:spLocks noChangeArrowheads="1"/>
          </p:cNvSpPr>
          <p:nvPr/>
        </p:nvSpPr>
        <p:spPr bwMode="auto">
          <a:xfrm>
            <a:off x="5181600" y="4648200"/>
            <a:ext cx="22098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t>Line art flow chart diagram</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BITMAPPED IMAGES</a:t>
            </a:r>
          </a:p>
        </p:txBody>
      </p:sp>
      <p:sp>
        <p:nvSpPr>
          <p:cNvPr id="38916" name="Rectangle 3"/>
          <p:cNvSpPr>
            <a:spLocks noGrp="1" noChangeArrowheads="1"/>
          </p:cNvSpPr>
          <p:nvPr>
            <p:ph idx="1"/>
          </p:nvPr>
        </p:nvSpPr>
        <p:spPr/>
        <p:txBody>
          <a:bodyPr/>
          <a:lstStyle/>
          <a:p>
            <a:pPr eaLnBrk="1" hangingPunct="1"/>
            <a:r>
              <a:rPr lang="en-US">
                <a:solidFill>
                  <a:srgbClr val="FF5A14"/>
                </a:solidFill>
              </a:rPr>
              <a:t>Grayscale</a:t>
            </a:r>
            <a:endParaRPr lang="en-US"/>
          </a:p>
          <a:p>
            <a:pPr lvl="1" eaLnBrk="1" hangingPunct="1"/>
            <a:r>
              <a:rPr lang="en-US">
                <a:ea typeface="ＭＳ Ｐゴシック" charset="-128"/>
              </a:rPr>
              <a:t>Generally 8-bit images of 256 shades of gray</a:t>
            </a:r>
          </a:p>
          <a:p>
            <a:pPr lvl="1" eaLnBrk="1" hangingPunct="1"/>
            <a:r>
              <a:rPr lang="en-US">
                <a:ea typeface="ＭＳ Ｐゴシック" charset="-128"/>
              </a:rPr>
              <a:t>For images that require more detail than line art.</a:t>
            </a:r>
          </a:p>
          <a:p>
            <a:pPr eaLnBrk="1" hangingPunct="1"/>
            <a:r>
              <a:rPr lang="en-US"/>
              <a:t>Advantages</a:t>
            </a:r>
          </a:p>
          <a:p>
            <a:pPr lvl="1" eaLnBrk="1" hangingPunct="1"/>
            <a:r>
              <a:rPr lang="en-US">
                <a:ea typeface="ＭＳ Ｐゴシック" charset="-128"/>
              </a:rPr>
              <a:t>Excellent representation of black and         white photos</a:t>
            </a:r>
          </a:p>
          <a:p>
            <a:pPr lvl="1" eaLnBrk="1" hangingPunct="1"/>
            <a:r>
              <a:rPr lang="en-US">
                <a:ea typeface="ＭＳ Ｐゴシック" charset="-128"/>
              </a:rPr>
              <a:t>Smaller files size than full color</a:t>
            </a:r>
          </a:p>
          <a:p>
            <a:pPr lvl="1" eaLnBrk="1" hangingPunct="1"/>
            <a:r>
              <a:rPr lang="en-US">
                <a:ea typeface="ＭＳ Ｐゴシック" charset="-128"/>
              </a:rPr>
              <a:t>Lower printing costs than color.</a:t>
            </a:r>
          </a:p>
        </p:txBody>
      </p:sp>
      <p:sp>
        <p:nvSpPr>
          <p:cNvPr id="38914" name="Slide Number Placeholder 4"/>
          <p:cNvSpPr>
            <a:spLocks noGrp="1"/>
          </p:cNvSpPr>
          <p:nvPr>
            <p:ph type="sldNum" sz="quarter" idx="12"/>
          </p:nvPr>
        </p:nvSpPr>
        <p:spPr>
          <a:noFill/>
        </p:spPr>
        <p:txBody>
          <a:bodyPr/>
          <a:lstStyle/>
          <a:p>
            <a:fld id="{473D9E04-F218-45B6-B764-43DDDAFFBBFE}" type="slidenum">
              <a:rPr lang="en-US" smtClean="0"/>
              <a:pPr/>
              <a:t>9</a:t>
            </a:fld>
            <a:endParaRPr lang="en-US" smtClean="0"/>
          </a:p>
        </p:txBody>
      </p:sp>
      <p:grpSp>
        <p:nvGrpSpPr>
          <p:cNvPr id="38917" name="Group 6"/>
          <p:cNvGrpSpPr>
            <a:grpSpLocks/>
          </p:cNvGrpSpPr>
          <p:nvPr/>
        </p:nvGrpSpPr>
        <p:grpSpPr bwMode="auto">
          <a:xfrm>
            <a:off x="6886575" y="3565525"/>
            <a:ext cx="1676400" cy="2362200"/>
            <a:chOff x="4560" y="2304"/>
            <a:chExt cx="1056" cy="1488"/>
          </a:xfrm>
        </p:grpSpPr>
        <p:pic>
          <p:nvPicPr>
            <p:cNvPr id="38918" name="Picture 4" descr="Figure 6"/>
            <p:cNvPicPr>
              <a:picLocks noChangeAspect="1" noChangeArrowheads="1"/>
            </p:cNvPicPr>
            <p:nvPr/>
          </p:nvPicPr>
          <p:blipFill>
            <a:blip r:embed="rId3"/>
            <a:srcRect/>
            <a:stretch>
              <a:fillRect/>
            </a:stretch>
          </p:blipFill>
          <p:spPr bwMode="auto">
            <a:xfrm>
              <a:off x="4656" y="2400"/>
              <a:ext cx="864" cy="1302"/>
            </a:xfrm>
            <a:prstGeom prst="rect">
              <a:avLst/>
            </a:prstGeom>
            <a:noFill/>
            <a:ln w="9525">
              <a:noFill/>
              <a:miter lim="800000"/>
              <a:headEnd/>
              <a:tailEnd/>
            </a:ln>
          </p:spPr>
        </p:pic>
        <p:sp>
          <p:nvSpPr>
            <p:cNvPr id="70661" name="Rectangle 5"/>
            <p:cNvSpPr>
              <a:spLocks noChangeArrowheads="1"/>
            </p:cNvSpPr>
            <p:nvPr/>
          </p:nvSpPr>
          <p:spPr bwMode="auto">
            <a:xfrm>
              <a:off x="4560" y="2304"/>
              <a:ext cx="1056" cy="148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1480</Words>
  <Application>Microsoft Office PowerPoint</Application>
  <PresentationFormat>On-screen Show (4:3)</PresentationFormat>
  <Paragraphs>246</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Office Theme</vt:lpstr>
      <vt:lpstr>2-D COMPUTER GRAPHICS  </vt:lpstr>
      <vt:lpstr>BITMAPPED GRAPHICS</vt:lpstr>
      <vt:lpstr>PowerPoint Presentation</vt:lpstr>
      <vt:lpstr>TRADITIONAL GRAPHICS </vt:lpstr>
      <vt:lpstr>COLOR REPRODUCTION</vt:lpstr>
      <vt:lpstr>PowerPoint Presentation</vt:lpstr>
      <vt:lpstr>BITMAPPED IMAGES</vt:lpstr>
      <vt:lpstr>BITMAPPED IMAGES</vt:lpstr>
      <vt:lpstr>BITMAPPED IMAGES</vt:lpstr>
      <vt:lpstr>BITMAPPED IMAGES</vt:lpstr>
      <vt:lpstr>MAKING COMPUTER COLOR</vt:lpstr>
      <vt:lpstr>BITMAPPED IMAGE QUALITY</vt:lpstr>
      <vt:lpstr>SPATIAL RESOLUTION</vt:lpstr>
      <vt:lpstr>DEVICE-DEPENDENCE</vt:lpstr>
      <vt:lpstr>COLOR RESOLUTION</vt:lpstr>
      <vt:lpstr>COLOR RESOLUTION</vt:lpstr>
      <vt:lpstr>BITMAPPED FILE FORMATS</vt:lpstr>
      <vt:lpstr>BMP vs GIF</vt:lpstr>
      <vt:lpstr>GIF vs JPEG</vt:lpstr>
      <vt:lpstr>JPEG vs GIF</vt:lpstr>
      <vt:lpstr>PNG vs GIF</vt:lpstr>
      <vt:lpstr>SVG Scalable Vector Graphic</vt:lpstr>
      <vt:lpstr>VECTOR-DRAWN GRAPHICS</vt:lpstr>
      <vt:lpstr>How vector drawn images work</vt:lpstr>
      <vt:lpstr>DEVICE INDEPENDENCE</vt:lpstr>
      <vt:lpstr>ADVANTAGES</vt:lpstr>
      <vt:lpstr>DISADVANTAGES</vt:lpstr>
      <vt:lpstr>drawImage Advanced Example</vt:lpstr>
      <vt:lpstr>How To Work with JSON in JavaScript</vt:lpstr>
    </vt:vector>
  </TitlesOfParts>
  <Company>UNHM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Academic  Computing</dc:creator>
  <cp:lastModifiedBy>Staff</cp:lastModifiedBy>
  <cp:revision>54</cp:revision>
  <dcterms:created xsi:type="dcterms:W3CDTF">2012-09-11T23:05:33Z</dcterms:created>
  <dcterms:modified xsi:type="dcterms:W3CDTF">2020-02-24T21:11:44Z</dcterms:modified>
</cp:coreProperties>
</file>