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8"/>
  </p:notesMasterIdLst>
  <p:sldIdLst>
    <p:sldId id="256" r:id="rId2"/>
    <p:sldId id="259" r:id="rId3"/>
    <p:sldId id="269" r:id="rId4"/>
    <p:sldId id="270" r:id="rId5"/>
    <p:sldId id="271" r:id="rId6"/>
    <p:sldId id="27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40"/>
    <a:srgbClr val="FF0000"/>
    <a:srgbClr val="FF5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2" autoAdjust="0"/>
    <p:restoredTop sz="96497" autoAdjust="0"/>
  </p:normalViewPr>
  <p:slideViewPr>
    <p:cSldViewPr snapToGrid="0">
      <p:cViewPr varScale="1">
        <p:scale>
          <a:sx n="103" d="100"/>
          <a:sy n="103" d="100"/>
        </p:scale>
        <p:origin x="4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C1E5E2-BAEF-8741-8D84-FDECAE71C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9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ＭＳ Ｐゴシック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22910-F853-0545-83C8-8BBD70849F2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211DC-CECC-A746-82F5-5CB7AB94A600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B98EF-62E2-C745-9374-0B59B41C32A6}" type="slidenum">
              <a:rPr lang="en-US"/>
              <a:pPr/>
              <a:t>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1BE2F-501E-8142-89AF-1E2539C10561}" type="slidenum">
              <a:rPr lang="en-US"/>
              <a:pPr/>
              <a:t>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Students should know that YouTube videos are best at a smaller size and when viewed at full screen the video will degrade as the computer tries to process more data.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0DE74-79D4-534E-8309-425FF22805AA}" type="slidenum">
              <a:rPr lang="en-US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E1162-806F-5745-8CA4-CF48FF1324E1}" type="slidenum">
              <a:rPr lang="en-US"/>
              <a:pPr/>
              <a:t>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B59-22B6-764B-9B6D-2A6C623E85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9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98DE-C364-A447-9FFA-A7DF55492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864D-3D56-6649-9E16-8A634E4F81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59AC-4CBD-264E-AF05-B67F919D7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858-29EA-D648-8299-B114C68B7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8FED-9F5A-594F-AA73-179EEBB0E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84B9-B2F0-BE4A-ADFF-06962ED7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C11C-8FE3-AE4F-AB64-BF7DD62BA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2E77-5EA1-E943-9C20-9F8158421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F546-8B3F-3245-8066-9CF4300E3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F2D-814B-4E48-8BED-464AC2AF1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CC5B-5ED1-4440-A508-49E0E750E48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653D-B2E2-DA44-BC77-C55D0ABBC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36900" y="2344738"/>
            <a:ext cx="5867400" cy="1247775"/>
          </a:xfrm>
        </p:spPr>
        <p:txBody>
          <a:bodyPr/>
          <a:lstStyle/>
          <a:p>
            <a:pPr eaLnBrk="1" hangingPunct="1"/>
            <a:r>
              <a:rPr lang="en-US" b="1" dirty="0"/>
              <a:t>CHAPTER EIGHT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01962" y="3476625"/>
            <a:ext cx="6142038" cy="1143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VIDEO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MOVING PICTURES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/>
              <a:t>Film and video are a series of rapidly displayed still pictures.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Each image captures an instance of motion.</a:t>
            </a:r>
          </a:p>
          <a:p>
            <a:pPr lvl="1" eaLnBrk="1" hangingPunct="1"/>
            <a:r>
              <a:rPr lang="en-US">
                <a:solidFill>
                  <a:srgbClr val="FF5A14"/>
                </a:solidFill>
                <a:ea typeface="ＭＳ Ｐゴシック" charset="-128"/>
              </a:rPr>
              <a:t>Persistence of vision</a:t>
            </a:r>
            <a:r>
              <a:rPr lang="en-US">
                <a:ea typeface="ＭＳ Ｐゴシック" charset="-128"/>
              </a:rPr>
              <a:t> results in perception of flow of motion.</a:t>
            </a:r>
          </a:p>
          <a:p>
            <a:pPr eaLnBrk="1" hangingPunct="1"/>
            <a:r>
              <a:rPr lang="en-US"/>
              <a:t>Analog </a:t>
            </a:r>
            <a:r>
              <a:rPr lang="en-US">
                <a:solidFill>
                  <a:srgbClr val="FF5A14"/>
                </a:solidFill>
              </a:rPr>
              <a:t>film</a:t>
            </a:r>
            <a:r>
              <a:rPr lang="en-US"/>
              <a:t> </a:t>
            </a:r>
            <a:r>
              <a:rPr lang="en-US" sz="2800"/>
              <a:t>records images on transparent medium projected onto a screen</a:t>
            </a:r>
            <a:r>
              <a:rPr lang="en-US"/>
              <a:t>.</a:t>
            </a:r>
          </a:p>
          <a:p>
            <a:pPr eaLnBrk="1" hangingPunct="1"/>
            <a:r>
              <a:rPr lang="en-US"/>
              <a:t>Analog </a:t>
            </a:r>
            <a:r>
              <a:rPr lang="en-US">
                <a:solidFill>
                  <a:srgbClr val="FF5A14"/>
                </a:solidFill>
              </a:rPr>
              <a:t>video</a:t>
            </a:r>
            <a:r>
              <a:rPr lang="en-US"/>
              <a:t> </a:t>
            </a:r>
            <a:r>
              <a:rPr lang="en-US" sz="2800"/>
              <a:t>records images as continuously varying electrical voltages that produce images on a CRT or projection screen.</a:t>
            </a:r>
            <a:endParaRPr lang="en-US"/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0EA58E-51AE-DA47-9E6A-F0867E8957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DIGITAL VIDEO QUALITY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Three factors contribute to quality.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Screen resolution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Number of horizontal and vertical pixels used to present the video image.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Frame rate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Number of individual video frames displayed per second.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Compression method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Algorithm used to compress and decompress the video.</a:t>
            </a:r>
          </a:p>
          <a:p>
            <a:pPr eaLnBrk="1" hangingPunct="1">
              <a:buFont typeface="Wingdings" charset="2"/>
              <a:buNone/>
            </a:pPr>
            <a:endParaRPr lang="en-US"/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2632D-A1D5-AE44-A41D-09A1555BA4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277938" y="5830888"/>
            <a:ext cx="6621462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Developers can adjust these factors to optimize delivery of digital video.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SCREEN RESOLUTION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Screen resolution (or </a:t>
            </a:r>
            <a:r>
              <a:rPr lang="en-US" dirty="0">
                <a:solidFill>
                  <a:srgbClr val="FF5A14"/>
                </a:solidFill>
              </a:rPr>
              <a:t>output resolution</a:t>
            </a:r>
            <a:r>
              <a:rPr lang="en-US" dirty="0"/>
              <a:t>) impacts processing, storage, and transmission requirements.</a:t>
            </a:r>
          </a:p>
          <a:p>
            <a:pPr eaLnBrk="1" hangingPunct="1"/>
            <a:r>
              <a:rPr lang="en-US" dirty="0"/>
              <a:t>High quality digital video (DV) format is 720 X 480 </a:t>
            </a:r>
            <a:r>
              <a:rPr lang="en-US" sz="2400" dirty="0"/>
              <a:t>(or 350,000 pixels at rates of 30 Fps).</a:t>
            </a:r>
            <a:endParaRPr lang="en-US" dirty="0"/>
          </a:p>
          <a:p>
            <a:pPr lvl="1" eaLnBrk="1" hangingPunct="1"/>
            <a:r>
              <a:rPr lang="en-US" dirty="0">
                <a:ea typeface="ＭＳ Ｐゴシック" charset="-128"/>
              </a:rPr>
              <a:t>CD-Rom and Internet are too slow to deliver that much data.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Solution: reduce the display size, which reduces the number of pixels/second to output.</a:t>
            </a:r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38383-22E9-CB44-AD79-D9671544AD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FRAME RATE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dirty="0"/>
              <a:t>Standard frame rate for broadcast video is 30 frames per second (Fps).</a:t>
            </a:r>
          </a:p>
          <a:p>
            <a:pPr eaLnBrk="1" hangingPunct="1">
              <a:lnSpc>
                <a:spcPct val="75000"/>
              </a:lnSpc>
            </a:pPr>
            <a:r>
              <a:rPr lang="en-US" dirty="0"/>
              <a:t>Reducing the frame rate reduces the data to be transferred.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Video on Internet is often delivered at 15Fps.</a:t>
            </a:r>
          </a:p>
          <a:p>
            <a:pPr eaLnBrk="1" hangingPunct="1">
              <a:lnSpc>
                <a:spcPct val="75000"/>
              </a:lnSpc>
            </a:pPr>
            <a:r>
              <a:rPr lang="en-US" dirty="0"/>
              <a:t>Cautions: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Lowering frame rate will slow delivery of individual images and drop out frames of video.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Result could be "jerky" motion.</a:t>
            </a: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B706C-D9E1-BF4A-A83E-DD141AA9925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080250" y="5038725"/>
            <a:ext cx="1822450" cy="7386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15 Fps is a threshold for smooth motion video.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COMPRESS THE VIDEO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255588" y="1565275"/>
            <a:ext cx="8393112" cy="46323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Choosing compression depends on: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Output destination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DVD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Internet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Mobile device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Editing capability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Detailed editing tasks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Limited editing tasks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Type of images in video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Complex scenes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Similar scenes</a:t>
            </a:r>
          </a:p>
          <a:p>
            <a:pPr eaLnBrk="1" hangingPunct="1"/>
            <a:endParaRPr lang="en-US" dirty="0"/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5A029-F604-FA45-B2EB-C3195A0E9E2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340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CHAPTER EIGHT</vt:lpstr>
      <vt:lpstr>MOVING PICTURES</vt:lpstr>
      <vt:lpstr>DIGITAL VIDEO QUALITY</vt:lpstr>
      <vt:lpstr>SCREEN RESOLUTION</vt:lpstr>
      <vt:lpstr>FRAME RATE</vt:lpstr>
      <vt:lpstr>COMPRESS THE VIDEO</vt:lpstr>
    </vt:vector>
  </TitlesOfParts>
  <Company>UNHM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Karla Vogel</dc:creator>
  <cp:lastModifiedBy>Staff</cp:lastModifiedBy>
  <cp:revision>34</cp:revision>
  <dcterms:created xsi:type="dcterms:W3CDTF">2012-10-14T19:47:12Z</dcterms:created>
  <dcterms:modified xsi:type="dcterms:W3CDTF">2024-03-18T14:19:58Z</dcterms:modified>
</cp:coreProperties>
</file>