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https://cs.stanford.edu/people/eroberts/courses/soco/projects/data-compression/lossy/jpeg/dct.htm
- https://cs.stanford.edu/people/eroberts/courses/soco/projects/data-compression/lossy/jpeg/coeff.htm
- https://aitumik.github.io/posts/jpeg-encoder-part-1/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https://aitumik.github.io/posts/jpeg-encoder-part-1/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https://aitumik.github.io/posts/jpeg-encoder-part-1/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https://cs.stanford.edu/people/eroberts/courses/soco/projects/data-compression/lossy/jpeg/dct.htm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https://cs.stanford.edu/people/eroberts/courses/soco/projects/data-compression/lossy/jpeg/dct.htm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https://cs.stanford.edu/people/eroberts/courses/soco/projects/data-compression/lossy/jpeg/dct.htm
- https://aitumik.github.io/posts/jpeg-encoder-part-1/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https://cs.stanford.edu/people/eroberts/courses/soco/projects/data-compression/lossy/jpeg/coeff.htm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https://cs.stanford.edu/people/eroberts/courses/soco/projects/data-compression/lossy/jpeg/coeff.htm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https://cs.stanford.edu/people/eroberts/courses/soco/projects/data-compression/lossy/jpeg/coeff.htm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https://cs.stanford.edu/people/eroberts/courses/soco/projects/data-compression/lossy/jpeg/coeff.htm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https://cs.stanford.edu/people/eroberts/courses/soco/projects/data-compression/lossy/jpeg/dct.htm
- https://cs.stanford.edu/people/eroberts/courses/soco/projects/data-compression/lossy/jpeg/coeff.htm
- https://aitumik.github.io/posts/jpeg-encoder-part-1/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https://cs.stanford.edu/people/eroberts/courses/soco/projects/data-compression/lossy/jpeg/dct.htm
- https://cs.stanford.edu/people/eroberts/courses/soco/projects/data-compression/lossy/jpeg/coeff.htm
- https://aitumik.github.io/posts/jpeg-encoder-part-1/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76B87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</a:rPr>
              <a:t>CISC 3630 • Digital Image Formats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326880" y="6473952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48B"/>
                </a:solidFill>
              </a:rPr>
              <a:t>Brooklyn College CIS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D946EFC532CA_01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21F">
              <a:alpha val="62000"/>
            </a:srgbClr>
          </a:solidFill>
          <a:ln w="12700">
            <a:solidFill>
              <a:srgbClr val="06121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685800"/>
            <a:ext cx="6858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How JPEG Compression Works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31520" y="150876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DDF7F5"/>
                </a:solidFill>
              </a:rPr>
              <a:t>From RGB pixels to 8 × 8 cosine patterns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49808" y="59893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CISC 3630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The JPEG idea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Follow one block from pixels to a compact description.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38912" y="2057400"/>
            <a:ext cx="1572768" cy="1353312"/>
          </a:xfrm>
          <a:prstGeom prst="roundRect">
            <a:avLst/>
          </a:prstGeom>
          <a:solidFill>
            <a:srgbClr val="EAF4F4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2064" y="23042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RGB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30352" y="278892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4748B"/>
                </a:solidFill>
              </a:rPr>
              <a:t>pixels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039112" y="2487168"/>
            <a:ext cx="256032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377440" y="2057400"/>
            <a:ext cx="1572768" cy="1353312"/>
          </a:xfrm>
          <a:prstGeom prst="roundRect">
            <a:avLst/>
          </a:prstGeom>
          <a:solidFill>
            <a:srgbClr val="EAF4F4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50592" y="23042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YCbCr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468880" y="278892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4748B"/>
                </a:solidFill>
              </a:rPr>
              <a:t>light + color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977640" y="2487168"/>
            <a:ext cx="256032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15968" y="2057400"/>
            <a:ext cx="1572768" cy="1353312"/>
          </a:xfrm>
          <a:prstGeom prst="roundRect">
            <a:avLst/>
          </a:prstGeom>
          <a:solidFill>
            <a:srgbClr val="EAF4F4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89120" y="23042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8 × 8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407408" y="278892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4748B"/>
                </a:solidFill>
              </a:rPr>
              <a:t>one block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16168" y="2487168"/>
            <a:ext cx="256032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54496" y="2057400"/>
            <a:ext cx="1572768" cy="1353312"/>
          </a:xfrm>
          <a:prstGeom prst="roundRect">
            <a:avLst/>
          </a:prstGeom>
          <a:solidFill>
            <a:srgbClr val="E8EEFF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27648" y="23042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64 patterns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345936" y="278892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4748B"/>
                </a:solidFill>
              </a:rPr>
              <a:t>measure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854696" y="2487168"/>
            <a:ext cx="256032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93024" y="2057400"/>
            <a:ext cx="1572768" cy="1353312"/>
          </a:xfrm>
          <a:prstGeom prst="roundRect">
            <a:avLst/>
          </a:prstGeom>
          <a:solidFill>
            <a:srgbClr val="FFF2D8"/>
          </a:solidFill>
          <a:ln w="19050">
            <a:solidFill>
              <a:srgbClr val="FF9F1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66176" y="23042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Quantize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284464" y="278892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4748B"/>
                </a:solidFill>
              </a:rPr>
              <a:t>discard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793224" y="2487168"/>
            <a:ext cx="256032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131552" y="2057400"/>
            <a:ext cx="1572768" cy="1353312"/>
          </a:xfrm>
          <a:prstGeom prst="roundRect">
            <a:avLst/>
          </a:prstGeom>
          <a:solidFill>
            <a:srgbClr val="EAF4F4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04704" y="23042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Encode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0222992" y="278892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4748B"/>
                </a:solidFill>
              </a:rPr>
              <a:t>compress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51560" y="48006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76B87"/>
                </a:solidFill>
              </a:rPr>
              <a:t>The DCT measures patterns. Quantization removes precision. Coding stores the result efficiently.</a:t>
            </a:r>
            <a:endParaRPr lang="en-US" sz="23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1: Separate brightness from color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Keep the first explanation simple.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1508760" cy="1508760"/>
          </a:xfrm>
          <a:prstGeom prst="ellipse">
            <a:avLst/>
          </a:prstGeom>
          <a:solidFill>
            <a:srgbClr val="0B1F33"/>
          </a:solidFill>
          <a:ln w="12700">
            <a:solidFill>
              <a:srgbClr val="0B1F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231136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02920" y="361188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</a:rPr>
              <a:t>Brightness and visible detail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063240" y="1874520"/>
            <a:ext cx="1508760" cy="15087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0" y="2231136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Cb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2834640" y="361188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</a:rPr>
              <a:t>Blue-related color information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394960" y="1874520"/>
            <a:ext cx="1508760" cy="150876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532120" y="2231136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Cr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5166360" y="3611880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</a:rPr>
              <a:t>Red-related color information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955280" y="1645920"/>
            <a:ext cx="3383280" cy="3017520"/>
          </a:xfrm>
          <a:prstGeom prst="roundRect">
            <a:avLst/>
          </a:prstGeom>
          <a:solidFill>
            <a:srgbClr val="FFF1F1"/>
          </a:solidFill>
          <a:ln w="25400">
            <a:solidFill>
              <a:srgbClr val="DC262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1901952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DC2626"/>
                </a:solidFill>
              </a:rPr>
              <a:t>A red pixel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8321040" y="2487168"/>
            <a:ext cx="1051560" cy="914400"/>
          </a:xfrm>
          <a:prstGeom prst="rect">
            <a:avLst/>
          </a:prstGeom>
          <a:solidFill>
            <a:srgbClr val="FFFFFF"/>
          </a:solidFill>
          <a:ln>
            <a:solidFill>
              <a:srgbClr val="FCA5A5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0000"/>
                </a:solidFill>
              </a:rPr>
              <a:t>RGB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000000"/>
                </a:solidFill>
              </a:rPr>
              <a:t>255, 0, 0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555480" y="2724912"/>
            <a:ext cx="347472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40112" y="2267712"/>
            <a:ext cx="960120" cy="1325880"/>
          </a:xfrm>
          <a:prstGeom prst="rect">
            <a:avLst/>
          </a:prstGeom>
          <a:solidFill>
            <a:srgbClr val="FFFFFF"/>
          </a:solidFill>
          <a:ln>
            <a:solidFill>
              <a:srgbClr val="FCA5A5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0000"/>
                </a:solidFill>
              </a:rPr>
              <a:t>YCbCr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00000"/>
                </a:solidFill>
              </a:rPr>
              <a:t>Y ≈ 76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00000"/>
                </a:solidFill>
              </a:rPr>
              <a:t>Cb ≈ 85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000000"/>
                </a:solidFill>
              </a:rPr>
              <a:t>Cr ≈ 255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66760" y="3977640"/>
            <a:ext cx="2514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C2626"/>
                </a:solidFill>
              </a:rPr>
              <a:t>High Cr indicates strong red.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521208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6B87"/>
                </a:solidFill>
              </a:rPr>
              <a:t>Y carries the picture’s light and detail. Cb and Cr carry its color.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2: Choose one 8 × 8 Y block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Each number is one brightness sample.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49808" y="1417320"/>
            <a:ext cx="605790" cy="554355"/>
          </a:xfrm>
          <a:prstGeom prst="rect">
            <a:avLst/>
          </a:prstGeom>
          <a:solidFill>
            <a:srgbClr val="F0F6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92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355598" y="1417320"/>
            <a:ext cx="605790" cy="554355"/>
          </a:xfrm>
          <a:prstGeom prst="rect">
            <a:avLst/>
          </a:prstGeom>
          <a:solidFill>
            <a:srgbClr val="F0F3F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5559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94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961388" y="1417320"/>
            <a:ext cx="605790" cy="554355"/>
          </a:xfrm>
          <a:prstGeom prst="rect">
            <a:avLst/>
          </a:prstGeom>
          <a:solidFill>
            <a:srgbClr val="F1F0F6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6138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96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7178" y="1417320"/>
            <a:ext cx="605790" cy="554355"/>
          </a:xfrm>
          <a:prstGeom prst="rect">
            <a:avLst/>
          </a:prstGeom>
          <a:solidFill>
            <a:srgbClr val="F2EBE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717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99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172968" y="1417320"/>
            <a:ext cx="605790" cy="554355"/>
          </a:xfrm>
          <a:prstGeom prst="rect">
            <a:avLst/>
          </a:prstGeom>
          <a:solidFill>
            <a:srgbClr val="F2E6E8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7296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778758" y="1417320"/>
            <a:ext cx="605790" cy="554355"/>
          </a:xfrm>
          <a:prstGeom prst="rect">
            <a:avLst/>
          </a:prstGeom>
          <a:solidFill>
            <a:srgbClr val="F3E3E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7875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104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84548" y="1417320"/>
            <a:ext cx="605790" cy="554355"/>
          </a:xfrm>
          <a:prstGeom prst="rect">
            <a:avLst/>
          </a:prstGeom>
          <a:solidFill>
            <a:srgbClr val="F3DFD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8454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106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990338" y="1417320"/>
            <a:ext cx="605790" cy="554355"/>
          </a:xfrm>
          <a:prstGeom prst="rect">
            <a:avLst/>
          </a:prstGeom>
          <a:solidFill>
            <a:srgbClr val="F4DCD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0338" y="142646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108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49808" y="1971675"/>
            <a:ext cx="605790" cy="554355"/>
          </a:xfrm>
          <a:prstGeom prst="rect">
            <a:avLst/>
          </a:prstGeom>
          <a:solidFill>
            <a:srgbClr val="F0F4FD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980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93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355598" y="1971675"/>
            <a:ext cx="605790" cy="554355"/>
          </a:xfrm>
          <a:prstGeom prst="rect">
            <a:avLst/>
          </a:prstGeom>
          <a:solidFill>
            <a:srgbClr val="F1F1F8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5559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95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961388" y="1971675"/>
            <a:ext cx="605790" cy="554355"/>
          </a:xfrm>
          <a:prstGeom prst="rect">
            <a:avLst/>
          </a:prstGeom>
          <a:solidFill>
            <a:srgbClr val="F1ECF1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6138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98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7178" y="1971675"/>
            <a:ext cx="605790" cy="554355"/>
          </a:xfrm>
          <a:prstGeom prst="rect">
            <a:avLst/>
          </a:prstGeom>
          <a:solidFill>
            <a:srgbClr val="F2E7E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6717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101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172968" y="1971675"/>
            <a:ext cx="605790" cy="554355"/>
          </a:xfrm>
          <a:prstGeom prst="rect">
            <a:avLst/>
          </a:prstGeom>
          <a:solidFill>
            <a:srgbClr val="F3E3E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17296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104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778758" y="1971675"/>
            <a:ext cx="605790" cy="554355"/>
          </a:xfrm>
          <a:prstGeom prst="rect">
            <a:avLst/>
          </a:prstGeom>
          <a:solidFill>
            <a:srgbClr val="F3DED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77875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107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384548" y="1971675"/>
            <a:ext cx="605790" cy="554355"/>
          </a:xfrm>
          <a:prstGeom prst="rect">
            <a:avLst/>
          </a:prstGeom>
          <a:solidFill>
            <a:srgbClr val="F4DBD8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38454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109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990338" y="1971675"/>
            <a:ext cx="605790" cy="554355"/>
          </a:xfrm>
          <a:prstGeom prst="rect">
            <a:avLst/>
          </a:prstGeom>
          <a:solidFill>
            <a:srgbClr val="F4D7D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990338" y="198081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111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49808" y="2526030"/>
            <a:ext cx="605790" cy="554355"/>
          </a:xfrm>
          <a:prstGeom prst="rect">
            <a:avLst/>
          </a:prstGeom>
          <a:solidFill>
            <a:srgbClr val="F0F3F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980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94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355598" y="2526030"/>
            <a:ext cx="605790" cy="554355"/>
          </a:xfrm>
          <a:prstGeom prst="rect">
            <a:avLst/>
          </a:prstGeom>
          <a:solidFill>
            <a:srgbClr val="F1EEF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35559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97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1961388" y="2526030"/>
            <a:ext cx="605790" cy="554355"/>
          </a:xfrm>
          <a:prstGeom prst="rect">
            <a:avLst/>
          </a:prstGeom>
          <a:solidFill>
            <a:srgbClr val="F2E9ED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6138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100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567178" y="2526030"/>
            <a:ext cx="605790" cy="554355"/>
          </a:xfrm>
          <a:prstGeom prst="rect">
            <a:avLst/>
          </a:prstGeom>
          <a:solidFill>
            <a:srgbClr val="F3E3E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56717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104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3172968" y="2526030"/>
            <a:ext cx="605790" cy="554355"/>
          </a:xfrm>
          <a:prstGeom prst="rect">
            <a:avLst/>
          </a:prstGeom>
          <a:solidFill>
            <a:srgbClr val="F4DCD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17296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108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778758" y="2526030"/>
            <a:ext cx="605790" cy="554355"/>
          </a:xfrm>
          <a:prstGeom prst="rect">
            <a:avLst/>
          </a:prstGeom>
          <a:solidFill>
            <a:srgbClr val="F5D6D1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77875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112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384548" y="2526030"/>
            <a:ext cx="605790" cy="554355"/>
          </a:xfrm>
          <a:prstGeom prst="rect">
            <a:avLst/>
          </a:prstGeom>
          <a:solidFill>
            <a:srgbClr val="F5D2C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38454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114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4990338" y="2526030"/>
            <a:ext cx="605790" cy="554355"/>
          </a:xfrm>
          <a:prstGeom prst="rect">
            <a:avLst/>
          </a:prstGeom>
          <a:solidFill>
            <a:srgbClr val="F6CFC8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990338" y="253517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116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749808" y="3080385"/>
            <a:ext cx="605790" cy="554355"/>
          </a:xfrm>
          <a:prstGeom prst="rect">
            <a:avLst/>
          </a:prstGeom>
          <a:solidFill>
            <a:srgbClr val="F1F0F6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4980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96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1355598" y="3080385"/>
            <a:ext cx="605790" cy="554355"/>
          </a:xfrm>
          <a:prstGeom prst="rect">
            <a:avLst/>
          </a:prstGeom>
          <a:solidFill>
            <a:srgbClr val="F2EBE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35559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99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1961388" y="3080385"/>
            <a:ext cx="605790" cy="554355"/>
          </a:xfrm>
          <a:prstGeom prst="rect">
            <a:avLst/>
          </a:prstGeom>
          <a:solidFill>
            <a:srgbClr val="F3E4E6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96138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103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2567178" y="3080385"/>
            <a:ext cx="605790" cy="554355"/>
          </a:xfrm>
          <a:prstGeom prst="rect">
            <a:avLst/>
          </a:prstGeom>
          <a:solidFill>
            <a:srgbClr val="F4DCD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6717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108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3172968" y="3080385"/>
            <a:ext cx="605790" cy="554355"/>
          </a:xfrm>
          <a:prstGeom prst="rect">
            <a:avLst/>
          </a:prstGeom>
          <a:solidFill>
            <a:srgbClr val="F5D2C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17296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114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3778758" y="3080385"/>
            <a:ext cx="605790" cy="554355"/>
          </a:xfrm>
          <a:prstGeom prst="rect">
            <a:avLst/>
          </a:prstGeom>
          <a:solidFill>
            <a:srgbClr val="F6CAC1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77875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119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4384548" y="3080385"/>
            <a:ext cx="605790" cy="554355"/>
          </a:xfrm>
          <a:prstGeom prst="rect">
            <a:avLst/>
          </a:prstGeom>
          <a:solidFill>
            <a:srgbClr val="F7C7B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38454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121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4990338" y="3080385"/>
            <a:ext cx="605790" cy="554355"/>
          </a:xfrm>
          <a:prstGeom prst="rect">
            <a:avLst/>
          </a:prstGeom>
          <a:solidFill>
            <a:srgbClr val="F7C4B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4990338" y="308952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123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749808" y="3634740"/>
            <a:ext cx="605790" cy="554355"/>
          </a:xfrm>
          <a:prstGeom prst="rect">
            <a:avLst/>
          </a:prstGeom>
          <a:solidFill>
            <a:srgbClr val="F1ECF1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4980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98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1355598" y="3634740"/>
            <a:ext cx="605790" cy="554355"/>
          </a:xfrm>
          <a:prstGeom prst="rect">
            <a:avLst/>
          </a:prstGeom>
          <a:solidFill>
            <a:srgbClr val="F2E6E8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35559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102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1961388" y="3634740"/>
            <a:ext cx="605790" cy="554355"/>
          </a:xfrm>
          <a:prstGeom prst="rect">
            <a:avLst/>
          </a:prstGeom>
          <a:solidFill>
            <a:srgbClr val="F3DED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96138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107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2567178" y="3634740"/>
            <a:ext cx="605790" cy="554355"/>
          </a:xfrm>
          <a:prstGeom prst="rect">
            <a:avLst/>
          </a:prstGeom>
          <a:solidFill>
            <a:srgbClr val="F5D2C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256717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114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3172968" y="3634740"/>
            <a:ext cx="605790" cy="554355"/>
          </a:xfrm>
          <a:prstGeom prst="rect">
            <a:avLst/>
          </a:prstGeom>
          <a:solidFill>
            <a:srgbClr val="F7C6BA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317296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122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3778758" y="3634740"/>
            <a:ext cx="605790" cy="554355"/>
          </a:xfrm>
          <a:prstGeom prst="rect">
            <a:avLst/>
          </a:prstGeom>
          <a:solidFill>
            <a:srgbClr val="F8BCA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77875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128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4384548" y="3634740"/>
            <a:ext cx="605790" cy="554355"/>
          </a:xfrm>
          <a:prstGeom prst="rect">
            <a:avLst/>
          </a:prstGeom>
          <a:solidFill>
            <a:srgbClr val="F9B9A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438454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130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4990338" y="3634740"/>
            <a:ext cx="605790" cy="554355"/>
          </a:xfrm>
          <a:prstGeom prst="rect">
            <a:avLst/>
          </a:prstGeom>
          <a:solidFill>
            <a:srgbClr val="F9B5A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4990338" y="364388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132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749808" y="4189095"/>
            <a:ext cx="605790" cy="554355"/>
          </a:xfrm>
          <a:prstGeom prst="rect">
            <a:avLst/>
          </a:prstGeom>
          <a:solidFill>
            <a:srgbClr val="F2E9ED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74980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100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1355598" y="4189095"/>
            <a:ext cx="605790" cy="554355"/>
          </a:xfrm>
          <a:prstGeom prst="rect">
            <a:avLst/>
          </a:prstGeom>
          <a:solidFill>
            <a:srgbClr val="F3E1E1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135559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105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1961388" y="4189095"/>
            <a:ext cx="605790" cy="554355"/>
          </a:xfrm>
          <a:prstGeom prst="rect">
            <a:avLst/>
          </a:prstGeom>
          <a:solidFill>
            <a:srgbClr val="F4D7D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196138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111</a:t>
            </a:r>
            <a:endParaRPr lang="en-US" sz="1200" dirty="0"/>
          </a:p>
        </p:txBody>
      </p:sp>
      <p:sp>
        <p:nvSpPr>
          <p:cNvPr id="90" name="Shape 88"/>
          <p:cNvSpPr/>
          <p:nvPr/>
        </p:nvSpPr>
        <p:spPr>
          <a:xfrm>
            <a:off x="2567178" y="4189095"/>
            <a:ext cx="605790" cy="554355"/>
          </a:xfrm>
          <a:prstGeom prst="rect">
            <a:avLst/>
          </a:prstGeom>
          <a:solidFill>
            <a:srgbClr val="F6CAC1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256717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119</a:t>
            </a:r>
            <a:endParaRPr lang="en-US" sz="1200" dirty="0"/>
          </a:p>
        </p:txBody>
      </p:sp>
      <p:sp>
        <p:nvSpPr>
          <p:cNvPr id="92" name="Shape 90"/>
          <p:cNvSpPr/>
          <p:nvPr/>
        </p:nvSpPr>
        <p:spPr>
          <a:xfrm>
            <a:off x="3172968" y="4189095"/>
            <a:ext cx="605790" cy="554355"/>
          </a:xfrm>
          <a:prstGeom prst="rect">
            <a:avLst/>
          </a:prstGeom>
          <a:solidFill>
            <a:srgbClr val="F8BCA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317296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128</a:t>
            </a:r>
            <a:endParaRPr lang="en-US" sz="1200" dirty="0"/>
          </a:p>
        </p:txBody>
      </p:sp>
      <p:sp>
        <p:nvSpPr>
          <p:cNvPr id="94" name="Shape 92"/>
          <p:cNvSpPr/>
          <p:nvPr/>
        </p:nvSpPr>
        <p:spPr>
          <a:xfrm>
            <a:off x="3778758" y="4189095"/>
            <a:ext cx="605790" cy="554355"/>
          </a:xfrm>
          <a:prstGeom prst="rect">
            <a:avLst/>
          </a:prstGeom>
          <a:solidFill>
            <a:srgbClr val="FAAF99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377875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136</a:t>
            </a:r>
            <a:endParaRPr lang="en-US" sz="1200" dirty="0"/>
          </a:p>
        </p:txBody>
      </p:sp>
      <p:sp>
        <p:nvSpPr>
          <p:cNvPr id="96" name="Shape 94"/>
          <p:cNvSpPr/>
          <p:nvPr/>
        </p:nvSpPr>
        <p:spPr>
          <a:xfrm>
            <a:off x="4384548" y="4189095"/>
            <a:ext cx="605790" cy="554355"/>
          </a:xfrm>
          <a:prstGeom prst="rect">
            <a:avLst/>
          </a:prstGeom>
          <a:solidFill>
            <a:srgbClr val="FBAA9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438454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139</a:t>
            </a:r>
            <a:endParaRPr lang="en-US" sz="1200" dirty="0"/>
          </a:p>
        </p:txBody>
      </p:sp>
      <p:sp>
        <p:nvSpPr>
          <p:cNvPr id="98" name="Shape 96"/>
          <p:cNvSpPr/>
          <p:nvPr/>
        </p:nvSpPr>
        <p:spPr>
          <a:xfrm>
            <a:off x="4990338" y="4189095"/>
            <a:ext cx="605790" cy="554355"/>
          </a:xfrm>
          <a:prstGeom prst="rect">
            <a:avLst/>
          </a:prstGeom>
          <a:solidFill>
            <a:srgbClr val="FBA78E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4990338" y="419823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141</a:t>
            </a:r>
            <a:endParaRPr lang="en-US" sz="1200" dirty="0"/>
          </a:p>
        </p:txBody>
      </p:sp>
      <p:sp>
        <p:nvSpPr>
          <p:cNvPr id="100" name="Shape 98"/>
          <p:cNvSpPr/>
          <p:nvPr/>
        </p:nvSpPr>
        <p:spPr>
          <a:xfrm>
            <a:off x="749808" y="4743450"/>
            <a:ext cx="605790" cy="554355"/>
          </a:xfrm>
          <a:prstGeom prst="rect">
            <a:avLst/>
          </a:prstGeom>
          <a:solidFill>
            <a:srgbClr val="F2E6E8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74980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102</a:t>
            </a:r>
            <a:endParaRPr lang="en-US" sz="1200" dirty="0"/>
          </a:p>
        </p:txBody>
      </p:sp>
      <p:sp>
        <p:nvSpPr>
          <p:cNvPr id="102" name="Shape 100"/>
          <p:cNvSpPr/>
          <p:nvPr/>
        </p:nvSpPr>
        <p:spPr>
          <a:xfrm>
            <a:off x="1355598" y="4743450"/>
            <a:ext cx="605790" cy="554355"/>
          </a:xfrm>
          <a:prstGeom prst="rect">
            <a:avLst/>
          </a:prstGeom>
          <a:solidFill>
            <a:srgbClr val="F3DED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135559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107</a:t>
            </a:r>
            <a:endParaRPr lang="en-US" sz="1200" dirty="0"/>
          </a:p>
        </p:txBody>
      </p:sp>
      <p:sp>
        <p:nvSpPr>
          <p:cNvPr id="104" name="Shape 102"/>
          <p:cNvSpPr/>
          <p:nvPr/>
        </p:nvSpPr>
        <p:spPr>
          <a:xfrm>
            <a:off x="1961388" y="4743450"/>
            <a:ext cx="605790" cy="554355"/>
          </a:xfrm>
          <a:prstGeom prst="rect">
            <a:avLst/>
          </a:prstGeom>
          <a:solidFill>
            <a:srgbClr val="F5D2C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96138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114</a:t>
            </a:r>
            <a:endParaRPr lang="en-US" sz="1200" dirty="0"/>
          </a:p>
        </p:txBody>
      </p:sp>
      <p:sp>
        <p:nvSpPr>
          <p:cNvPr id="106" name="Shape 104"/>
          <p:cNvSpPr/>
          <p:nvPr/>
        </p:nvSpPr>
        <p:spPr>
          <a:xfrm>
            <a:off x="2567178" y="4743450"/>
            <a:ext cx="605790" cy="554355"/>
          </a:xfrm>
          <a:prstGeom prst="rect">
            <a:avLst/>
          </a:prstGeom>
          <a:solidFill>
            <a:srgbClr val="F7C4B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56717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123</a:t>
            </a:r>
            <a:endParaRPr lang="en-US" sz="1200" dirty="0"/>
          </a:p>
        </p:txBody>
      </p:sp>
      <p:sp>
        <p:nvSpPr>
          <p:cNvPr id="108" name="Shape 106"/>
          <p:cNvSpPr/>
          <p:nvPr/>
        </p:nvSpPr>
        <p:spPr>
          <a:xfrm>
            <a:off x="3172968" y="4743450"/>
            <a:ext cx="605790" cy="554355"/>
          </a:xfrm>
          <a:prstGeom prst="rect">
            <a:avLst/>
          </a:prstGeom>
          <a:solidFill>
            <a:srgbClr val="F9B4A0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317296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133</a:t>
            </a:r>
            <a:endParaRPr lang="en-US" sz="1200" dirty="0"/>
          </a:p>
        </p:txBody>
      </p:sp>
      <p:sp>
        <p:nvSpPr>
          <p:cNvPr id="110" name="Shape 108"/>
          <p:cNvSpPr/>
          <p:nvPr/>
        </p:nvSpPr>
        <p:spPr>
          <a:xfrm>
            <a:off x="3778758" y="4743450"/>
            <a:ext cx="605790" cy="554355"/>
          </a:xfrm>
          <a:prstGeom prst="rect">
            <a:avLst/>
          </a:prstGeom>
          <a:solidFill>
            <a:srgbClr val="FCA58C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377875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142</a:t>
            </a:r>
            <a:endParaRPr lang="en-US" sz="1200" dirty="0"/>
          </a:p>
        </p:txBody>
      </p:sp>
      <p:sp>
        <p:nvSpPr>
          <p:cNvPr id="112" name="Shape 110"/>
          <p:cNvSpPr/>
          <p:nvPr/>
        </p:nvSpPr>
        <p:spPr>
          <a:xfrm>
            <a:off x="4384548" y="4743450"/>
            <a:ext cx="605790" cy="554355"/>
          </a:xfrm>
          <a:prstGeom prst="rect">
            <a:avLst/>
          </a:prstGeom>
          <a:solidFill>
            <a:srgbClr val="FC9F82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438454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146</a:t>
            </a:r>
            <a:endParaRPr lang="en-US" sz="1200" dirty="0"/>
          </a:p>
        </p:txBody>
      </p:sp>
      <p:sp>
        <p:nvSpPr>
          <p:cNvPr id="114" name="Shape 112"/>
          <p:cNvSpPr/>
          <p:nvPr/>
        </p:nvSpPr>
        <p:spPr>
          <a:xfrm>
            <a:off x="4990338" y="4743450"/>
            <a:ext cx="605790" cy="554355"/>
          </a:xfrm>
          <a:prstGeom prst="rect">
            <a:avLst/>
          </a:prstGeom>
          <a:solidFill>
            <a:srgbClr val="FD9A7B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4990338" y="4752594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149</a:t>
            </a:r>
            <a:endParaRPr lang="en-US" sz="1200" dirty="0"/>
          </a:p>
        </p:txBody>
      </p:sp>
      <p:sp>
        <p:nvSpPr>
          <p:cNvPr id="116" name="Shape 114"/>
          <p:cNvSpPr/>
          <p:nvPr/>
        </p:nvSpPr>
        <p:spPr>
          <a:xfrm>
            <a:off x="749808" y="5297805"/>
            <a:ext cx="605790" cy="554355"/>
          </a:xfrm>
          <a:prstGeom prst="rect">
            <a:avLst/>
          </a:prstGeom>
          <a:solidFill>
            <a:srgbClr val="F3E3E3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74980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104</a:t>
            </a:r>
            <a:endParaRPr lang="en-US" sz="1200" dirty="0"/>
          </a:p>
        </p:txBody>
      </p:sp>
      <p:sp>
        <p:nvSpPr>
          <p:cNvPr id="118" name="Shape 116"/>
          <p:cNvSpPr/>
          <p:nvPr/>
        </p:nvSpPr>
        <p:spPr>
          <a:xfrm>
            <a:off x="1355598" y="5297805"/>
            <a:ext cx="605790" cy="554355"/>
          </a:xfrm>
          <a:prstGeom prst="rect">
            <a:avLst/>
          </a:prstGeom>
          <a:solidFill>
            <a:srgbClr val="F4D9D5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135559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110</a:t>
            </a:r>
            <a:endParaRPr lang="en-US" sz="1200" dirty="0"/>
          </a:p>
        </p:txBody>
      </p:sp>
      <p:sp>
        <p:nvSpPr>
          <p:cNvPr id="120" name="Shape 118"/>
          <p:cNvSpPr/>
          <p:nvPr/>
        </p:nvSpPr>
        <p:spPr>
          <a:xfrm>
            <a:off x="1961388" y="5297805"/>
            <a:ext cx="605790" cy="554355"/>
          </a:xfrm>
          <a:prstGeom prst="rect">
            <a:avLst/>
          </a:prstGeom>
          <a:solidFill>
            <a:srgbClr val="F6CEC5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196138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117</a:t>
            </a:r>
            <a:endParaRPr lang="en-US" sz="1200" dirty="0"/>
          </a:p>
        </p:txBody>
      </p:sp>
      <p:sp>
        <p:nvSpPr>
          <p:cNvPr id="122" name="Shape 120"/>
          <p:cNvSpPr/>
          <p:nvPr/>
        </p:nvSpPr>
        <p:spPr>
          <a:xfrm>
            <a:off x="2567178" y="5297805"/>
            <a:ext cx="605790" cy="554355"/>
          </a:xfrm>
          <a:prstGeom prst="rect">
            <a:avLst/>
          </a:prstGeom>
          <a:solidFill>
            <a:srgbClr val="F8BDAE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256717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127</a:t>
            </a:r>
            <a:endParaRPr lang="en-US" sz="1200" dirty="0"/>
          </a:p>
        </p:txBody>
      </p:sp>
      <p:sp>
        <p:nvSpPr>
          <p:cNvPr id="124" name="Shape 122"/>
          <p:cNvSpPr/>
          <p:nvPr/>
        </p:nvSpPr>
        <p:spPr>
          <a:xfrm>
            <a:off x="3172968" y="5297805"/>
            <a:ext cx="605790" cy="554355"/>
          </a:xfrm>
          <a:prstGeom prst="rect">
            <a:avLst/>
          </a:prstGeom>
          <a:solidFill>
            <a:srgbClr val="FBAC95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317296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138</a:t>
            </a:r>
            <a:endParaRPr lang="en-US" sz="1200" dirty="0"/>
          </a:p>
        </p:txBody>
      </p:sp>
      <p:sp>
        <p:nvSpPr>
          <p:cNvPr id="126" name="Shape 124"/>
          <p:cNvSpPr/>
          <p:nvPr/>
        </p:nvSpPr>
        <p:spPr>
          <a:xfrm>
            <a:off x="3778758" y="5297805"/>
            <a:ext cx="605790" cy="554355"/>
          </a:xfrm>
          <a:prstGeom prst="rect">
            <a:avLst/>
          </a:prstGeom>
          <a:solidFill>
            <a:srgbClr val="FD9C7E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377875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148</a:t>
            </a:r>
            <a:endParaRPr lang="en-US" sz="1200" dirty="0"/>
          </a:p>
        </p:txBody>
      </p:sp>
      <p:sp>
        <p:nvSpPr>
          <p:cNvPr id="128" name="Shape 126"/>
          <p:cNvSpPr/>
          <p:nvPr/>
        </p:nvSpPr>
        <p:spPr>
          <a:xfrm>
            <a:off x="4384548" y="5297805"/>
            <a:ext cx="605790" cy="554355"/>
          </a:xfrm>
          <a:prstGeom prst="rect">
            <a:avLst/>
          </a:prstGeom>
          <a:solidFill>
            <a:srgbClr val="FE9372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438454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153</a:t>
            </a:r>
            <a:endParaRPr lang="en-US" sz="1200" dirty="0"/>
          </a:p>
        </p:txBody>
      </p:sp>
      <p:sp>
        <p:nvSpPr>
          <p:cNvPr id="130" name="Shape 128"/>
          <p:cNvSpPr/>
          <p:nvPr/>
        </p:nvSpPr>
        <p:spPr>
          <a:xfrm>
            <a:off x="4990338" y="5297805"/>
            <a:ext cx="605790" cy="554355"/>
          </a:xfrm>
          <a:prstGeom prst="rect">
            <a:avLst/>
          </a:prstGeom>
          <a:solidFill>
            <a:srgbClr val="FF8D69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4990338" y="5306949"/>
            <a:ext cx="60579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157</a:t>
            </a:r>
            <a:endParaRPr lang="en-US" sz="1200" dirty="0"/>
          </a:p>
        </p:txBody>
      </p:sp>
      <p:sp>
        <p:nvSpPr>
          <p:cNvPr id="132" name="Text 130"/>
          <p:cNvSpPr/>
          <p:nvPr/>
        </p:nvSpPr>
        <p:spPr>
          <a:xfrm>
            <a:off x="1828800" y="5925312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6B87"/>
                </a:solidFill>
              </a:rPr>
              <a:t>64 Y values</a:t>
            </a:r>
            <a:endParaRPr lang="en-US" sz="2000" dirty="0"/>
          </a:p>
        </p:txBody>
      </p:sp>
      <p:sp>
        <p:nvSpPr>
          <p:cNvPr id="133" name="Text 131"/>
          <p:cNvSpPr/>
          <p:nvPr/>
        </p:nvSpPr>
        <p:spPr>
          <a:xfrm>
            <a:off x="6400800" y="169164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3"/>
                </a:solidFill>
              </a:rPr>
              <a:t>This block changes smoothly from darker to brighter.</a:t>
            </a:r>
            <a:endParaRPr lang="en-US" sz="2400" dirty="0"/>
          </a:p>
        </p:txBody>
      </p:sp>
      <p:sp>
        <p:nvSpPr>
          <p:cNvPr id="134" name="Text 132"/>
          <p:cNvSpPr/>
          <p:nvPr/>
        </p:nvSpPr>
        <p:spPr>
          <a:xfrm>
            <a:off x="6400800" y="278892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9F1C"/>
                </a:solidFill>
              </a:rPr>
              <a:t>Question for the class:</a:t>
            </a:r>
            <a:endParaRPr lang="en-US" sz="2000" dirty="0"/>
          </a:p>
        </p:txBody>
      </p:sp>
      <p:sp>
        <p:nvSpPr>
          <p:cNvPr id="135" name="Text 133"/>
          <p:cNvSpPr/>
          <p:nvPr/>
        </p:nvSpPr>
        <p:spPr>
          <a:xfrm>
            <a:off x="6400800" y="3246120"/>
            <a:ext cx="434340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B1F33"/>
                </a:solidFill>
              </a:rPr>
              <a:t>Can 64 brightness values be described using a small number of visual patterns?</a:t>
            </a:r>
            <a:endParaRPr lang="en-US" sz="2400" dirty="0"/>
          </a:p>
        </p:txBody>
      </p:sp>
      <p:sp>
        <p:nvSpPr>
          <p:cNvPr id="136" name="Shape 134"/>
          <p:cNvSpPr/>
          <p:nvPr/>
        </p:nvSpPr>
        <p:spPr>
          <a:xfrm>
            <a:off x="6492240" y="4754880"/>
            <a:ext cx="4069080" cy="777240"/>
          </a:xfrm>
          <a:prstGeom prst="roundRect">
            <a:avLst/>
          </a:prstGeom>
          <a:solidFill>
            <a:srgbClr val="EAF4F4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137" name="Text 135"/>
          <p:cNvSpPr/>
          <p:nvPr/>
        </p:nvSpPr>
        <p:spPr>
          <a:xfrm>
            <a:off x="6720840" y="498348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6B87"/>
                </a:solidFill>
              </a:rPr>
              <a:t>8 × 8 = 64 values, not 64 bits</a:t>
            </a:r>
            <a:endParaRPr lang="en-US" sz="2000" dirty="0"/>
          </a:p>
        </p:txBody>
      </p:sp>
      <p:sp>
        <p:nvSpPr>
          <p:cNvPr id="1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3: Meet the 64 DCT cosine patterns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Every coefficient position corresponds to one pattern.</a:t>
            </a:r>
            <a:endParaRPr lang="en-US" sz="1500" dirty="0"/>
          </a:p>
        </p:txBody>
      </p:sp>
      <p:pic>
        <p:nvPicPr>
          <p:cNvPr id="4" name="Image 0" descr="/mnt/data/dct_basis_8x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983" y="1234440"/>
            <a:ext cx="4629194" cy="5029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766560" y="1463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1F33"/>
                </a:solidFill>
              </a:rPr>
              <a:t>How to read the gallery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766560" y="2148840"/>
            <a:ext cx="438912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0B1F33"/>
                </a:solidFill>
              </a:rPr>
              <a:t>• Upper-left: constant shade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B1F33"/>
                </a:solidFill>
              </a:rPr>
              <a:t>• Move right: faster left-right change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B1F33"/>
                </a:solidFill>
              </a:rPr>
              <a:t>• Move down: faster top-bottom change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B1F33"/>
                </a:solidFill>
              </a:rPr>
              <a:t>• Lower-right: finest combined changes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6629400" y="4800600"/>
            <a:ext cx="461772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76B87"/>
                </a:solidFill>
              </a:rPr>
              <a:t>JPEG asks: “How much of each pattern is present in this block?”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The DCT describes the block as a mixture of patterns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A coefficient is the strength of one pattern.</a:t>
            </a:r>
            <a:endParaRPr lang="en-US" sz="1500" dirty="0"/>
          </a:p>
        </p:txBody>
      </p:sp>
      <p:pic>
        <p:nvPicPr>
          <p:cNvPr id="4" name="Image 0" descr="/mnt/data/dct_four_patter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327521"/>
            <a:ext cx="11018520" cy="29685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466344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563EB"/>
                </a:solidFill>
              </a:rPr>
              <a:t>Strong constant pattern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200400" y="46177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4748B"/>
                </a:solidFill>
              </a:rPr>
              <a:t>+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3657600" y="466344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6B87"/>
                </a:solidFill>
              </a:rPr>
              <a:t>some broad changes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217920" y="46177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4748B"/>
                </a:solidFill>
              </a:rPr>
              <a:t>+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6675120" y="466344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9F1C"/>
                </a:solidFill>
              </a:rPr>
              <a:t>little fine detail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961120" y="46177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4748B"/>
                </a:solidFill>
              </a:rPr>
              <a:t>=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9418320" y="466344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B1F33"/>
                </a:solidFill>
              </a:rPr>
              <a:t>the original 8 × 8 block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325880" y="5623560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6B87"/>
                </a:solidFill>
              </a:rPr>
              <a:t>The transform is reversible in principle; it changes the representation, not the information.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4: Apply the DCT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The result is 64 pattern strengths, not 64 pixels.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-108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205865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05865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-92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817370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17370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-6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428875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428875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040380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040380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1885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1885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-2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263390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63390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874895" y="141732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74895" y="142646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94360" y="197167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-88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205865" y="197167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05865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38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817370" y="197167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17370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428875" y="197167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428875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-2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040380" y="197167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040380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651885" y="197167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1885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263390" y="197167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263390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874895" y="197167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74895" y="198081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94360" y="252603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94360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7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205865" y="252603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205865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-3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1817370" y="252603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817370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2428875" y="252603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428875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040380" y="252603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040380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3651885" y="252603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651885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4263390" y="252603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263390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874895" y="252603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874895" y="253517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594360" y="308038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94360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-2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1205865" y="308038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205865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1817370" y="308038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817370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2428875" y="308038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428875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3040380" y="308038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040380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3651885" y="308038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651885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4263390" y="308038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263390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66" name="Shape 64"/>
          <p:cNvSpPr/>
          <p:nvPr/>
        </p:nvSpPr>
        <p:spPr>
          <a:xfrm>
            <a:off x="4874895" y="308038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4874895" y="308952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68" name="Shape 66"/>
          <p:cNvSpPr/>
          <p:nvPr/>
        </p:nvSpPr>
        <p:spPr>
          <a:xfrm>
            <a:off x="594360" y="363474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94360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</a:t>
            </a:r>
            <a:endParaRPr lang="en-US" sz="1000" dirty="0"/>
          </a:p>
        </p:txBody>
      </p:sp>
      <p:sp>
        <p:nvSpPr>
          <p:cNvPr id="70" name="Shape 68"/>
          <p:cNvSpPr/>
          <p:nvPr/>
        </p:nvSpPr>
        <p:spPr>
          <a:xfrm>
            <a:off x="1205865" y="363474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205865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000" dirty="0"/>
          </a:p>
        </p:txBody>
      </p:sp>
      <p:sp>
        <p:nvSpPr>
          <p:cNvPr id="72" name="Shape 70"/>
          <p:cNvSpPr/>
          <p:nvPr/>
        </p:nvSpPr>
        <p:spPr>
          <a:xfrm>
            <a:off x="1817370" y="363474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817370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74" name="Shape 72"/>
          <p:cNvSpPr/>
          <p:nvPr/>
        </p:nvSpPr>
        <p:spPr>
          <a:xfrm>
            <a:off x="2428875" y="363474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2428875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76" name="Shape 74"/>
          <p:cNvSpPr/>
          <p:nvPr/>
        </p:nvSpPr>
        <p:spPr>
          <a:xfrm>
            <a:off x="3040380" y="363474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3040380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78" name="Shape 76"/>
          <p:cNvSpPr/>
          <p:nvPr/>
        </p:nvSpPr>
        <p:spPr>
          <a:xfrm>
            <a:off x="3651885" y="363474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651885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80" name="Shape 78"/>
          <p:cNvSpPr/>
          <p:nvPr/>
        </p:nvSpPr>
        <p:spPr>
          <a:xfrm>
            <a:off x="4263390" y="363474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4263390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82" name="Shape 80"/>
          <p:cNvSpPr/>
          <p:nvPr/>
        </p:nvSpPr>
        <p:spPr>
          <a:xfrm>
            <a:off x="4874895" y="363474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4874895" y="364388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84" name="Shape 82"/>
          <p:cNvSpPr/>
          <p:nvPr/>
        </p:nvSpPr>
        <p:spPr>
          <a:xfrm>
            <a:off x="594360" y="418909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594360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-2</a:t>
            </a:r>
            <a:endParaRPr lang="en-US" sz="1000" dirty="0"/>
          </a:p>
        </p:txBody>
      </p:sp>
      <p:sp>
        <p:nvSpPr>
          <p:cNvPr id="86" name="Shape 84"/>
          <p:cNvSpPr/>
          <p:nvPr/>
        </p:nvSpPr>
        <p:spPr>
          <a:xfrm>
            <a:off x="1205865" y="4189095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1205865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88" name="Shape 86"/>
          <p:cNvSpPr/>
          <p:nvPr/>
        </p:nvSpPr>
        <p:spPr>
          <a:xfrm>
            <a:off x="1817370" y="418909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1817370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90" name="Shape 88"/>
          <p:cNvSpPr/>
          <p:nvPr/>
        </p:nvSpPr>
        <p:spPr>
          <a:xfrm>
            <a:off x="2428875" y="418909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2428875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92" name="Shape 90"/>
          <p:cNvSpPr/>
          <p:nvPr/>
        </p:nvSpPr>
        <p:spPr>
          <a:xfrm>
            <a:off x="3040380" y="418909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3040380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94" name="Shape 92"/>
          <p:cNvSpPr/>
          <p:nvPr/>
        </p:nvSpPr>
        <p:spPr>
          <a:xfrm>
            <a:off x="3651885" y="418909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3651885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96" name="Shape 94"/>
          <p:cNvSpPr/>
          <p:nvPr/>
        </p:nvSpPr>
        <p:spPr>
          <a:xfrm>
            <a:off x="4263390" y="418909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4263390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98" name="Shape 96"/>
          <p:cNvSpPr/>
          <p:nvPr/>
        </p:nvSpPr>
        <p:spPr>
          <a:xfrm>
            <a:off x="4874895" y="418909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4874895" y="419823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00" name="Shape 98"/>
          <p:cNvSpPr/>
          <p:nvPr/>
        </p:nvSpPr>
        <p:spPr>
          <a:xfrm>
            <a:off x="594360" y="4743450"/>
            <a:ext cx="61150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594360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000" dirty="0"/>
          </a:p>
        </p:txBody>
      </p:sp>
      <p:sp>
        <p:nvSpPr>
          <p:cNvPr id="102" name="Shape 100"/>
          <p:cNvSpPr/>
          <p:nvPr/>
        </p:nvSpPr>
        <p:spPr>
          <a:xfrm>
            <a:off x="1205865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1205865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04" name="Shape 102"/>
          <p:cNvSpPr/>
          <p:nvPr/>
        </p:nvSpPr>
        <p:spPr>
          <a:xfrm>
            <a:off x="1817370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817370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06" name="Shape 104"/>
          <p:cNvSpPr/>
          <p:nvPr/>
        </p:nvSpPr>
        <p:spPr>
          <a:xfrm>
            <a:off x="2428875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428875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08" name="Shape 106"/>
          <p:cNvSpPr/>
          <p:nvPr/>
        </p:nvSpPr>
        <p:spPr>
          <a:xfrm>
            <a:off x="3040380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3040380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10" name="Shape 108"/>
          <p:cNvSpPr/>
          <p:nvPr/>
        </p:nvSpPr>
        <p:spPr>
          <a:xfrm>
            <a:off x="3651885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3651885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12" name="Shape 110"/>
          <p:cNvSpPr/>
          <p:nvPr/>
        </p:nvSpPr>
        <p:spPr>
          <a:xfrm>
            <a:off x="4263390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4263390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14" name="Shape 112"/>
          <p:cNvSpPr/>
          <p:nvPr/>
        </p:nvSpPr>
        <p:spPr>
          <a:xfrm>
            <a:off x="4874895" y="4743450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4874895" y="4752594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16" name="Shape 114"/>
          <p:cNvSpPr/>
          <p:nvPr/>
        </p:nvSpPr>
        <p:spPr>
          <a:xfrm>
            <a:off x="594360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594360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18" name="Shape 116"/>
          <p:cNvSpPr/>
          <p:nvPr/>
        </p:nvSpPr>
        <p:spPr>
          <a:xfrm>
            <a:off x="1205865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1205865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20" name="Shape 118"/>
          <p:cNvSpPr/>
          <p:nvPr/>
        </p:nvSpPr>
        <p:spPr>
          <a:xfrm>
            <a:off x="1817370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1817370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22" name="Shape 120"/>
          <p:cNvSpPr/>
          <p:nvPr/>
        </p:nvSpPr>
        <p:spPr>
          <a:xfrm>
            <a:off x="2428875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2428875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24" name="Shape 122"/>
          <p:cNvSpPr/>
          <p:nvPr/>
        </p:nvSpPr>
        <p:spPr>
          <a:xfrm>
            <a:off x="3040380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3040380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26" name="Shape 124"/>
          <p:cNvSpPr/>
          <p:nvPr/>
        </p:nvSpPr>
        <p:spPr>
          <a:xfrm>
            <a:off x="3651885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3651885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28" name="Shape 126"/>
          <p:cNvSpPr/>
          <p:nvPr/>
        </p:nvSpPr>
        <p:spPr>
          <a:xfrm>
            <a:off x="4263390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4263390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sp>
        <p:nvSpPr>
          <p:cNvPr id="130" name="Shape 128"/>
          <p:cNvSpPr/>
          <p:nvPr/>
        </p:nvSpPr>
        <p:spPr>
          <a:xfrm>
            <a:off x="4874895" y="5297805"/>
            <a:ext cx="611505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4874895" y="5306949"/>
            <a:ext cx="61150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000" dirty="0"/>
          </a:p>
        </p:txBody>
      </p:sp>
      <p:pic>
        <p:nvPicPr>
          <p:cNvPr id="132" name="Image 0" descr="/mnt/data/dct_basis_8x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433986"/>
            <a:ext cx="2788920" cy="3029909"/>
          </a:xfrm>
          <a:prstGeom prst="rect">
            <a:avLst/>
          </a:prstGeom>
        </p:spPr>
      </p:pic>
      <p:sp>
        <p:nvSpPr>
          <p:cNvPr id="133" name="Shape 130"/>
          <p:cNvSpPr/>
          <p:nvPr/>
        </p:nvSpPr>
        <p:spPr>
          <a:xfrm>
            <a:off x="5504688" y="3246120"/>
            <a:ext cx="320040" cy="1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triangle"/>
          </a:ln>
        </p:spPr>
      </p:sp>
      <p:sp>
        <p:nvSpPr>
          <p:cNvPr id="134" name="Text 131"/>
          <p:cNvSpPr/>
          <p:nvPr/>
        </p:nvSpPr>
        <p:spPr>
          <a:xfrm>
            <a:off x="5715000" y="459943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</a:rPr>
              <a:t>Same positions</a:t>
            </a:r>
            <a:endParaRPr lang="en-US" sz="1800" dirty="0"/>
          </a:p>
        </p:txBody>
      </p:sp>
      <p:sp>
        <p:nvSpPr>
          <p:cNvPr id="135" name="Text 132"/>
          <p:cNvSpPr/>
          <p:nvPr/>
        </p:nvSpPr>
        <p:spPr>
          <a:xfrm>
            <a:off x="8869680" y="1783080"/>
            <a:ext cx="2468880" cy="1600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0B1F33"/>
                </a:solidFill>
              </a:rPr>
              <a:t>Large coefficient = strong pattern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0B1F33"/>
                </a:solidFill>
              </a:rPr>
              <a:t>Small coefficient = weak pattern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0B1F33"/>
                </a:solidFill>
              </a:rPr>
              <a:t>Zero = pattern not needed</a:t>
            </a:r>
            <a:endParaRPr lang="en-US" sz="1900" dirty="0"/>
          </a:p>
        </p:txBody>
      </p:sp>
      <p:sp>
        <p:nvSpPr>
          <p:cNvPr id="136" name="Text 133"/>
          <p:cNvSpPr/>
          <p:nvPr/>
        </p:nvSpPr>
        <p:spPr>
          <a:xfrm>
            <a:off x="8869680" y="3794760"/>
            <a:ext cx="2468880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6B87"/>
                </a:solidFill>
              </a:rPr>
              <a:t>Upper-left DC coefficient: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76B87"/>
                </a:solidFill>
              </a:rPr>
              <a:t>average level after JPEG’s level shift</a:t>
            </a:r>
            <a:endParaRPr lang="en-US" sz="1800" dirty="0"/>
          </a:p>
        </p:txBody>
      </p:sp>
      <p:sp>
        <p:nvSpPr>
          <p:cNvPr id="137" name="Text 134"/>
          <p:cNvSpPr/>
          <p:nvPr/>
        </p:nvSpPr>
        <p:spPr>
          <a:xfrm>
            <a:off x="5806440" y="5303520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F33"/>
                </a:solidFill>
              </a:rPr>
              <a:t>DCT reorganizes. It does not intentionally discard information.</a:t>
            </a:r>
            <a:endParaRPr lang="en-US" sz="2100" dirty="0"/>
          </a:p>
        </p:txBody>
      </p:sp>
      <p:sp>
        <p:nvSpPr>
          <p:cNvPr id="1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5: Quantize the coefficients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Divide each DCT coefficient by the quantization value in the same position, then round.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57275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7275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611630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11630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165985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65985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720340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20340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24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74695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74695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40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829050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29050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51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383405" y="141732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83405" y="142646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61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02920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057275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7275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611630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11630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165985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165985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19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720340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20340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26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274695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74695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58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829050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829050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60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383405" y="197167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83405" y="198081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55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02920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02920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1057275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57275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13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1611630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11630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16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2165985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165985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24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2720340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20340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40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3274695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274695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57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3829050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829050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69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383405" y="252603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83405" y="253517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56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502920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02920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14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1057275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57275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17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1611630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611630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22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2165985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165985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29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2720340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2720340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51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3274695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274695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87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3829050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829050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80</a:t>
            </a:r>
            <a:endParaRPr lang="en-US" sz="1000" dirty="0"/>
          </a:p>
        </p:txBody>
      </p:sp>
      <p:sp>
        <p:nvSpPr>
          <p:cNvPr id="66" name="Shape 64"/>
          <p:cNvSpPr/>
          <p:nvPr/>
        </p:nvSpPr>
        <p:spPr>
          <a:xfrm>
            <a:off x="4383405" y="308038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4383405" y="308952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62</a:t>
            </a:r>
            <a:endParaRPr lang="en-US" sz="1000" dirty="0"/>
          </a:p>
        </p:txBody>
      </p:sp>
      <p:sp>
        <p:nvSpPr>
          <p:cNvPr id="68" name="Shape 66"/>
          <p:cNvSpPr/>
          <p:nvPr/>
        </p:nvSpPr>
        <p:spPr>
          <a:xfrm>
            <a:off x="502920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502920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18</a:t>
            </a:r>
            <a:endParaRPr lang="en-US" sz="1000" dirty="0"/>
          </a:p>
        </p:txBody>
      </p:sp>
      <p:sp>
        <p:nvSpPr>
          <p:cNvPr id="70" name="Shape 68"/>
          <p:cNvSpPr/>
          <p:nvPr/>
        </p:nvSpPr>
        <p:spPr>
          <a:xfrm>
            <a:off x="1057275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057275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22</a:t>
            </a:r>
            <a:endParaRPr lang="en-US" sz="1000" dirty="0"/>
          </a:p>
        </p:txBody>
      </p:sp>
      <p:sp>
        <p:nvSpPr>
          <p:cNvPr id="72" name="Shape 70"/>
          <p:cNvSpPr/>
          <p:nvPr/>
        </p:nvSpPr>
        <p:spPr>
          <a:xfrm>
            <a:off x="1611630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611630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37</a:t>
            </a:r>
            <a:endParaRPr lang="en-US" sz="1000" dirty="0"/>
          </a:p>
        </p:txBody>
      </p:sp>
      <p:sp>
        <p:nvSpPr>
          <p:cNvPr id="74" name="Shape 72"/>
          <p:cNvSpPr/>
          <p:nvPr/>
        </p:nvSpPr>
        <p:spPr>
          <a:xfrm>
            <a:off x="2165985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2165985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56</a:t>
            </a:r>
            <a:endParaRPr lang="en-US" sz="1000" dirty="0"/>
          </a:p>
        </p:txBody>
      </p:sp>
      <p:sp>
        <p:nvSpPr>
          <p:cNvPr id="76" name="Shape 74"/>
          <p:cNvSpPr/>
          <p:nvPr/>
        </p:nvSpPr>
        <p:spPr>
          <a:xfrm>
            <a:off x="2720340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2720340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68</a:t>
            </a:r>
            <a:endParaRPr lang="en-US" sz="1000" dirty="0"/>
          </a:p>
        </p:txBody>
      </p:sp>
      <p:sp>
        <p:nvSpPr>
          <p:cNvPr id="78" name="Shape 76"/>
          <p:cNvSpPr/>
          <p:nvPr/>
        </p:nvSpPr>
        <p:spPr>
          <a:xfrm>
            <a:off x="3274695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274695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109</a:t>
            </a:r>
            <a:endParaRPr lang="en-US" sz="1000" dirty="0"/>
          </a:p>
        </p:txBody>
      </p:sp>
      <p:sp>
        <p:nvSpPr>
          <p:cNvPr id="80" name="Shape 78"/>
          <p:cNvSpPr/>
          <p:nvPr/>
        </p:nvSpPr>
        <p:spPr>
          <a:xfrm>
            <a:off x="3829050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829050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103</a:t>
            </a:r>
            <a:endParaRPr lang="en-US" sz="1000" dirty="0"/>
          </a:p>
        </p:txBody>
      </p:sp>
      <p:sp>
        <p:nvSpPr>
          <p:cNvPr id="82" name="Shape 80"/>
          <p:cNvSpPr/>
          <p:nvPr/>
        </p:nvSpPr>
        <p:spPr>
          <a:xfrm>
            <a:off x="4383405" y="363474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4383405" y="364388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77</a:t>
            </a:r>
            <a:endParaRPr lang="en-US" sz="1000" dirty="0"/>
          </a:p>
        </p:txBody>
      </p:sp>
      <p:sp>
        <p:nvSpPr>
          <p:cNvPr id="84" name="Shape 82"/>
          <p:cNvSpPr/>
          <p:nvPr/>
        </p:nvSpPr>
        <p:spPr>
          <a:xfrm>
            <a:off x="502920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502920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24</a:t>
            </a:r>
            <a:endParaRPr lang="en-US" sz="1000" dirty="0"/>
          </a:p>
        </p:txBody>
      </p:sp>
      <p:sp>
        <p:nvSpPr>
          <p:cNvPr id="86" name="Shape 84"/>
          <p:cNvSpPr/>
          <p:nvPr/>
        </p:nvSpPr>
        <p:spPr>
          <a:xfrm>
            <a:off x="1057275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1057275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35</a:t>
            </a:r>
            <a:endParaRPr lang="en-US" sz="1000" dirty="0"/>
          </a:p>
        </p:txBody>
      </p:sp>
      <p:sp>
        <p:nvSpPr>
          <p:cNvPr id="88" name="Shape 86"/>
          <p:cNvSpPr/>
          <p:nvPr/>
        </p:nvSpPr>
        <p:spPr>
          <a:xfrm>
            <a:off x="1611630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1611630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55</a:t>
            </a:r>
            <a:endParaRPr lang="en-US" sz="1000" dirty="0"/>
          </a:p>
        </p:txBody>
      </p:sp>
      <p:sp>
        <p:nvSpPr>
          <p:cNvPr id="90" name="Shape 88"/>
          <p:cNvSpPr/>
          <p:nvPr/>
        </p:nvSpPr>
        <p:spPr>
          <a:xfrm>
            <a:off x="2165985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2165985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64</a:t>
            </a:r>
            <a:endParaRPr lang="en-US" sz="1000" dirty="0"/>
          </a:p>
        </p:txBody>
      </p:sp>
      <p:sp>
        <p:nvSpPr>
          <p:cNvPr id="92" name="Shape 90"/>
          <p:cNvSpPr/>
          <p:nvPr/>
        </p:nvSpPr>
        <p:spPr>
          <a:xfrm>
            <a:off x="2720340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2720340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81</a:t>
            </a:r>
            <a:endParaRPr lang="en-US" sz="1000" dirty="0"/>
          </a:p>
        </p:txBody>
      </p:sp>
      <p:sp>
        <p:nvSpPr>
          <p:cNvPr id="94" name="Shape 92"/>
          <p:cNvSpPr/>
          <p:nvPr/>
        </p:nvSpPr>
        <p:spPr>
          <a:xfrm>
            <a:off x="3274695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3274695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104</a:t>
            </a:r>
            <a:endParaRPr lang="en-US" sz="1000" dirty="0"/>
          </a:p>
        </p:txBody>
      </p:sp>
      <p:sp>
        <p:nvSpPr>
          <p:cNvPr id="96" name="Shape 94"/>
          <p:cNvSpPr/>
          <p:nvPr/>
        </p:nvSpPr>
        <p:spPr>
          <a:xfrm>
            <a:off x="3829050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3829050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113</a:t>
            </a:r>
            <a:endParaRPr lang="en-US" sz="1000" dirty="0"/>
          </a:p>
        </p:txBody>
      </p:sp>
      <p:sp>
        <p:nvSpPr>
          <p:cNvPr id="98" name="Shape 96"/>
          <p:cNvSpPr/>
          <p:nvPr/>
        </p:nvSpPr>
        <p:spPr>
          <a:xfrm>
            <a:off x="4383405" y="418909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4383405" y="419823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92</a:t>
            </a:r>
            <a:endParaRPr lang="en-US" sz="1000" dirty="0"/>
          </a:p>
        </p:txBody>
      </p:sp>
      <p:sp>
        <p:nvSpPr>
          <p:cNvPr id="100" name="Shape 98"/>
          <p:cNvSpPr/>
          <p:nvPr/>
        </p:nvSpPr>
        <p:spPr>
          <a:xfrm>
            <a:off x="502920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502920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49</a:t>
            </a:r>
            <a:endParaRPr lang="en-US" sz="1000" dirty="0"/>
          </a:p>
        </p:txBody>
      </p:sp>
      <p:sp>
        <p:nvSpPr>
          <p:cNvPr id="102" name="Shape 100"/>
          <p:cNvSpPr/>
          <p:nvPr/>
        </p:nvSpPr>
        <p:spPr>
          <a:xfrm>
            <a:off x="1057275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1057275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64</a:t>
            </a:r>
            <a:endParaRPr lang="en-US" sz="1000" dirty="0"/>
          </a:p>
        </p:txBody>
      </p:sp>
      <p:sp>
        <p:nvSpPr>
          <p:cNvPr id="104" name="Shape 102"/>
          <p:cNvSpPr/>
          <p:nvPr/>
        </p:nvSpPr>
        <p:spPr>
          <a:xfrm>
            <a:off x="1611630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611630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78</a:t>
            </a:r>
            <a:endParaRPr lang="en-US" sz="1000" dirty="0"/>
          </a:p>
        </p:txBody>
      </p:sp>
      <p:sp>
        <p:nvSpPr>
          <p:cNvPr id="106" name="Shape 104"/>
          <p:cNvSpPr/>
          <p:nvPr/>
        </p:nvSpPr>
        <p:spPr>
          <a:xfrm>
            <a:off x="2165985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165985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87</a:t>
            </a:r>
            <a:endParaRPr lang="en-US" sz="1000" dirty="0"/>
          </a:p>
        </p:txBody>
      </p:sp>
      <p:sp>
        <p:nvSpPr>
          <p:cNvPr id="108" name="Shape 106"/>
          <p:cNvSpPr/>
          <p:nvPr/>
        </p:nvSpPr>
        <p:spPr>
          <a:xfrm>
            <a:off x="2720340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2720340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103</a:t>
            </a:r>
            <a:endParaRPr lang="en-US" sz="1000" dirty="0"/>
          </a:p>
        </p:txBody>
      </p:sp>
      <p:sp>
        <p:nvSpPr>
          <p:cNvPr id="110" name="Shape 108"/>
          <p:cNvSpPr/>
          <p:nvPr/>
        </p:nvSpPr>
        <p:spPr>
          <a:xfrm>
            <a:off x="3274695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3274695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121</a:t>
            </a:r>
            <a:endParaRPr lang="en-US" sz="1000" dirty="0"/>
          </a:p>
        </p:txBody>
      </p:sp>
      <p:sp>
        <p:nvSpPr>
          <p:cNvPr id="112" name="Shape 110"/>
          <p:cNvSpPr/>
          <p:nvPr/>
        </p:nvSpPr>
        <p:spPr>
          <a:xfrm>
            <a:off x="3829050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3829050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120</a:t>
            </a:r>
            <a:endParaRPr lang="en-US" sz="1000" dirty="0"/>
          </a:p>
        </p:txBody>
      </p:sp>
      <p:sp>
        <p:nvSpPr>
          <p:cNvPr id="114" name="Shape 112"/>
          <p:cNvSpPr/>
          <p:nvPr/>
        </p:nvSpPr>
        <p:spPr>
          <a:xfrm>
            <a:off x="4383405" y="4743450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4383405" y="4752594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101</a:t>
            </a:r>
            <a:endParaRPr lang="en-US" sz="1000" dirty="0"/>
          </a:p>
        </p:txBody>
      </p:sp>
      <p:sp>
        <p:nvSpPr>
          <p:cNvPr id="116" name="Shape 114"/>
          <p:cNvSpPr/>
          <p:nvPr/>
        </p:nvSpPr>
        <p:spPr>
          <a:xfrm>
            <a:off x="502920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502920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72</a:t>
            </a:r>
            <a:endParaRPr lang="en-US" sz="1000" dirty="0"/>
          </a:p>
        </p:txBody>
      </p:sp>
      <p:sp>
        <p:nvSpPr>
          <p:cNvPr id="118" name="Shape 116"/>
          <p:cNvSpPr/>
          <p:nvPr/>
        </p:nvSpPr>
        <p:spPr>
          <a:xfrm>
            <a:off x="1057275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1057275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92</a:t>
            </a:r>
            <a:endParaRPr lang="en-US" sz="1000" dirty="0"/>
          </a:p>
        </p:txBody>
      </p:sp>
      <p:sp>
        <p:nvSpPr>
          <p:cNvPr id="120" name="Shape 118"/>
          <p:cNvSpPr/>
          <p:nvPr/>
        </p:nvSpPr>
        <p:spPr>
          <a:xfrm>
            <a:off x="1611630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1611630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95</a:t>
            </a:r>
            <a:endParaRPr lang="en-US" sz="1000" dirty="0"/>
          </a:p>
        </p:txBody>
      </p:sp>
      <p:sp>
        <p:nvSpPr>
          <p:cNvPr id="122" name="Shape 120"/>
          <p:cNvSpPr/>
          <p:nvPr/>
        </p:nvSpPr>
        <p:spPr>
          <a:xfrm>
            <a:off x="2165985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2165985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98</a:t>
            </a:r>
            <a:endParaRPr lang="en-US" sz="1000" dirty="0"/>
          </a:p>
        </p:txBody>
      </p:sp>
      <p:sp>
        <p:nvSpPr>
          <p:cNvPr id="124" name="Shape 122"/>
          <p:cNvSpPr/>
          <p:nvPr/>
        </p:nvSpPr>
        <p:spPr>
          <a:xfrm>
            <a:off x="2720340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2720340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112</a:t>
            </a:r>
            <a:endParaRPr lang="en-US" sz="1000" dirty="0"/>
          </a:p>
        </p:txBody>
      </p:sp>
      <p:sp>
        <p:nvSpPr>
          <p:cNvPr id="126" name="Shape 124"/>
          <p:cNvSpPr/>
          <p:nvPr/>
        </p:nvSpPr>
        <p:spPr>
          <a:xfrm>
            <a:off x="3274695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3274695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100</a:t>
            </a:r>
            <a:endParaRPr lang="en-US" sz="1000" dirty="0"/>
          </a:p>
        </p:txBody>
      </p:sp>
      <p:sp>
        <p:nvSpPr>
          <p:cNvPr id="128" name="Shape 126"/>
          <p:cNvSpPr/>
          <p:nvPr/>
        </p:nvSpPr>
        <p:spPr>
          <a:xfrm>
            <a:off x="3829050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3829050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103</a:t>
            </a:r>
            <a:endParaRPr lang="en-US" sz="1000" dirty="0"/>
          </a:p>
        </p:txBody>
      </p:sp>
      <p:sp>
        <p:nvSpPr>
          <p:cNvPr id="130" name="Shape 128"/>
          <p:cNvSpPr/>
          <p:nvPr/>
        </p:nvSpPr>
        <p:spPr>
          <a:xfrm>
            <a:off x="4383405" y="5297805"/>
            <a:ext cx="554355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4383405" y="5306949"/>
            <a:ext cx="554355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99</a:t>
            </a:r>
            <a:endParaRPr lang="en-US" sz="1000" dirty="0"/>
          </a:p>
        </p:txBody>
      </p:sp>
      <p:sp>
        <p:nvSpPr>
          <p:cNvPr id="132" name="Text 130"/>
          <p:cNvSpPr/>
          <p:nvPr/>
        </p:nvSpPr>
        <p:spPr>
          <a:xfrm>
            <a:off x="1325880" y="59253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9F1C"/>
                </a:solidFill>
              </a:rPr>
              <a:t>Quantization table</a:t>
            </a:r>
            <a:endParaRPr lang="en-US" sz="1800" dirty="0"/>
          </a:p>
        </p:txBody>
      </p:sp>
      <p:sp>
        <p:nvSpPr>
          <p:cNvPr id="133" name="Shape 131"/>
          <p:cNvSpPr/>
          <p:nvPr/>
        </p:nvSpPr>
        <p:spPr>
          <a:xfrm>
            <a:off x="5349240" y="1371600"/>
            <a:ext cx="5989320" cy="1828800"/>
          </a:xfrm>
          <a:prstGeom prst="roundRect">
            <a:avLst/>
          </a:prstGeom>
          <a:solidFill>
            <a:srgbClr val="EEF2FF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5623560" y="1600200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563EB"/>
                </a:solidFill>
              </a:rPr>
              <a:t>Example 1: the first, upper-left coefficient</a:t>
            </a:r>
            <a:endParaRPr lang="en-US" sz="2100" dirty="0"/>
          </a:p>
        </p:txBody>
      </p:sp>
      <p:sp>
        <p:nvSpPr>
          <p:cNvPr id="135" name="Text 133"/>
          <p:cNvSpPr/>
          <p:nvPr/>
        </p:nvSpPr>
        <p:spPr>
          <a:xfrm>
            <a:off x="5623560" y="2148840"/>
            <a:ext cx="5440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B1F33"/>
                </a:solidFill>
              </a:rPr>
              <a:t>-108  ÷  16  =  -6.75  →  round to -7</a:t>
            </a:r>
            <a:endParaRPr lang="en-US" sz="2500" dirty="0"/>
          </a:p>
        </p:txBody>
      </p:sp>
      <p:sp>
        <p:nvSpPr>
          <p:cNvPr id="136" name="Text 134"/>
          <p:cNvSpPr/>
          <p:nvPr/>
        </p:nvSpPr>
        <p:spPr>
          <a:xfrm>
            <a:off x="5715000" y="2743200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48B"/>
                </a:solidFill>
              </a:rPr>
              <a:t>The strong DC coefficient survives, but its precision changes slightly.</a:t>
            </a:r>
            <a:endParaRPr lang="en-US" sz="1600" dirty="0"/>
          </a:p>
        </p:txBody>
      </p:sp>
      <p:sp>
        <p:nvSpPr>
          <p:cNvPr id="137" name="Shape 135"/>
          <p:cNvSpPr/>
          <p:nvPr/>
        </p:nvSpPr>
        <p:spPr>
          <a:xfrm>
            <a:off x="5349240" y="3493008"/>
            <a:ext cx="5989320" cy="1691640"/>
          </a:xfrm>
          <a:prstGeom prst="roundRect">
            <a:avLst/>
          </a:prstGeom>
          <a:solidFill>
            <a:srgbClr val="FFF2D8"/>
          </a:solidFill>
          <a:ln w="19050">
            <a:solidFill>
              <a:srgbClr val="FF9F1C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5623560" y="3703320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9F1C"/>
                </a:solidFill>
              </a:rPr>
              <a:t>Example 2: a weak coefficient</a:t>
            </a:r>
            <a:endParaRPr lang="en-US" sz="2100" dirty="0"/>
          </a:p>
        </p:txBody>
      </p:sp>
      <p:sp>
        <p:nvSpPr>
          <p:cNvPr id="139" name="Text 137"/>
          <p:cNvSpPr/>
          <p:nvPr/>
        </p:nvSpPr>
        <p:spPr>
          <a:xfrm>
            <a:off x="5623560" y="4187952"/>
            <a:ext cx="5440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B1F33"/>
                </a:solidFill>
              </a:rPr>
              <a:t>1  ÷  16  =  0.0625  →  round to 0</a:t>
            </a:r>
            <a:endParaRPr lang="en-US" sz="2500" dirty="0"/>
          </a:p>
        </p:txBody>
      </p:sp>
      <p:sp>
        <p:nvSpPr>
          <p:cNvPr id="140" name="Text 138"/>
          <p:cNvSpPr/>
          <p:nvPr/>
        </p:nvSpPr>
        <p:spPr>
          <a:xfrm>
            <a:off x="5715000" y="47365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DC2626"/>
                </a:solidFill>
              </a:rPr>
              <a:t>The weak pattern disappears.</a:t>
            </a:r>
            <a:endParaRPr lang="en-US" sz="1700" dirty="0"/>
          </a:p>
        </p:txBody>
      </p:sp>
      <p:sp>
        <p:nvSpPr>
          <p:cNvPr id="141" name="Text 139"/>
          <p:cNvSpPr/>
          <p:nvPr/>
        </p:nvSpPr>
        <p:spPr>
          <a:xfrm>
            <a:off x="5303520" y="5596128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6B87"/>
                </a:solidFill>
              </a:rPr>
              <a:t>Quantization keeps strong patterns approximately and removes many weak patterns.</a:t>
            </a:r>
            <a:endParaRPr lang="en-US" sz="2000" dirty="0"/>
          </a:p>
        </p:txBody>
      </p:sp>
      <p:sp>
        <p:nvSpPr>
          <p:cNvPr id="1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The quantized block contains many zeros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The exact discarded fractions cannot be recovered.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617220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-7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348740" y="1417320"/>
            <a:ext cx="617220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4874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-8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965960" y="1417320"/>
            <a:ext cx="617220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6596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83180" y="141732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8318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00400" y="141732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817620" y="141732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1762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434840" y="141732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3484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52060" y="141732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2060" y="142646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1971675"/>
            <a:ext cx="617220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-7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348740" y="1971675"/>
            <a:ext cx="617220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4874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965960" y="197167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6596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83180" y="197167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58318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200400" y="197167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0040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817620" y="197167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81762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434840" y="197167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43484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052060" y="197167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52060" y="198081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31520" y="2526030"/>
            <a:ext cx="617220" cy="554355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34874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34874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196596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6596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58318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58318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320040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20040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81762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81762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43484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43484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5052060" y="252603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052060" y="253517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73152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3152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134874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34874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196596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96596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258318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8318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320040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20040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381762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81762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443484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43484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5052060" y="308038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5052060" y="308952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73152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3152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134874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34874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196596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96596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258318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258318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320040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320040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381762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81762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443484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443484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5052060" y="363474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052060" y="364388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73152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73152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134874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134874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196596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196596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90" name="Shape 88"/>
          <p:cNvSpPr/>
          <p:nvPr/>
        </p:nvSpPr>
        <p:spPr>
          <a:xfrm>
            <a:off x="258318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258318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92" name="Shape 90"/>
          <p:cNvSpPr/>
          <p:nvPr/>
        </p:nvSpPr>
        <p:spPr>
          <a:xfrm>
            <a:off x="320040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320040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94" name="Shape 92"/>
          <p:cNvSpPr/>
          <p:nvPr/>
        </p:nvSpPr>
        <p:spPr>
          <a:xfrm>
            <a:off x="381762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381762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96" name="Shape 94"/>
          <p:cNvSpPr/>
          <p:nvPr/>
        </p:nvSpPr>
        <p:spPr>
          <a:xfrm>
            <a:off x="443484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443484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98" name="Shape 96"/>
          <p:cNvSpPr/>
          <p:nvPr/>
        </p:nvSpPr>
        <p:spPr>
          <a:xfrm>
            <a:off x="5052060" y="418909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5052060" y="419823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00" name="Shape 98"/>
          <p:cNvSpPr/>
          <p:nvPr/>
        </p:nvSpPr>
        <p:spPr>
          <a:xfrm>
            <a:off x="73152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73152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02" name="Shape 100"/>
          <p:cNvSpPr/>
          <p:nvPr/>
        </p:nvSpPr>
        <p:spPr>
          <a:xfrm>
            <a:off x="134874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134874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04" name="Shape 102"/>
          <p:cNvSpPr/>
          <p:nvPr/>
        </p:nvSpPr>
        <p:spPr>
          <a:xfrm>
            <a:off x="196596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96596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06" name="Shape 104"/>
          <p:cNvSpPr/>
          <p:nvPr/>
        </p:nvSpPr>
        <p:spPr>
          <a:xfrm>
            <a:off x="258318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58318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08" name="Shape 106"/>
          <p:cNvSpPr/>
          <p:nvPr/>
        </p:nvSpPr>
        <p:spPr>
          <a:xfrm>
            <a:off x="320040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320040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10" name="Shape 108"/>
          <p:cNvSpPr/>
          <p:nvPr/>
        </p:nvSpPr>
        <p:spPr>
          <a:xfrm>
            <a:off x="381762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381762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12" name="Shape 110"/>
          <p:cNvSpPr/>
          <p:nvPr/>
        </p:nvSpPr>
        <p:spPr>
          <a:xfrm>
            <a:off x="443484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443484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14" name="Shape 112"/>
          <p:cNvSpPr/>
          <p:nvPr/>
        </p:nvSpPr>
        <p:spPr>
          <a:xfrm>
            <a:off x="5052060" y="4743450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5052060" y="4752594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16" name="Shape 114"/>
          <p:cNvSpPr/>
          <p:nvPr/>
        </p:nvSpPr>
        <p:spPr>
          <a:xfrm>
            <a:off x="73152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73152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18" name="Shape 116"/>
          <p:cNvSpPr/>
          <p:nvPr/>
        </p:nvSpPr>
        <p:spPr>
          <a:xfrm>
            <a:off x="134874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134874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20" name="Shape 118"/>
          <p:cNvSpPr/>
          <p:nvPr/>
        </p:nvSpPr>
        <p:spPr>
          <a:xfrm>
            <a:off x="196596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196596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22" name="Shape 120"/>
          <p:cNvSpPr/>
          <p:nvPr/>
        </p:nvSpPr>
        <p:spPr>
          <a:xfrm>
            <a:off x="258318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258318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24" name="Shape 122"/>
          <p:cNvSpPr/>
          <p:nvPr/>
        </p:nvSpPr>
        <p:spPr>
          <a:xfrm>
            <a:off x="320040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320040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26" name="Shape 124"/>
          <p:cNvSpPr/>
          <p:nvPr/>
        </p:nvSpPr>
        <p:spPr>
          <a:xfrm>
            <a:off x="381762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381762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28" name="Shape 126"/>
          <p:cNvSpPr/>
          <p:nvPr/>
        </p:nvSpPr>
        <p:spPr>
          <a:xfrm>
            <a:off x="443484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443484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30" name="Shape 128"/>
          <p:cNvSpPr/>
          <p:nvPr/>
        </p:nvSpPr>
        <p:spPr>
          <a:xfrm>
            <a:off x="5052060" y="5297805"/>
            <a:ext cx="617220" cy="554355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5052060" y="5306949"/>
            <a:ext cx="617220" cy="53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200" dirty="0"/>
          </a:p>
        </p:txBody>
      </p:sp>
      <p:sp>
        <p:nvSpPr>
          <p:cNvPr id="132" name="Text 130"/>
          <p:cNvSpPr/>
          <p:nvPr/>
        </p:nvSpPr>
        <p:spPr>
          <a:xfrm>
            <a:off x="731520" y="59436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9F1C"/>
                </a:solidFill>
              </a:rPr>
              <a:t>58 of 64 coefficients are zero in this example</a:t>
            </a:r>
            <a:endParaRPr lang="en-US" sz="1900" dirty="0"/>
          </a:p>
        </p:txBody>
      </p:sp>
      <p:sp>
        <p:nvSpPr>
          <p:cNvPr id="133" name="Shape 131"/>
          <p:cNvSpPr/>
          <p:nvPr/>
        </p:nvSpPr>
        <p:spPr>
          <a:xfrm>
            <a:off x="6263640" y="1691640"/>
            <a:ext cx="4663440" cy="960120"/>
          </a:xfrm>
          <a:prstGeom prst="roundRect">
            <a:avLst/>
          </a:prstGeom>
          <a:solidFill>
            <a:srgbClr val="EAF4F4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6537960" y="1975104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76B87"/>
                </a:solidFill>
              </a:rPr>
              <a:t>Large low-frequency values survive.</a:t>
            </a:r>
            <a:endParaRPr lang="en-US" sz="2100" dirty="0"/>
          </a:p>
        </p:txBody>
      </p:sp>
      <p:sp>
        <p:nvSpPr>
          <p:cNvPr id="135" name="Shape 133"/>
          <p:cNvSpPr/>
          <p:nvPr/>
        </p:nvSpPr>
        <p:spPr>
          <a:xfrm>
            <a:off x="6263640" y="2990088"/>
            <a:ext cx="4663440" cy="960120"/>
          </a:xfrm>
          <a:prstGeom prst="roundRect">
            <a:avLst/>
          </a:prstGeom>
          <a:solidFill>
            <a:srgbClr val="FFF2D8"/>
          </a:solidFill>
          <a:ln w="19050">
            <a:solidFill>
              <a:srgbClr val="FF9F1C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6537960" y="327355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9F1C"/>
                </a:solidFill>
              </a:rPr>
              <a:t>Small fine-detail values become zero.</a:t>
            </a:r>
            <a:endParaRPr lang="en-US" sz="2100" dirty="0"/>
          </a:p>
        </p:txBody>
      </p:sp>
      <p:sp>
        <p:nvSpPr>
          <p:cNvPr id="137" name="Shape 135"/>
          <p:cNvSpPr/>
          <p:nvPr/>
        </p:nvSpPr>
        <p:spPr>
          <a:xfrm>
            <a:off x="6263640" y="4288536"/>
            <a:ext cx="4663440" cy="960120"/>
          </a:xfrm>
          <a:prstGeom prst="roundRect">
            <a:avLst/>
          </a:prstGeom>
          <a:solidFill>
            <a:srgbClr val="FFF1F1"/>
          </a:solidFill>
          <a:ln w="19050">
            <a:solidFill>
              <a:srgbClr val="DC2626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6537960" y="457200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DC2626"/>
                </a:solidFill>
              </a:rPr>
              <a:t>This is where exact detail is lost.</a:t>
            </a:r>
            <a:endParaRPr lang="en-US" sz="2100" dirty="0"/>
          </a:p>
        </p:txBody>
      </p:sp>
      <p:sp>
        <p:nvSpPr>
          <p:cNvPr id="1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6: Zigzag turns the table into a sequence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The path moves from lower frequencies toward higher frequencies.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548640" cy="548640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-7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188720" y="1417320"/>
            <a:ext cx="548640" cy="548640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8872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-8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737360" y="1417320"/>
            <a:ext cx="548640" cy="548640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-1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286000" y="14173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834640" y="14173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3464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383280" y="14173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8328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931920" y="14173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93192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480560" y="14173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80560" y="14264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" y="1965960"/>
            <a:ext cx="548640" cy="548640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-7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188720" y="1965960"/>
            <a:ext cx="548640" cy="548640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8872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3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737360" y="19659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73736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286000" y="19659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28600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834640" y="19659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3464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383280" y="19659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8328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3931920" y="19659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93192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480560" y="19659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480560" y="19751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40080" y="2514600"/>
            <a:ext cx="548640" cy="548640"/>
          </a:xfrm>
          <a:prstGeom prst="rect">
            <a:avLst/>
          </a:prstGeom>
          <a:solidFill>
            <a:srgbClr val="FFFFFF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008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1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118872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18872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173736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3736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228600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8600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83464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83464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338328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38328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393192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93192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4480560" y="25146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80560" y="25237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64008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4008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118872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18872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173736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73736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228600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28600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60" name="Shape 58"/>
          <p:cNvSpPr/>
          <p:nvPr/>
        </p:nvSpPr>
        <p:spPr>
          <a:xfrm>
            <a:off x="283464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283464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338328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38328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393192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93192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4480560" y="306324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4480560" y="307238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4008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4008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70" name="Shape 68"/>
          <p:cNvSpPr/>
          <p:nvPr/>
        </p:nvSpPr>
        <p:spPr>
          <a:xfrm>
            <a:off x="118872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18872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72" name="Shape 70"/>
          <p:cNvSpPr/>
          <p:nvPr/>
        </p:nvSpPr>
        <p:spPr>
          <a:xfrm>
            <a:off x="173736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73736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74" name="Shape 72"/>
          <p:cNvSpPr/>
          <p:nvPr/>
        </p:nvSpPr>
        <p:spPr>
          <a:xfrm>
            <a:off x="228600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228600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283464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283464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338328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38328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393192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93192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4480560" y="361188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4480560" y="362102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64008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64008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86" name="Shape 84"/>
          <p:cNvSpPr/>
          <p:nvPr/>
        </p:nvSpPr>
        <p:spPr>
          <a:xfrm>
            <a:off x="118872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118872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173736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173736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90" name="Shape 88"/>
          <p:cNvSpPr/>
          <p:nvPr/>
        </p:nvSpPr>
        <p:spPr>
          <a:xfrm>
            <a:off x="228600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228600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92" name="Shape 90"/>
          <p:cNvSpPr/>
          <p:nvPr/>
        </p:nvSpPr>
        <p:spPr>
          <a:xfrm>
            <a:off x="283464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283464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94" name="Shape 92"/>
          <p:cNvSpPr/>
          <p:nvPr/>
        </p:nvSpPr>
        <p:spPr>
          <a:xfrm>
            <a:off x="338328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338328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393192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393192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98" name="Shape 96"/>
          <p:cNvSpPr/>
          <p:nvPr/>
        </p:nvSpPr>
        <p:spPr>
          <a:xfrm>
            <a:off x="4480560" y="416052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4480560" y="416966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00" name="Shape 98"/>
          <p:cNvSpPr/>
          <p:nvPr/>
        </p:nvSpPr>
        <p:spPr>
          <a:xfrm>
            <a:off x="64008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64008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02" name="Shape 100"/>
          <p:cNvSpPr/>
          <p:nvPr/>
        </p:nvSpPr>
        <p:spPr>
          <a:xfrm>
            <a:off x="118872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118872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04" name="Shape 102"/>
          <p:cNvSpPr/>
          <p:nvPr/>
        </p:nvSpPr>
        <p:spPr>
          <a:xfrm>
            <a:off x="173736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73736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06" name="Shape 104"/>
          <p:cNvSpPr/>
          <p:nvPr/>
        </p:nvSpPr>
        <p:spPr>
          <a:xfrm>
            <a:off x="228600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28600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08" name="Shape 106"/>
          <p:cNvSpPr/>
          <p:nvPr/>
        </p:nvSpPr>
        <p:spPr>
          <a:xfrm>
            <a:off x="283464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283464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10" name="Shape 108"/>
          <p:cNvSpPr/>
          <p:nvPr/>
        </p:nvSpPr>
        <p:spPr>
          <a:xfrm>
            <a:off x="338328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338328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12" name="Shape 110"/>
          <p:cNvSpPr/>
          <p:nvPr/>
        </p:nvSpPr>
        <p:spPr>
          <a:xfrm>
            <a:off x="393192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393192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14" name="Shape 112"/>
          <p:cNvSpPr/>
          <p:nvPr/>
        </p:nvSpPr>
        <p:spPr>
          <a:xfrm>
            <a:off x="4480560" y="470916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4480560" y="471830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16" name="Shape 114"/>
          <p:cNvSpPr/>
          <p:nvPr/>
        </p:nvSpPr>
        <p:spPr>
          <a:xfrm>
            <a:off x="64008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64008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18" name="Shape 116"/>
          <p:cNvSpPr/>
          <p:nvPr/>
        </p:nvSpPr>
        <p:spPr>
          <a:xfrm>
            <a:off x="118872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118872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20" name="Shape 118"/>
          <p:cNvSpPr/>
          <p:nvPr/>
        </p:nvSpPr>
        <p:spPr>
          <a:xfrm>
            <a:off x="173736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173736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22" name="Shape 120"/>
          <p:cNvSpPr/>
          <p:nvPr/>
        </p:nvSpPr>
        <p:spPr>
          <a:xfrm>
            <a:off x="228600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228600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24" name="Shape 122"/>
          <p:cNvSpPr/>
          <p:nvPr/>
        </p:nvSpPr>
        <p:spPr>
          <a:xfrm>
            <a:off x="283464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283464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26" name="Shape 124"/>
          <p:cNvSpPr/>
          <p:nvPr/>
        </p:nvSpPr>
        <p:spPr>
          <a:xfrm>
            <a:off x="338328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338328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28" name="Shape 126"/>
          <p:cNvSpPr/>
          <p:nvPr/>
        </p:nvSpPr>
        <p:spPr>
          <a:xfrm>
            <a:off x="393192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29" name="Text 127"/>
          <p:cNvSpPr/>
          <p:nvPr/>
        </p:nvSpPr>
        <p:spPr>
          <a:xfrm>
            <a:off x="393192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30" name="Shape 128"/>
          <p:cNvSpPr/>
          <p:nvPr/>
        </p:nvSpPr>
        <p:spPr>
          <a:xfrm>
            <a:off x="4480560" y="5257800"/>
            <a:ext cx="548640" cy="548640"/>
          </a:xfrm>
          <a:prstGeom prst="rect">
            <a:avLst/>
          </a:prstGeom>
          <a:solidFill>
            <a:srgbClr val="EEF2F7"/>
          </a:solidFill>
          <a:ln w="5715">
            <a:solidFill>
              <a:srgbClr val="CBD5E1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4480560" y="5266944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B1F33"/>
                </a:solidFill>
                <a:latin typeface="Aptos Narrow" pitchFamily="34" charset="0"/>
                <a:ea typeface="Aptos Narrow" pitchFamily="34" charset="-122"/>
                <a:cs typeface="Aptos Narrow" pitchFamily="34" charset="-120"/>
              </a:rPr>
              <a:t>0</a:t>
            </a:r>
            <a:endParaRPr lang="en-US" sz="1100" dirty="0"/>
          </a:p>
        </p:txBody>
      </p:sp>
      <p:sp>
        <p:nvSpPr>
          <p:cNvPr id="132" name="Shape 130"/>
          <p:cNvSpPr/>
          <p:nvPr/>
        </p:nvSpPr>
        <p:spPr>
          <a:xfrm>
            <a:off x="914400" y="1691640"/>
            <a:ext cx="548640" cy="1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3" name="Shape 131"/>
          <p:cNvSpPr/>
          <p:nvPr/>
        </p:nvSpPr>
        <p:spPr>
          <a:xfrm flipH="1">
            <a:off x="914400" y="169164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4" name="Shape 132"/>
          <p:cNvSpPr/>
          <p:nvPr/>
        </p:nvSpPr>
        <p:spPr>
          <a:xfrm>
            <a:off x="914400" y="2240280"/>
            <a:ext cx="1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5" name="Shape 133"/>
          <p:cNvSpPr/>
          <p:nvPr/>
        </p:nvSpPr>
        <p:spPr>
          <a:xfrm flipV="1">
            <a:off x="914400" y="224028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6" name="Shape 134"/>
          <p:cNvSpPr/>
          <p:nvPr/>
        </p:nvSpPr>
        <p:spPr>
          <a:xfrm flipV="1">
            <a:off x="1463040" y="169164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7" name="Shape 135"/>
          <p:cNvSpPr/>
          <p:nvPr/>
        </p:nvSpPr>
        <p:spPr>
          <a:xfrm>
            <a:off x="2011680" y="1691640"/>
            <a:ext cx="548640" cy="1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8" name="Shape 136"/>
          <p:cNvSpPr/>
          <p:nvPr/>
        </p:nvSpPr>
        <p:spPr>
          <a:xfrm flipH="1">
            <a:off x="2011680" y="169164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39" name="Shape 137"/>
          <p:cNvSpPr/>
          <p:nvPr/>
        </p:nvSpPr>
        <p:spPr>
          <a:xfrm flipH="1">
            <a:off x="1463040" y="224028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0" name="Shape 138"/>
          <p:cNvSpPr/>
          <p:nvPr/>
        </p:nvSpPr>
        <p:spPr>
          <a:xfrm flipH="1">
            <a:off x="914400" y="278892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1" name="Shape 139"/>
          <p:cNvSpPr/>
          <p:nvPr/>
        </p:nvSpPr>
        <p:spPr>
          <a:xfrm>
            <a:off x="914400" y="3337560"/>
            <a:ext cx="1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2" name="Shape 140"/>
          <p:cNvSpPr/>
          <p:nvPr/>
        </p:nvSpPr>
        <p:spPr>
          <a:xfrm flipV="1">
            <a:off x="914400" y="333756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3" name="Shape 141"/>
          <p:cNvSpPr/>
          <p:nvPr/>
        </p:nvSpPr>
        <p:spPr>
          <a:xfrm flipV="1">
            <a:off x="1463040" y="278892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4" name="Shape 142"/>
          <p:cNvSpPr/>
          <p:nvPr/>
        </p:nvSpPr>
        <p:spPr>
          <a:xfrm flipV="1">
            <a:off x="2011680" y="224028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5" name="Shape 143"/>
          <p:cNvSpPr/>
          <p:nvPr/>
        </p:nvSpPr>
        <p:spPr>
          <a:xfrm flipV="1">
            <a:off x="2560320" y="169164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6" name="Shape 144"/>
          <p:cNvSpPr/>
          <p:nvPr/>
        </p:nvSpPr>
        <p:spPr>
          <a:xfrm>
            <a:off x="3108960" y="1691640"/>
            <a:ext cx="548640" cy="1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7" name="Shape 145"/>
          <p:cNvSpPr/>
          <p:nvPr/>
        </p:nvSpPr>
        <p:spPr>
          <a:xfrm flipH="1">
            <a:off x="3108960" y="169164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8" name="Shape 146"/>
          <p:cNvSpPr/>
          <p:nvPr/>
        </p:nvSpPr>
        <p:spPr>
          <a:xfrm flipH="1">
            <a:off x="2560320" y="224028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none"/>
          </a:ln>
        </p:spPr>
      </p:sp>
      <p:sp>
        <p:nvSpPr>
          <p:cNvPr id="149" name="Shape 147"/>
          <p:cNvSpPr/>
          <p:nvPr/>
        </p:nvSpPr>
        <p:spPr>
          <a:xfrm flipH="1">
            <a:off x="2011680" y="2788920"/>
            <a:ext cx="548640" cy="548640"/>
          </a:xfrm>
          <a:prstGeom prst="line">
            <a:avLst/>
          </a:prstGeom>
          <a:noFill/>
          <a:ln w="25400">
            <a:solidFill>
              <a:srgbClr val="2563EB"/>
            </a:solidFill>
            <a:prstDash val="solid"/>
            <a:tailEnd type="triangle"/>
          </a:ln>
        </p:spPr>
      </p:sp>
      <p:sp>
        <p:nvSpPr>
          <p:cNvPr id="150" name="Text 148"/>
          <p:cNvSpPr/>
          <p:nvPr/>
        </p:nvSpPr>
        <p:spPr>
          <a:xfrm>
            <a:off x="5623560" y="16459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B1F33"/>
                </a:solidFill>
              </a:rPr>
              <a:t>First values from this exact block:</a:t>
            </a:r>
            <a:endParaRPr lang="en-US" sz="2300" dirty="0"/>
          </a:p>
        </p:txBody>
      </p:sp>
      <p:sp>
        <p:nvSpPr>
          <p:cNvPr id="151" name="Text 149"/>
          <p:cNvSpPr/>
          <p:nvPr/>
        </p:nvSpPr>
        <p:spPr>
          <a:xfrm>
            <a:off x="5623560" y="2212848"/>
            <a:ext cx="5257800" cy="914400"/>
          </a:xfrm>
          <a:prstGeom prst="rect">
            <a:avLst/>
          </a:prstGeom>
          <a:solidFill>
            <a:srgbClr val="EEF2FF"/>
          </a:solidFill>
          <a:ln>
            <a:solidFill>
              <a:srgbClr val="C7D2FE"/>
            </a:solidFill>
          </a:ln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563EB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-7, -8, -7, 1, 3, -1, 0, 0, 0, 0, 0, 0, 0, 0, 0, 0, 0, 0 ...</a:t>
            </a:r>
            <a:endParaRPr lang="en-US" sz="2000" dirty="0"/>
          </a:p>
        </p:txBody>
      </p:sp>
      <p:sp>
        <p:nvSpPr>
          <p:cNvPr id="152" name="Text 150"/>
          <p:cNvSpPr/>
          <p:nvPr/>
        </p:nvSpPr>
        <p:spPr>
          <a:xfrm>
            <a:off x="5669280" y="3657600"/>
            <a:ext cx="507492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6B87"/>
                </a:solidFill>
              </a:rPr>
              <a:t>Zigzag does not discard anything. It places low-frequency values first and tends to gather long zero runs later.</a:t>
            </a:r>
            <a:endParaRPr lang="en-US" sz="2200" dirty="0"/>
          </a:p>
        </p:txBody>
      </p:sp>
      <p:sp>
        <p:nvSpPr>
          <p:cNvPr id="1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Step 7: Compress what remains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Run-length and Huffman coding are lossless.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2148840" cy="384048"/>
          </a:xfrm>
          <a:prstGeom prst="rect">
            <a:avLst/>
          </a:prstGeom>
          <a:solidFill>
            <a:srgbClr val="FF9F1C"/>
          </a:solidFill>
          <a:ln>
            <a:solidFill>
              <a:srgbClr val="FF9F1C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Quantized values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063240" y="1591056"/>
            <a:ext cx="41148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0" y="1600200"/>
            <a:ext cx="2103120" cy="384048"/>
          </a:xfrm>
          <a:prstGeom prst="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Zigzag list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943600" y="1591056"/>
            <a:ext cx="41148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37960" y="1600200"/>
            <a:ext cx="2103120" cy="384048"/>
          </a:xfrm>
          <a:prstGeom prst="rect">
            <a:avLst/>
          </a:prstGeom>
          <a:solidFill>
            <a:srgbClr val="176B87"/>
          </a:solidFill>
          <a:ln>
            <a:solidFill>
              <a:srgbClr val="176B87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Zero runs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823960" y="1591056"/>
            <a:ext cx="41148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418320" y="1600200"/>
            <a:ext cx="1965960" cy="384048"/>
          </a:xfrm>
          <a:prstGeom prst="rect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Huffman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" y="2514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F33"/>
                </a:solidFill>
              </a:rPr>
              <a:t>Example idea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22960" y="2999232"/>
            <a:ext cx="4937760" cy="566928"/>
          </a:xfrm>
          <a:prstGeom prst="rect">
            <a:avLst/>
          </a:prstGeom>
          <a:solidFill>
            <a:srgbClr val="EEF2FF"/>
          </a:solidFill>
          <a:ln>
            <a:solidFill>
              <a:srgbClr val="C7D2FE"/>
            </a:solidFill>
          </a:ln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2563EB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-7, -7, -8, -1, 3, 0, 0, 0, 0, 0, ...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400800" y="25146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F33"/>
                </a:solidFill>
              </a:rPr>
              <a:t>Run-length idea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400800" y="2999232"/>
            <a:ext cx="4663440" cy="566928"/>
          </a:xfrm>
          <a:prstGeom prst="rect">
            <a:avLst/>
          </a:prstGeom>
          <a:solidFill>
            <a:srgbClr val="EAF4F4"/>
          </a:solidFill>
          <a:ln>
            <a:solidFill>
              <a:srgbClr val="99F6E4"/>
            </a:solidFill>
          </a:ln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76B87"/>
                </a:solidFill>
              </a:rPr>
              <a:t>store a value, then describe the following zero run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371600" y="4800600"/>
            <a:ext cx="9418320" cy="6858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F9F1C"/>
                </a:solidFill>
              </a:rPr>
              <a:t>Quantization creates zeros. Zigzag groups them. Run-length and Huffman coding store them efficiently.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To display the image, reverse the process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The inverse DCT rebuilds approximate pixel values.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783080" cy="1508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222199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Decode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5528" y="276148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</a:rPr>
              <a:t>Huffman + runs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32888" y="2395728"/>
            <a:ext cx="32004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71800" y="1874520"/>
            <a:ext cx="1783080" cy="1508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63240" y="222199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Undo zigzag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081528" y="276148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</a:rPr>
              <a:t>Back to 8 × 8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818888" y="2395728"/>
            <a:ext cx="32004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57800" y="1874520"/>
            <a:ext cx="1783080" cy="1508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49240" y="222199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Dequantize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67528" y="276148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</a:rPr>
              <a:t>Multiply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104888" y="2395728"/>
            <a:ext cx="32004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43800" y="1874520"/>
            <a:ext cx="1783080" cy="1508760"/>
          </a:xfrm>
          <a:prstGeom prst="roundRect">
            <a:avLst/>
          </a:prstGeom>
          <a:solidFill>
            <a:srgbClr val="E8EEFF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35240" y="222199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IDCT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653528" y="276148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</a:rPr>
              <a:t>Rebuild Y/Cb/Cr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390888" y="2395728"/>
            <a:ext cx="320040" cy="41148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829800" y="1874520"/>
            <a:ext cx="1783080" cy="1508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921240" y="2221992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F33"/>
                </a:solidFill>
              </a:rPr>
              <a:t>RGB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9939528" y="276148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</a:rPr>
              <a:t>Display pixels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22960" y="425196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DC2626"/>
                </a:solidFill>
              </a:rPr>
              <a:t>Why not exact?</a:t>
            </a:r>
            <a:endParaRPr lang="en-US" sz="2500" dirty="0"/>
          </a:p>
        </p:txBody>
      </p:sp>
      <p:sp>
        <p:nvSpPr>
          <p:cNvPr id="24" name="Text 22"/>
          <p:cNvSpPr/>
          <p:nvPr/>
        </p:nvSpPr>
        <p:spPr>
          <a:xfrm>
            <a:off x="3017520" y="422452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B1F33"/>
                </a:solidFill>
              </a:rPr>
              <a:t>Multiplication cannot restore fractions that quantization rounded away.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097280" y="539496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76B87"/>
                </a:solidFill>
              </a:rPr>
              <a:t>DCT + inverse DCT are reversible in principle. Quantization makes JPEG lossy.</a:t>
            </a:r>
            <a:endParaRPr lang="en-US" sz="23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JPEG in one minute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1792" y="914400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4748B"/>
                </a:solidFill>
              </a:rPr>
              <a:t>The sequence students should repeat back.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3337560" cy="1554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737360"/>
            <a:ext cx="658368" cy="658368"/>
          </a:xfrm>
          <a:prstGeom prst="ellipse">
            <a:avLst/>
          </a:prstGeom>
          <a:solidFill>
            <a:srgbClr val="176B87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856232"/>
            <a:ext cx="658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0020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1F33"/>
                </a:solidFill>
              </a:rPr>
              <a:t>Separate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600200" y="21945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RGB → YCbCr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434840" y="1417320"/>
            <a:ext cx="3337560" cy="1554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1737360"/>
            <a:ext cx="658368" cy="658368"/>
          </a:xfrm>
          <a:prstGeom prst="ellipse">
            <a:avLst/>
          </a:prstGeom>
          <a:solidFill>
            <a:srgbClr val="176B87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1856232"/>
            <a:ext cx="658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39496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1F33"/>
                </a:solidFill>
              </a:rPr>
              <a:t>Block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5394960" y="21945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Choose 8 × 8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229600" y="1417320"/>
            <a:ext cx="3337560" cy="1554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1737360"/>
            <a:ext cx="658368" cy="658368"/>
          </a:xfrm>
          <a:prstGeom prst="ellipse">
            <a:avLst/>
          </a:prstGeom>
          <a:solidFill>
            <a:srgbClr val="176B87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0" y="1856232"/>
            <a:ext cx="658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18972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1F33"/>
                </a:solidFill>
              </a:rPr>
              <a:t>Measure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189720" y="219456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64 cosine patterns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0080" y="3566160"/>
            <a:ext cx="3337560" cy="1554480"/>
          </a:xfrm>
          <a:prstGeom prst="roundRect">
            <a:avLst/>
          </a:prstGeom>
          <a:solidFill>
            <a:srgbClr val="FFF2D8"/>
          </a:solidFill>
          <a:ln w="19050">
            <a:solidFill>
              <a:srgbClr val="FF9F1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3886200"/>
            <a:ext cx="658368" cy="658368"/>
          </a:xfrm>
          <a:prstGeom prst="ellipse">
            <a:avLst/>
          </a:prstGeom>
          <a:solidFill>
            <a:srgbClr val="FF9F1C"/>
          </a:solidFill>
          <a:ln w="12700">
            <a:solidFill>
              <a:srgbClr val="FF9F1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005072"/>
            <a:ext cx="658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600200" y="38404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1F33"/>
                </a:solidFill>
              </a:rPr>
              <a:t>Discard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600200" y="434340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Quantize + round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434840" y="3566160"/>
            <a:ext cx="3337560" cy="1554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17720" y="3886200"/>
            <a:ext cx="658368" cy="658368"/>
          </a:xfrm>
          <a:prstGeom prst="ellipse">
            <a:avLst/>
          </a:prstGeom>
          <a:solidFill>
            <a:srgbClr val="176B87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17720" y="4005072"/>
            <a:ext cx="658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5394960" y="38404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1F33"/>
                </a:solidFill>
              </a:rPr>
              <a:t>Arrange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5394960" y="434340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Zigzag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229600" y="3566160"/>
            <a:ext cx="3337560" cy="1554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76B8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412480" y="3886200"/>
            <a:ext cx="658368" cy="658368"/>
          </a:xfrm>
          <a:prstGeom prst="ellipse">
            <a:avLst/>
          </a:prstGeom>
          <a:solidFill>
            <a:srgbClr val="176B87"/>
          </a:solidFill>
          <a:ln w="12700">
            <a:solidFill>
              <a:srgbClr val="176B8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412480" y="4005072"/>
            <a:ext cx="658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9189720" y="38404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1F33"/>
                </a:solidFill>
              </a:rPr>
              <a:t>Compress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9189720" y="434340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Runs + Huffman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14400" y="5852160"/>
            <a:ext cx="103327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76B87"/>
                </a:solidFill>
              </a:rPr>
              <a:t>DCT measures patterns; quantization discards precision; coding compresses.</a:t>
            </a:r>
            <a:endParaRPr lang="en-US" sz="23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JPEG Compression Works</dc:title>
  <dc:subject>CISC 3630</dc:subject>
  <dc:creator>Lawrence Goetz</dc:creator>
  <cp:lastModifiedBy>Lawrence Goetz</cp:lastModifiedBy>
  <cp:revision>2</cp:revision>
  <dcterms:created xsi:type="dcterms:W3CDTF">2026-10-14T22:26:07Z</dcterms:created>
  <dcterms:modified xsi:type="dcterms:W3CDTF">2026-10-14T22:28:05Z</dcterms:modified>
</cp:coreProperties>
</file>