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91" r:id="rId15"/>
    <p:sldId id="269" r:id="rId16"/>
    <p:sldId id="270" r:id="rId17"/>
    <p:sldId id="271" r:id="rId18"/>
    <p:sldId id="272" r:id="rId19"/>
    <p:sldId id="273" r:id="rId20"/>
    <p:sldId id="281" r:id="rId21"/>
    <p:sldId id="282" r:id="rId22"/>
    <p:sldId id="283" r:id="rId23"/>
    <p:sldId id="284" r:id="rId24"/>
    <p:sldId id="285" r:id="rId25"/>
    <p:sldId id="286" r:id="rId26"/>
    <p:sldId id="290" r:id="rId27"/>
    <p:sldId id="275" r:id="rId28"/>
    <p:sldId id="276" r:id="rId29"/>
    <p:sldId id="277" r:id="rId30"/>
    <p:sldId id="278" r:id="rId31"/>
    <p:sldId id="279" r:id="rId32"/>
    <p:sldId id="288" r:id="rId33"/>
    <p:sldId id="289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4660"/>
  </p:normalViewPr>
  <p:slideViewPr>
    <p:cSldViewPr>
      <p:cViewPr varScale="1">
        <p:scale>
          <a:sx n="105" d="100"/>
          <a:sy n="105" d="100"/>
        </p:scale>
        <p:origin x="-23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129D-DDE5-4801-A02E-49F471B74067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CBFC-B612-4AD8-B254-B7AE6D86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982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129D-DDE5-4801-A02E-49F471B74067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CBFC-B612-4AD8-B254-B7AE6D86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352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129D-DDE5-4801-A02E-49F471B74067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CBFC-B612-4AD8-B254-B7AE6D86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313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129D-DDE5-4801-A02E-49F471B74067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CBFC-B612-4AD8-B254-B7AE6D86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714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129D-DDE5-4801-A02E-49F471B74067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CBFC-B612-4AD8-B254-B7AE6D86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793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129D-DDE5-4801-A02E-49F471B74067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CBFC-B612-4AD8-B254-B7AE6D86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086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129D-DDE5-4801-A02E-49F471B74067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CBFC-B612-4AD8-B254-B7AE6D86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235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129D-DDE5-4801-A02E-49F471B74067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CBFC-B612-4AD8-B254-B7AE6D86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445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129D-DDE5-4801-A02E-49F471B74067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CBFC-B612-4AD8-B254-B7AE6D86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421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129D-DDE5-4801-A02E-49F471B74067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CBFC-B612-4AD8-B254-B7AE6D86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432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6129D-DDE5-4801-A02E-49F471B74067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CBFC-B612-4AD8-B254-B7AE6D86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453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6129D-DDE5-4801-A02E-49F471B74067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1CBFC-B612-4AD8-B254-B7AE6D86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920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umanbenchmark.com/tests/reactiontime" TargetMode="External"/><Relationship Id="rId2" Type="http://schemas.openxmlformats.org/officeDocument/2006/relationships/hyperlink" Target="https://www.youtube.com/watch?v=eaZ9Gdj93k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Robot Control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8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An Example of a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Feedback </a:t>
            </a:r>
            <a:r>
              <a:rPr lang="en-US" b="1" dirty="0"/>
              <a:t>Control Robot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How would you write a controller for </a:t>
            </a:r>
            <a:r>
              <a:rPr lang="en-US" i="1" dirty="0" smtClean="0"/>
              <a:t>a</a:t>
            </a:r>
            <a:br>
              <a:rPr lang="en-US" i="1" dirty="0" smtClean="0"/>
            </a:br>
            <a:r>
              <a:rPr lang="en-US" i="1" dirty="0" smtClean="0"/>
              <a:t>wall-following </a:t>
            </a:r>
            <a:r>
              <a:rPr lang="en-US" i="1" dirty="0"/>
              <a:t>robot using </a:t>
            </a:r>
            <a:r>
              <a:rPr lang="en-US" i="1" dirty="0" smtClean="0"/>
              <a:t>feedback control</a:t>
            </a:r>
            <a:r>
              <a:rPr lang="en-US" i="1" dirty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51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first step is to consider the goal of the </a:t>
            </a:r>
            <a:r>
              <a:rPr lang="en-US" dirty="0" smtClean="0"/>
              <a:t>task.</a:t>
            </a:r>
          </a:p>
          <a:p>
            <a:r>
              <a:rPr lang="en-US" dirty="0" smtClean="0"/>
              <a:t>In </a:t>
            </a:r>
            <a:r>
              <a:rPr lang="en-US" dirty="0"/>
              <a:t>wall-following, the </a:t>
            </a:r>
            <a:r>
              <a:rPr lang="en-US" dirty="0" smtClean="0"/>
              <a:t>goal state </a:t>
            </a:r>
            <a:r>
              <a:rPr lang="en-US" dirty="0"/>
              <a:t>is a particular distance, or range of distances, from a wall. This is </a:t>
            </a:r>
            <a:r>
              <a:rPr lang="en-US" dirty="0" smtClean="0"/>
              <a:t>a </a:t>
            </a:r>
            <a:r>
              <a:rPr lang="en-US" b="1" dirty="0" smtClean="0"/>
              <a:t>maintenance </a:t>
            </a:r>
            <a:r>
              <a:rPr lang="en-US" b="1" dirty="0"/>
              <a:t>goal</a:t>
            </a:r>
            <a:r>
              <a:rPr lang="en-US" dirty="0"/>
              <a:t>, since wall-following involves keeping that distance </a:t>
            </a:r>
            <a:r>
              <a:rPr lang="en-US" dirty="0" smtClean="0"/>
              <a:t>over time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926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Given the goal, it is simple to work out the error. In the case of </a:t>
            </a:r>
            <a:r>
              <a:rPr lang="en-US" dirty="0" smtClean="0"/>
              <a:t>wall-following, the </a:t>
            </a:r>
            <a:r>
              <a:rPr lang="en-US" dirty="0"/>
              <a:t>error is the difference between the desired distance from </a:t>
            </a:r>
            <a:r>
              <a:rPr lang="en-US" dirty="0" smtClean="0"/>
              <a:t>the wall </a:t>
            </a:r>
            <a:r>
              <a:rPr lang="en-US" dirty="0"/>
              <a:t>and the actual distance at any point in </a:t>
            </a:r>
            <a:r>
              <a:rPr lang="en-US" dirty="0" smtClean="0"/>
              <a:t>time.</a:t>
            </a:r>
          </a:p>
          <a:p>
            <a:r>
              <a:rPr lang="en-US" dirty="0" smtClean="0"/>
              <a:t>Whenever </a:t>
            </a:r>
            <a:r>
              <a:rPr lang="en-US" dirty="0"/>
              <a:t>the robot is </a:t>
            </a:r>
            <a:r>
              <a:rPr lang="en-US" dirty="0" smtClean="0"/>
              <a:t>at the </a:t>
            </a:r>
            <a:r>
              <a:rPr lang="en-US" dirty="0"/>
              <a:t>desired distance (or range of distances), it is in the goal state. </a:t>
            </a:r>
            <a:r>
              <a:rPr lang="en-US" dirty="0" smtClean="0"/>
              <a:t>Otherwise, it </a:t>
            </a:r>
            <a:r>
              <a:rPr lang="en-US" dirty="0"/>
              <a:t>is not.</a:t>
            </a:r>
          </a:p>
        </p:txBody>
      </p:sp>
    </p:spTree>
    <p:extLst>
      <p:ext uri="{BB962C8B-B14F-4D97-AF65-F5344CB8AC3E}">
        <p14:creationId xmlns:p14="http://schemas.microsoft.com/office/powerpoint/2010/main" val="302533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What sensor(s) would you use for </a:t>
            </a:r>
            <a:r>
              <a:rPr lang="en-US" i="1" dirty="0" smtClean="0"/>
              <a:t>a</a:t>
            </a:r>
            <a:br>
              <a:rPr lang="en-US" i="1" dirty="0" smtClean="0"/>
            </a:br>
            <a:r>
              <a:rPr lang="en-US" i="1" dirty="0" smtClean="0"/>
              <a:t>wall-following </a:t>
            </a:r>
            <a:r>
              <a:rPr lang="en-US" i="1" dirty="0"/>
              <a:t>robot and what </a:t>
            </a:r>
            <a:r>
              <a:rPr lang="en-US" i="1" dirty="0" smtClean="0"/>
              <a:t>information would </a:t>
            </a:r>
            <a:r>
              <a:rPr lang="en-US" i="1" dirty="0"/>
              <a:t>they provide</a:t>
            </a:r>
            <a:r>
              <a:rPr lang="en-US" i="1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036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rate with which new distance-to-wall is sensed and computed, </a:t>
            </a:r>
            <a:r>
              <a:rPr lang="en-US" dirty="0" smtClean="0"/>
              <a:t>is called the </a:t>
            </a:r>
            <a:r>
              <a:rPr lang="en-US" b="1" i="1" dirty="0"/>
              <a:t>sampling rate</a:t>
            </a:r>
            <a:r>
              <a:rPr lang="en-US" dirty="0" smtClean="0"/>
              <a:t>.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www.youtube.com/watch?v=eaZ9Gdj93kg</a:t>
            </a:r>
            <a:endParaRPr lang="en-US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www.humanbenchmark.com/tests/reactiontime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70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Whatever sensor is used, assume that it provides the information to </a:t>
            </a:r>
            <a:r>
              <a:rPr lang="en-US" dirty="0" smtClean="0"/>
              <a:t>compute </a:t>
            </a:r>
            <a:r>
              <a:rPr lang="en-US" i="1" dirty="0" smtClean="0"/>
              <a:t>distance-to-wall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Consider </a:t>
            </a:r>
            <a:r>
              <a:rPr lang="en-US" dirty="0"/>
              <a:t>the following controller: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distance-to-wall is in the </a:t>
            </a:r>
            <a:r>
              <a:rPr lang="en-US" dirty="0" smtClean="0"/>
              <a:t>desired range,</a:t>
            </a:r>
          </a:p>
          <a:p>
            <a:pPr lvl="1"/>
            <a:r>
              <a:rPr lang="en-US" dirty="0" smtClean="0"/>
              <a:t>keep moving forward.</a:t>
            </a:r>
            <a:endParaRPr lang="en-US" dirty="0"/>
          </a:p>
          <a:p>
            <a:r>
              <a:rPr lang="en-US" dirty="0"/>
              <a:t>If distance-to-wall is larger than desired,</a:t>
            </a:r>
          </a:p>
          <a:p>
            <a:pPr lvl="1"/>
            <a:r>
              <a:rPr lang="en-US" dirty="0" smtClean="0"/>
              <a:t>turn </a:t>
            </a:r>
            <a:r>
              <a:rPr lang="en-US" dirty="0"/>
              <a:t>toward the wall,</a:t>
            </a:r>
          </a:p>
          <a:p>
            <a:pPr lvl="1"/>
            <a:r>
              <a:rPr lang="en-US" dirty="0"/>
              <a:t>else turn away from the wall.</a:t>
            </a:r>
          </a:p>
        </p:txBody>
      </p:sp>
    </p:spTree>
    <p:extLst>
      <p:ext uri="{BB962C8B-B14F-4D97-AF65-F5344CB8AC3E}">
        <p14:creationId xmlns:p14="http://schemas.microsoft.com/office/powerpoint/2010/main" val="28108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the </a:t>
            </a:r>
            <a:r>
              <a:rPr lang="en-US" dirty="0" smtClean="0"/>
              <a:t>previous </a:t>
            </a:r>
            <a:r>
              <a:rPr lang="en-US" dirty="0"/>
              <a:t>controller algorithm, </a:t>
            </a:r>
            <a:r>
              <a:rPr lang="en-US" dirty="0" smtClean="0"/>
              <a:t> </a:t>
            </a:r>
            <a:r>
              <a:rPr lang="en-US" dirty="0"/>
              <a:t>the robot’s behavior </a:t>
            </a:r>
            <a:r>
              <a:rPr lang="en-US" dirty="0" smtClean="0"/>
              <a:t>will </a:t>
            </a:r>
            <a:r>
              <a:rPr lang="en-US" dirty="0"/>
              <a:t>keep </a:t>
            </a:r>
            <a:r>
              <a:rPr lang="en-US" dirty="0" smtClean="0"/>
              <a:t>it moving </a:t>
            </a:r>
            <a:r>
              <a:rPr lang="en-US" dirty="0"/>
              <a:t>and </a:t>
            </a:r>
            <a:r>
              <a:rPr lang="en-US" dirty="0" smtClean="0"/>
              <a:t>wiggle </a:t>
            </a:r>
            <a:r>
              <a:rPr lang="en-US" dirty="0"/>
              <a:t>back and forth as it </a:t>
            </a:r>
            <a:r>
              <a:rPr lang="en-US" dirty="0" smtClean="0"/>
              <a:t>moves along.</a:t>
            </a:r>
          </a:p>
          <a:p>
            <a:r>
              <a:rPr lang="en-US" dirty="0"/>
              <a:t>How much switching back and forth will it do? That depends on </a:t>
            </a:r>
            <a:r>
              <a:rPr lang="en-US" dirty="0" smtClean="0"/>
              <a:t>two </a:t>
            </a:r>
            <a:r>
              <a:rPr lang="en-US" dirty="0" smtClean="0"/>
              <a:t>parameters: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often the error is </a:t>
            </a:r>
            <a:r>
              <a:rPr lang="en-US" dirty="0" smtClean="0"/>
              <a:t>computed.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ow </a:t>
            </a:r>
            <a:r>
              <a:rPr lang="en-US" dirty="0"/>
              <a:t>much of a </a:t>
            </a:r>
            <a:r>
              <a:rPr lang="en-US" dirty="0" smtClean="0"/>
              <a:t>correction (turn</a:t>
            </a:r>
            <a:r>
              <a:rPr lang="en-US" dirty="0"/>
              <a:t>) is made each time.</a:t>
            </a:r>
          </a:p>
        </p:txBody>
      </p:sp>
    </p:spTree>
    <p:extLst>
      <p:ext uri="{BB962C8B-B14F-4D97-AF65-F5344CB8AC3E}">
        <p14:creationId xmlns:p14="http://schemas.microsoft.com/office/powerpoint/2010/main" val="191745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Consider the following controller:</a:t>
            </a:r>
          </a:p>
          <a:p>
            <a:r>
              <a:rPr lang="en-US" dirty="0"/>
              <a:t>If distance-to-wall is exactly as </a:t>
            </a:r>
            <a:r>
              <a:rPr lang="en-US" dirty="0" smtClean="0"/>
              <a:t>desired, </a:t>
            </a:r>
          </a:p>
          <a:p>
            <a:pPr lvl="1"/>
            <a:r>
              <a:rPr lang="en-US" dirty="0" smtClean="0"/>
              <a:t>keep </a:t>
            </a:r>
            <a:r>
              <a:rPr lang="en-US" dirty="0"/>
              <a:t>going.</a:t>
            </a:r>
          </a:p>
          <a:p>
            <a:r>
              <a:rPr lang="en-US" dirty="0"/>
              <a:t>If distance-to-wall is larger than </a:t>
            </a:r>
            <a:r>
              <a:rPr lang="en-US" dirty="0" smtClean="0"/>
              <a:t>desired,</a:t>
            </a:r>
          </a:p>
          <a:p>
            <a:pPr lvl="1"/>
            <a:r>
              <a:rPr lang="en-US" dirty="0" smtClean="0"/>
              <a:t>turn </a:t>
            </a:r>
            <a:r>
              <a:rPr lang="en-US" dirty="0"/>
              <a:t>by 45 degrees toward the wall,</a:t>
            </a:r>
          </a:p>
          <a:p>
            <a:pPr lvl="1"/>
            <a:r>
              <a:rPr lang="en-US" dirty="0"/>
              <a:t>else turn by 45 degrees away from the wall.</a:t>
            </a:r>
          </a:p>
        </p:txBody>
      </p:sp>
    </p:spTree>
    <p:extLst>
      <p:ext uri="{BB962C8B-B14F-4D97-AF65-F5344CB8AC3E}">
        <p14:creationId xmlns:p14="http://schemas.microsoft.com/office/powerpoint/2010/main" val="118965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 oscillates a great deal </a:t>
            </a:r>
            <a:r>
              <a:rPr lang="en-US" dirty="0" smtClean="0"/>
              <a:t>and rarely </a:t>
            </a:r>
            <a:r>
              <a:rPr lang="en-US" dirty="0"/>
              <a:t>if ever reaches the desired distance before getting too close to or </a:t>
            </a:r>
            <a:r>
              <a:rPr lang="en-US" dirty="0" smtClean="0"/>
              <a:t>too far </a:t>
            </a:r>
            <a:r>
              <a:rPr lang="en-US" dirty="0"/>
              <a:t>from the wall.</a:t>
            </a:r>
          </a:p>
          <a:p>
            <a:r>
              <a:rPr lang="en-US" dirty="0"/>
              <a:t>In general, the behavior of any simple feedback system oscillates </a:t>
            </a:r>
            <a:r>
              <a:rPr lang="en-US" dirty="0" smtClean="0"/>
              <a:t>around the </a:t>
            </a:r>
            <a:r>
              <a:rPr lang="en-US" dirty="0"/>
              <a:t>desired state</a:t>
            </a:r>
            <a:r>
              <a:rPr lang="en-US" dirty="0" smtClean="0"/>
              <a:t>. Therefore</a:t>
            </a:r>
            <a:r>
              <a:rPr lang="en-US" dirty="0"/>
              <a:t>, the </a:t>
            </a:r>
            <a:r>
              <a:rPr lang="en-US" dirty="0" smtClean="0"/>
              <a:t>robot oscillates </a:t>
            </a:r>
            <a:r>
              <a:rPr lang="en-US" dirty="0"/>
              <a:t>around the desired distance from the wall; most of the time it </a:t>
            </a:r>
            <a:r>
              <a:rPr lang="en-US" dirty="0" smtClean="0"/>
              <a:t>is either </a:t>
            </a:r>
            <a:r>
              <a:rPr lang="en-US" dirty="0"/>
              <a:t>too close or too far away.</a:t>
            </a:r>
          </a:p>
        </p:txBody>
      </p:sp>
    </p:spTree>
    <p:extLst>
      <p:ext uri="{BB962C8B-B14F-4D97-AF65-F5344CB8AC3E}">
        <p14:creationId xmlns:p14="http://schemas.microsoft.com/office/powerpoint/2010/main" val="37823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How can we decrease this oscillation?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There are a few things we can </a:t>
            </a:r>
            <a:r>
              <a:rPr lang="en-US" dirty="0" smtClean="0"/>
              <a:t>do:</a:t>
            </a:r>
          </a:p>
          <a:p>
            <a:r>
              <a:rPr lang="en-US" dirty="0" smtClean="0"/>
              <a:t>The </a:t>
            </a:r>
            <a:r>
              <a:rPr lang="en-US" dirty="0"/>
              <a:t>first is to compute the error often, </a:t>
            </a:r>
            <a:r>
              <a:rPr lang="en-US" dirty="0" smtClean="0"/>
              <a:t>so the </a:t>
            </a:r>
            <a:r>
              <a:rPr lang="en-US" dirty="0"/>
              <a:t>robot can turn often rather than </a:t>
            </a:r>
            <a:r>
              <a:rPr lang="en-US" dirty="0" smtClean="0"/>
              <a:t>rarely.</a:t>
            </a:r>
          </a:p>
          <a:p>
            <a:r>
              <a:rPr lang="en-US" dirty="0" smtClean="0"/>
              <a:t>Another </a:t>
            </a:r>
            <a:r>
              <a:rPr lang="en-US" dirty="0"/>
              <a:t>is to adjust the </a:t>
            </a:r>
            <a:r>
              <a:rPr lang="en-US" dirty="0" smtClean="0"/>
              <a:t>turning angle </a:t>
            </a:r>
            <a:r>
              <a:rPr lang="en-US" dirty="0"/>
              <a:t>so the robot turns by small rather than large </a:t>
            </a:r>
            <a:r>
              <a:rPr lang="en-US" dirty="0" smtClean="0"/>
              <a:t>angles.</a:t>
            </a:r>
          </a:p>
          <a:p>
            <a:r>
              <a:rPr lang="en-US" dirty="0" smtClean="0"/>
              <a:t>Still </a:t>
            </a:r>
            <a:r>
              <a:rPr lang="en-US" dirty="0"/>
              <a:t>another is </a:t>
            </a:r>
            <a:r>
              <a:rPr lang="en-US" dirty="0" smtClean="0"/>
              <a:t>to find </a:t>
            </a:r>
            <a:r>
              <a:rPr lang="en-US" dirty="0"/>
              <a:t>just the right range of distances that defines the robot’s </a:t>
            </a:r>
            <a:r>
              <a:rPr lang="en-US" dirty="0" smtClean="0"/>
              <a:t>goal.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2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Loop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Sends commands to make a robot preform some movement without attempting to check if it is doing things properly.</a:t>
            </a:r>
          </a:p>
          <a:p>
            <a:r>
              <a:rPr lang="en-US" dirty="0" smtClean="0"/>
              <a:t>For example a rover on Mars being told by a human operator to go forward 1 meter. If the wheels get dirt in them or hit a rock the robot won’t move straight.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27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dirty="0"/>
              <a:t>Damping </a:t>
            </a:r>
            <a:r>
              <a:rPr lang="en-US" dirty="0"/>
              <a:t>refers to the process of systematically decreasing oscillations. </a:t>
            </a:r>
            <a:r>
              <a:rPr lang="en-US" dirty="0" smtClean="0"/>
              <a:t>A system </a:t>
            </a:r>
            <a:r>
              <a:rPr lang="en-US" dirty="0"/>
              <a:t>is properly </a:t>
            </a:r>
            <a:r>
              <a:rPr lang="en-US" i="1" dirty="0"/>
              <a:t>damped </a:t>
            </a:r>
            <a:r>
              <a:rPr lang="en-US" dirty="0"/>
              <a:t>if it does not oscillate out of </a:t>
            </a:r>
            <a:r>
              <a:rPr lang="en-US" dirty="0" smtClean="0"/>
              <a:t>control.</a:t>
            </a:r>
          </a:p>
          <a:p>
            <a:r>
              <a:rPr lang="en-US" dirty="0" smtClean="0"/>
              <a:t>How </a:t>
            </a:r>
            <a:r>
              <a:rPr lang="en-US" dirty="0"/>
              <a:t>the </a:t>
            </a:r>
            <a:r>
              <a:rPr lang="en-US" dirty="0" smtClean="0"/>
              <a:t>motor responds </a:t>
            </a:r>
            <a:r>
              <a:rPr lang="en-US" dirty="0"/>
              <a:t>to speed commands plays a key part in control, </a:t>
            </a:r>
            <a:r>
              <a:rPr lang="en-US" dirty="0" smtClean="0"/>
              <a:t>wear and tear on the gears.</a:t>
            </a:r>
          </a:p>
          <a:p>
            <a:r>
              <a:rPr lang="en-US" i="1" dirty="0" smtClean="0"/>
              <a:t>Actuator</a:t>
            </a:r>
            <a:r>
              <a:rPr lang="en-US" dirty="0" smtClean="0"/>
              <a:t> </a:t>
            </a:r>
            <a:r>
              <a:rPr lang="en-US" i="1" dirty="0"/>
              <a:t>uncertainty </a:t>
            </a:r>
            <a:r>
              <a:rPr lang="en-US" dirty="0"/>
              <a:t>makes it impossible for a robot (or a human, for that matter) </a:t>
            </a:r>
            <a:r>
              <a:rPr lang="en-US" dirty="0" smtClean="0"/>
              <a:t>to know </a:t>
            </a:r>
            <a:r>
              <a:rPr lang="en-US" dirty="0"/>
              <a:t>the exact outcome of an action ahead of time, even for a simple </a:t>
            </a:r>
            <a:r>
              <a:rPr lang="en-US" dirty="0" smtClean="0"/>
              <a:t>action such </a:t>
            </a:r>
            <a:r>
              <a:rPr lang="en-US" dirty="0"/>
              <a:t>as “Go forward three feet.”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56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three most used types feedback control </a:t>
            </a:r>
            <a:r>
              <a:rPr lang="en-US" dirty="0" smtClean="0"/>
              <a:t>are:</a:t>
            </a:r>
          </a:p>
          <a:p>
            <a:r>
              <a:rPr lang="en-US" dirty="0" smtClean="0"/>
              <a:t>Proportional </a:t>
            </a:r>
            <a:r>
              <a:rPr lang="en-US" dirty="0"/>
              <a:t>c</a:t>
            </a:r>
            <a:r>
              <a:rPr lang="en-US" dirty="0" smtClean="0"/>
              <a:t>ontrol </a:t>
            </a:r>
            <a:r>
              <a:rPr lang="en-US" dirty="0"/>
              <a:t>(P</a:t>
            </a:r>
            <a:r>
              <a:rPr lang="en-US" dirty="0" smtClean="0"/>
              <a:t>) </a:t>
            </a:r>
          </a:p>
          <a:p>
            <a:r>
              <a:rPr lang="en-US" dirty="0" smtClean="0"/>
              <a:t>Proportional </a:t>
            </a:r>
            <a:r>
              <a:rPr lang="en-US" dirty="0"/>
              <a:t>D</a:t>
            </a:r>
            <a:r>
              <a:rPr lang="en-US" dirty="0" smtClean="0"/>
              <a:t>erivative </a:t>
            </a:r>
            <a:r>
              <a:rPr lang="en-US" dirty="0"/>
              <a:t>control (</a:t>
            </a:r>
            <a:r>
              <a:rPr lang="en-US" dirty="0" smtClean="0"/>
              <a:t>PD)</a:t>
            </a:r>
          </a:p>
          <a:p>
            <a:r>
              <a:rPr lang="en-US" dirty="0" smtClean="0"/>
              <a:t>Proportional </a:t>
            </a:r>
            <a:r>
              <a:rPr lang="en-US" dirty="0"/>
              <a:t>I</a:t>
            </a:r>
            <a:r>
              <a:rPr lang="en-US" dirty="0" smtClean="0"/>
              <a:t>ntegral Derivative control (PID)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86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Proportional Control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basic idea of </a:t>
            </a:r>
            <a:r>
              <a:rPr lang="en-US" i="1" dirty="0"/>
              <a:t>proportional control </a:t>
            </a:r>
            <a:r>
              <a:rPr lang="en-US" dirty="0"/>
              <a:t>is to have the system respond in </a:t>
            </a:r>
            <a:r>
              <a:rPr lang="en-US" dirty="0" smtClean="0"/>
              <a:t>proportion to the error, using both the direction and the magnitude of the error.</a:t>
            </a:r>
          </a:p>
          <a:p>
            <a:r>
              <a:rPr lang="en-US" dirty="0"/>
              <a:t>It would use distance-to-wall as a parameter to determine the angle </a:t>
            </a:r>
            <a:r>
              <a:rPr lang="en-US" dirty="0" smtClean="0"/>
              <a:t>and distance </a:t>
            </a:r>
            <a:r>
              <a:rPr lang="en-US" dirty="0"/>
              <a:t>and/or speed with which the robot would turn</a:t>
            </a:r>
            <a:r>
              <a:rPr lang="en-US" dirty="0" smtClean="0"/>
              <a:t>.</a:t>
            </a:r>
          </a:p>
          <a:p>
            <a:r>
              <a:rPr lang="en-US" dirty="0"/>
              <a:t>In control theory, the parameters that determine the magnitude of the </a:t>
            </a:r>
            <a:r>
              <a:rPr lang="en-US" dirty="0" smtClean="0"/>
              <a:t>system’s </a:t>
            </a:r>
            <a:r>
              <a:rPr lang="en-US" dirty="0"/>
              <a:t>response are called </a:t>
            </a:r>
            <a:r>
              <a:rPr lang="en-US" i="1" dirty="0"/>
              <a:t>gains</a:t>
            </a:r>
            <a:r>
              <a:rPr lang="en-US" dirty="0" smtClean="0"/>
              <a:t>.</a:t>
            </a:r>
          </a:p>
          <a:p>
            <a:r>
              <a:rPr lang="en-US" i="1" dirty="0"/>
              <a:t>Damping </a:t>
            </a:r>
            <a:r>
              <a:rPr lang="en-US" dirty="0"/>
              <a:t>refers to the process of systematically decreasing oscillations. </a:t>
            </a:r>
            <a:r>
              <a:rPr lang="en-US" dirty="0" smtClean="0"/>
              <a:t>A system </a:t>
            </a:r>
            <a:r>
              <a:rPr lang="en-US" dirty="0"/>
              <a:t>is properly </a:t>
            </a:r>
            <a:r>
              <a:rPr lang="en-US" i="1" dirty="0"/>
              <a:t>damped </a:t>
            </a:r>
            <a:r>
              <a:rPr lang="en-US" dirty="0"/>
              <a:t>if it does not oscillate out of </a:t>
            </a:r>
            <a:r>
              <a:rPr lang="en-US" dirty="0" smtClean="0"/>
              <a:t>control.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09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Derivative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i="1" dirty="0" smtClean="0"/>
              <a:t>momentum </a:t>
            </a:r>
            <a:r>
              <a:rPr lang="en-US" dirty="0"/>
              <a:t>= </a:t>
            </a:r>
            <a:r>
              <a:rPr lang="en-US" i="1" dirty="0"/>
              <a:t>mass ∗ velocity</a:t>
            </a:r>
          </a:p>
          <a:p>
            <a:r>
              <a:rPr lang="en-US" dirty="0" smtClean="0"/>
              <a:t>You can control </a:t>
            </a:r>
            <a:r>
              <a:rPr lang="en-US" dirty="0"/>
              <a:t>momentum by controlling the velocity of the </a:t>
            </a:r>
            <a:r>
              <a:rPr lang="en-US" dirty="0" smtClean="0"/>
              <a:t>system.</a:t>
            </a:r>
          </a:p>
          <a:p>
            <a:r>
              <a:rPr lang="en-US" dirty="0" smtClean="0"/>
              <a:t>The </a:t>
            </a:r>
            <a:r>
              <a:rPr lang="en-US" dirty="0"/>
              <a:t>controller corrects </a:t>
            </a:r>
            <a:r>
              <a:rPr lang="en-US" dirty="0" smtClean="0"/>
              <a:t>for the </a:t>
            </a:r>
            <a:r>
              <a:rPr lang="en-US" dirty="0"/>
              <a:t>momentum of the system as it approaches the desired state. </a:t>
            </a:r>
            <a:r>
              <a:rPr lang="en-US" dirty="0" smtClean="0"/>
              <a:t>A </a:t>
            </a:r>
            <a:r>
              <a:rPr lang="en-US" dirty="0"/>
              <a:t>derivative controller would slow </a:t>
            </a:r>
            <a:r>
              <a:rPr lang="en-US" dirty="0" smtClean="0"/>
              <a:t>the robot </a:t>
            </a:r>
            <a:r>
              <a:rPr lang="en-US" dirty="0"/>
              <a:t>down and decrease the angle of its turning as its distance from the </a:t>
            </a:r>
            <a:r>
              <a:rPr lang="en-US" dirty="0" smtClean="0"/>
              <a:t>wall gets </a:t>
            </a:r>
            <a:r>
              <a:rPr lang="en-US" dirty="0"/>
              <a:t>closer to the desired state, the optimal distance to the wall.</a:t>
            </a:r>
          </a:p>
        </p:txBody>
      </p:sp>
    </p:spTree>
    <p:extLst>
      <p:ext uri="{BB962C8B-B14F-4D97-AF65-F5344CB8AC3E}">
        <p14:creationId xmlns:p14="http://schemas.microsoft.com/office/powerpoint/2010/main" val="420448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Integral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system integrates (sums up) these </a:t>
            </a:r>
            <a:r>
              <a:rPr lang="en-US" dirty="0" smtClean="0"/>
              <a:t>incremental errors </a:t>
            </a:r>
            <a:r>
              <a:rPr lang="en-US" dirty="0"/>
              <a:t>over time, and once they reach some predetermined threshold (</a:t>
            </a:r>
            <a:r>
              <a:rPr lang="en-US" dirty="0" smtClean="0"/>
              <a:t>once the </a:t>
            </a:r>
            <a:r>
              <a:rPr lang="en-US" dirty="0"/>
              <a:t>cumulative error gets large enough), the system does something to </a:t>
            </a:r>
            <a:r>
              <a:rPr lang="en-US" dirty="0" smtClean="0"/>
              <a:t>compensate/correct.</a:t>
            </a:r>
          </a:p>
          <a:p>
            <a:r>
              <a:rPr lang="en-US" dirty="0" smtClean="0"/>
              <a:t>Such as a robot lawn mower with an error when </a:t>
            </a:r>
            <a:r>
              <a:rPr lang="en-US" dirty="0" smtClean="0"/>
              <a:t>turning to cut sections of grass. </a:t>
            </a:r>
            <a:r>
              <a:rPr lang="en-US" dirty="0" smtClean="0"/>
              <a:t>With a system to detect the error, it can compensate for it over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85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Proportional </a:t>
            </a:r>
            <a:r>
              <a:rPr lang="en-US" dirty="0"/>
              <a:t>Derivative control (PD</a:t>
            </a:r>
            <a:r>
              <a:rPr lang="en-US" dirty="0" smtClean="0"/>
              <a:t>)</a:t>
            </a:r>
            <a:r>
              <a:rPr lang="en-US" i="1" dirty="0" smtClean="0"/>
              <a:t> </a:t>
            </a:r>
            <a:r>
              <a:rPr lang="en-US" dirty="0"/>
              <a:t>control is extremely useful and applied in most industrial plants </a:t>
            </a:r>
            <a:r>
              <a:rPr lang="en-US" dirty="0" smtClean="0"/>
              <a:t>for process </a:t>
            </a:r>
            <a:r>
              <a:rPr lang="en-US" dirty="0"/>
              <a:t>control.</a:t>
            </a:r>
          </a:p>
          <a:p>
            <a:r>
              <a:rPr lang="en-US" dirty="0"/>
              <a:t>Proportional Integral Derivative control (PID</a:t>
            </a:r>
            <a:r>
              <a:rPr lang="en-US" dirty="0" smtClean="0"/>
              <a:t>)</a:t>
            </a:r>
            <a:r>
              <a:rPr lang="en-US" i="1" dirty="0" smtClean="0"/>
              <a:t> </a:t>
            </a:r>
            <a:r>
              <a:rPr lang="en-US" dirty="0" smtClean="0"/>
              <a:t>control </a:t>
            </a:r>
            <a:r>
              <a:rPr lang="en-US" dirty="0"/>
              <a:t>is a combination </a:t>
            </a:r>
            <a:r>
              <a:rPr lang="en-US" dirty="0" smtClean="0"/>
              <a:t>of </a:t>
            </a:r>
            <a:r>
              <a:rPr lang="en-US" dirty="0"/>
              <a:t>proportional </a:t>
            </a:r>
            <a:r>
              <a:rPr lang="en-US" i="1" dirty="0"/>
              <a:t>P</a:t>
            </a:r>
            <a:r>
              <a:rPr lang="en-US" dirty="0"/>
              <a:t>, </a:t>
            </a:r>
            <a:r>
              <a:rPr lang="en-US" dirty="0" smtClean="0"/>
              <a:t>integral </a:t>
            </a:r>
            <a:r>
              <a:rPr lang="en-US" i="1" dirty="0" smtClean="0"/>
              <a:t>I</a:t>
            </a:r>
            <a:r>
              <a:rPr lang="en-US" dirty="0"/>
              <a:t>, and derivative </a:t>
            </a:r>
            <a:r>
              <a:rPr lang="en-US" i="1" dirty="0"/>
              <a:t>D </a:t>
            </a:r>
            <a:r>
              <a:rPr lang="en-US" dirty="0"/>
              <a:t>control </a:t>
            </a:r>
            <a:r>
              <a:rPr lang="en-US" dirty="0" smtClean="0"/>
              <a:t>terms.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83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Can the Robot Represent?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There are numerous aspects of the world that a robot can represent </a:t>
            </a:r>
            <a:r>
              <a:rPr lang="en-US" dirty="0" smtClean="0"/>
              <a:t>and model</a:t>
            </a:r>
            <a:r>
              <a:rPr lang="en-US" dirty="0"/>
              <a:t>, and numerous ways in which it can do it. The robot can </a:t>
            </a:r>
            <a:r>
              <a:rPr lang="en-US" dirty="0" smtClean="0"/>
              <a:t>represent information </a:t>
            </a:r>
            <a:r>
              <a:rPr lang="en-US" dirty="0"/>
              <a:t>about:</a:t>
            </a:r>
          </a:p>
          <a:p>
            <a:r>
              <a:rPr lang="en-US" dirty="0" smtClean="0"/>
              <a:t>Self: Battery life, physical limits</a:t>
            </a:r>
          </a:p>
          <a:p>
            <a:r>
              <a:rPr lang="en-US" dirty="0" smtClean="0"/>
              <a:t>Environment: navigable spaces, structures</a:t>
            </a:r>
          </a:p>
          <a:p>
            <a:r>
              <a:rPr lang="en-US" dirty="0" smtClean="0"/>
              <a:t>Objects, people, other robots: detectable things in the world</a:t>
            </a:r>
          </a:p>
          <a:p>
            <a:r>
              <a:rPr lang="en-US" dirty="0" smtClean="0"/>
              <a:t>Actions</a:t>
            </a:r>
            <a:r>
              <a:rPr lang="en-US" dirty="0"/>
              <a:t>: outcomes of specific actions in the environment</a:t>
            </a:r>
          </a:p>
          <a:p>
            <a:r>
              <a:rPr lang="en-US" dirty="0" smtClean="0"/>
              <a:t>Task</a:t>
            </a:r>
            <a:r>
              <a:rPr lang="en-US" dirty="0"/>
              <a:t>: what needs to be </a:t>
            </a:r>
            <a:r>
              <a:rPr lang="en-US" dirty="0" smtClean="0"/>
              <a:t>done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52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Control Architectures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job of the controller is to provide the brains for the </a:t>
            </a:r>
            <a:r>
              <a:rPr lang="en-US" dirty="0" smtClean="0"/>
              <a:t>robot. So the robot can be  autonomous </a:t>
            </a:r>
            <a:r>
              <a:rPr lang="en-US" dirty="0"/>
              <a:t>and achieve </a:t>
            </a:r>
            <a:r>
              <a:rPr lang="en-US" dirty="0" smtClean="0"/>
              <a:t>its goals.</a:t>
            </a:r>
          </a:p>
          <a:p>
            <a:r>
              <a:rPr lang="en-US" dirty="0" smtClean="0"/>
              <a:t>The robot can sense multiple things at once. A controller will help make decisions what the robot should be observing.</a:t>
            </a:r>
          </a:p>
        </p:txBody>
      </p:sp>
    </p:spTree>
    <p:extLst>
      <p:ext uri="{BB962C8B-B14F-4D97-AF65-F5344CB8AC3E}">
        <p14:creationId xmlns:p14="http://schemas.microsoft.com/office/powerpoint/2010/main" val="73313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Regardless of which language is used to program a robot, what matters is </a:t>
            </a:r>
            <a:r>
              <a:rPr lang="en-US" dirty="0" smtClean="0"/>
              <a:t>the control </a:t>
            </a:r>
            <a:r>
              <a:rPr lang="en-US" dirty="0"/>
              <a:t>architecture used to implement the controller, because not all </a:t>
            </a:r>
            <a:r>
              <a:rPr lang="en-US" dirty="0" smtClean="0"/>
              <a:t>architectures are </a:t>
            </a:r>
            <a:r>
              <a:rPr lang="en-US" dirty="0"/>
              <a:t>the same.</a:t>
            </a:r>
          </a:p>
        </p:txBody>
      </p:sp>
    </p:spTree>
    <p:extLst>
      <p:ext uri="{BB962C8B-B14F-4D97-AF65-F5344CB8AC3E}">
        <p14:creationId xmlns:p14="http://schemas.microsoft.com/office/powerpoint/2010/main" val="390150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Deliberative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Planning </a:t>
            </a:r>
            <a:r>
              <a:rPr lang="en-US" dirty="0"/>
              <a:t>is the process of looking ahead at the outcomes of the </a:t>
            </a:r>
            <a:r>
              <a:rPr lang="en-US" dirty="0" smtClean="0"/>
              <a:t>possible actions</a:t>
            </a:r>
            <a:r>
              <a:rPr lang="en-US" dirty="0"/>
              <a:t>, and searching for the sequence of actions that will reach the </a:t>
            </a:r>
            <a:r>
              <a:rPr lang="en-US" dirty="0" smtClean="0"/>
              <a:t>desired goal.</a:t>
            </a:r>
          </a:p>
          <a:p>
            <a:r>
              <a:rPr lang="en-US" i="1" dirty="0"/>
              <a:t>Search </a:t>
            </a:r>
            <a:r>
              <a:rPr lang="en-US" dirty="0"/>
              <a:t>is an inherent part of planning. It involves looking through </a:t>
            </a:r>
            <a:r>
              <a:rPr lang="en-US" dirty="0" smtClean="0"/>
              <a:t>the available </a:t>
            </a:r>
            <a:r>
              <a:rPr lang="en-US" dirty="0"/>
              <a:t>representation “in search of” the goal state.</a:t>
            </a:r>
          </a:p>
        </p:txBody>
      </p:sp>
    </p:spTree>
    <p:extLst>
      <p:ext uri="{BB962C8B-B14F-4D97-AF65-F5344CB8AC3E}">
        <p14:creationId xmlns:p14="http://schemas.microsoft.com/office/powerpoint/2010/main" val="196479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Feedback or Closed Loop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Feedback control </a:t>
            </a:r>
            <a:r>
              <a:rPr lang="en-US" dirty="0"/>
              <a:t>is a means of getting a system (a robot) to achieve and </a:t>
            </a:r>
            <a:r>
              <a:rPr lang="en-US" dirty="0" smtClean="0"/>
              <a:t>maintain </a:t>
            </a:r>
            <a:r>
              <a:rPr lang="en-US" dirty="0"/>
              <a:t>a desired state, usually called the </a:t>
            </a:r>
            <a:r>
              <a:rPr lang="en-US" i="1" dirty="0"/>
              <a:t>set point</a:t>
            </a:r>
            <a:r>
              <a:rPr lang="en-US" dirty="0"/>
              <a:t>, by continuously </a:t>
            </a:r>
            <a:r>
              <a:rPr lang="en-US" dirty="0" smtClean="0"/>
              <a:t>comparing its </a:t>
            </a:r>
            <a:r>
              <a:rPr lang="en-US" dirty="0"/>
              <a:t>current state with its desired state</a:t>
            </a:r>
            <a:r>
              <a:rPr lang="en-US" dirty="0" smtClean="0"/>
              <a:t>.</a:t>
            </a:r>
          </a:p>
          <a:p>
            <a:r>
              <a:rPr lang="en-US" b="1" i="1" dirty="0"/>
              <a:t>Feedback</a:t>
            </a:r>
            <a:r>
              <a:rPr lang="en-US" i="1" dirty="0"/>
              <a:t> </a:t>
            </a:r>
            <a:r>
              <a:rPr lang="en-US" dirty="0"/>
              <a:t>refers to the information that is sent back, literally “fed back,” </a:t>
            </a:r>
            <a:r>
              <a:rPr lang="en-US" dirty="0" smtClean="0"/>
              <a:t>into the </a:t>
            </a:r>
            <a:r>
              <a:rPr lang="en-US" dirty="0"/>
              <a:t>system’s controller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41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Deliberative, planner-based architectures involve three steps that need </a:t>
            </a:r>
            <a:r>
              <a:rPr lang="en-US" dirty="0" smtClean="0"/>
              <a:t>to be </a:t>
            </a:r>
            <a:r>
              <a:rPr lang="en-US" dirty="0"/>
              <a:t>performed in sequence:</a:t>
            </a:r>
          </a:p>
          <a:p>
            <a:pPr lvl="1"/>
            <a:r>
              <a:rPr lang="en-US" dirty="0"/>
              <a:t>1. Sensing (S)</a:t>
            </a:r>
          </a:p>
          <a:p>
            <a:pPr lvl="1"/>
            <a:r>
              <a:rPr lang="en-US" dirty="0"/>
              <a:t>2. Planning (P)</a:t>
            </a:r>
          </a:p>
          <a:p>
            <a:pPr lvl="1"/>
            <a:r>
              <a:rPr lang="en-US" dirty="0"/>
              <a:t>3. Acting (A), executing the plan.</a:t>
            </a:r>
          </a:p>
        </p:txBody>
      </p:sp>
    </p:spTree>
    <p:extLst>
      <p:ext uri="{BB962C8B-B14F-4D97-AF65-F5344CB8AC3E}">
        <p14:creationId xmlns:p14="http://schemas.microsoft.com/office/powerpoint/2010/main" val="152278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Reactive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You </a:t>
            </a:r>
            <a:r>
              <a:rPr lang="en-US" dirty="0" smtClean="0"/>
              <a:t>can think </a:t>
            </a:r>
            <a:r>
              <a:rPr lang="en-US" dirty="0"/>
              <a:t>of reactive rules as being similar to </a:t>
            </a:r>
            <a:r>
              <a:rPr lang="en-US" i="1" dirty="0"/>
              <a:t>reflexes</a:t>
            </a:r>
            <a:r>
              <a:rPr lang="en-US" dirty="0"/>
              <a:t>, innate responses that </a:t>
            </a:r>
            <a:r>
              <a:rPr lang="en-US" dirty="0" smtClean="0"/>
              <a:t>do not </a:t>
            </a:r>
            <a:r>
              <a:rPr lang="en-US" dirty="0"/>
              <a:t>involve any </a:t>
            </a:r>
            <a:r>
              <a:rPr lang="en-US" dirty="0" smtClean="0"/>
              <a:t>thinking.</a:t>
            </a:r>
          </a:p>
          <a:p>
            <a:r>
              <a:rPr lang="en-US" dirty="0" smtClean="0"/>
              <a:t>The </a:t>
            </a:r>
            <a:r>
              <a:rPr lang="en-US" dirty="0"/>
              <a:t>best way to keep a reactive system simple and straightforward is </a:t>
            </a:r>
            <a:r>
              <a:rPr lang="en-US" dirty="0" smtClean="0"/>
              <a:t>to </a:t>
            </a:r>
            <a:r>
              <a:rPr lang="en-US" dirty="0"/>
              <a:t>have each unique situation (state) that can be detected by the robot’s </a:t>
            </a:r>
            <a:r>
              <a:rPr lang="en-US" dirty="0" smtClean="0"/>
              <a:t>sensors trigger </a:t>
            </a:r>
            <a:r>
              <a:rPr lang="en-US" dirty="0"/>
              <a:t>only one unique action of the robot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must support the ability of parallelism, to handle checking multiple sensors.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69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Hybrid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Hybrid control </a:t>
            </a:r>
            <a:r>
              <a:rPr lang="en-US" dirty="0"/>
              <a:t>involves the combination of reactive and deliberative </a:t>
            </a:r>
            <a:r>
              <a:rPr lang="en-US" dirty="0" smtClean="0"/>
              <a:t>control within </a:t>
            </a:r>
            <a:r>
              <a:rPr lang="en-US" dirty="0"/>
              <a:t>a single robot control </a:t>
            </a:r>
            <a:r>
              <a:rPr lang="en-US" dirty="0" smtClean="0"/>
              <a:t>system by having: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048000"/>
            <a:ext cx="4343400" cy="3260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191000" y="3886200"/>
            <a:ext cx="3886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Planner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Middle layer </a:t>
            </a:r>
            <a:r>
              <a:rPr lang="en-US" dirty="0"/>
              <a:t>that links the </a:t>
            </a:r>
            <a:r>
              <a:rPr lang="en-US" dirty="0" smtClean="0"/>
              <a:t>layers together (by issuing commands).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</a:t>
            </a:r>
            <a:r>
              <a:rPr lang="en-US" dirty="0" smtClean="0"/>
              <a:t>eactive layer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5978536"/>
            <a:ext cx="3738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Uses both Open and Closed execution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5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Behavior-Based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dirty="0"/>
              <a:t>Behavior-based control </a:t>
            </a:r>
            <a:r>
              <a:rPr lang="en-US" dirty="0"/>
              <a:t>(BBC) involves the use of "behaviors" as modules </a:t>
            </a:r>
            <a:r>
              <a:rPr lang="en-US" dirty="0" smtClean="0"/>
              <a:t>for control.</a:t>
            </a:r>
          </a:p>
          <a:p>
            <a:r>
              <a:rPr lang="en-US" dirty="0"/>
              <a:t>Behaviors achieve and/or </a:t>
            </a:r>
            <a:r>
              <a:rPr lang="en-US"/>
              <a:t>maintain </a:t>
            </a:r>
            <a:r>
              <a:rPr lang="en-US" smtClean="0"/>
              <a:t>complex </a:t>
            </a:r>
            <a:r>
              <a:rPr lang="en-US" dirty="0"/>
              <a:t>goals. A </a:t>
            </a:r>
            <a:r>
              <a:rPr lang="en-US" i="1" dirty="0"/>
              <a:t>homing </a:t>
            </a:r>
            <a:r>
              <a:rPr lang="en-US" dirty="0" smtClean="0"/>
              <a:t>behavior achieves </a:t>
            </a:r>
            <a:r>
              <a:rPr lang="en-US" dirty="0"/>
              <a:t>the goal of getting the robot to the home location. </a:t>
            </a:r>
            <a:r>
              <a:rPr lang="en-US" dirty="0" smtClean="0"/>
              <a:t>A </a:t>
            </a:r>
            <a:r>
              <a:rPr lang="en-US" i="1" dirty="0" smtClean="0"/>
              <a:t>wall-following </a:t>
            </a:r>
            <a:r>
              <a:rPr lang="en-US" dirty="0" smtClean="0"/>
              <a:t>behavior </a:t>
            </a:r>
            <a:r>
              <a:rPr lang="en-US" dirty="0"/>
              <a:t>maintains the goal of following a </a:t>
            </a:r>
            <a:r>
              <a:rPr lang="en-US" dirty="0" smtClean="0"/>
              <a:t>wall.</a:t>
            </a:r>
          </a:p>
          <a:p>
            <a:r>
              <a:rPr lang="en-US" dirty="0" smtClean="0"/>
              <a:t>These take time to execute and are not instantaneous.</a:t>
            </a:r>
          </a:p>
          <a:p>
            <a:r>
              <a:rPr lang="en-US" dirty="0" smtClean="0"/>
              <a:t>Constantly monitoring the sensors and other behavior statuses.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54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i="1" dirty="0" smtClean="0"/>
              <a:t>desired state </a:t>
            </a:r>
            <a:r>
              <a:rPr lang="en-US" dirty="0" smtClean="0"/>
              <a:t>of the system, also called the </a:t>
            </a:r>
            <a:r>
              <a:rPr lang="en-US" b="1" i="1" dirty="0" smtClean="0"/>
              <a:t>goal state</a:t>
            </a:r>
            <a:r>
              <a:rPr lang="en-US" dirty="0" smtClean="0"/>
              <a:t>, is where the system wants to be. To reach a goal state, the robot needs </a:t>
            </a:r>
            <a:r>
              <a:rPr lang="en-US" b="1" i="1" dirty="0" smtClean="0"/>
              <a:t>maintenance goals</a:t>
            </a:r>
            <a:r>
              <a:rPr lang="en-US" dirty="0" smtClean="0"/>
              <a:t>. This will require </a:t>
            </a:r>
            <a:r>
              <a:rPr lang="en-US" dirty="0"/>
              <a:t>ongoing active work on the part of the </a:t>
            </a:r>
            <a:r>
              <a:rPr lang="en-US" dirty="0" smtClean="0"/>
              <a:t>system.</a:t>
            </a:r>
          </a:p>
          <a:p>
            <a:pPr marL="0" indent="0">
              <a:buNone/>
            </a:pPr>
            <a:r>
              <a:rPr lang="en-US" dirty="0" smtClean="0"/>
              <a:t>Keeping </a:t>
            </a:r>
            <a:r>
              <a:rPr lang="en-US" dirty="0"/>
              <a:t>a biped robot </a:t>
            </a:r>
            <a:r>
              <a:rPr lang="en-US" dirty="0" smtClean="0"/>
              <a:t>balanced, </a:t>
            </a:r>
            <a:r>
              <a:rPr lang="en-US" dirty="0"/>
              <a:t>for example, is a maintenance goal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43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difference between the </a:t>
            </a:r>
            <a:r>
              <a:rPr lang="en-US" dirty="0" smtClean="0"/>
              <a:t>current state and the goal state </a:t>
            </a:r>
            <a:r>
              <a:rPr lang="en-US" dirty="0"/>
              <a:t>of a system is </a:t>
            </a:r>
            <a:r>
              <a:rPr lang="en-US" dirty="0" smtClean="0"/>
              <a:t>called the </a:t>
            </a:r>
            <a:r>
              <a:rPr lang="en-US" i="1" dirty="0" smtClean="0"/>
              <a:t>error</a:t>
            </a:r>
            <a:r>
              <a:rPr lang="en-US" dirty="0" smtClean="0"/>
              <a:t>. The control system is designed to minimize </a:t>
            </a:r>
            <a:r>
              <a:rPr lang="en-US" dirty="0"/>
              <a:t>that </a:t>
            </a:r>
            <a:r>
              <a:rPr lang="en-US" dirty="0" smtClean="0"/>
              <a:t>error.</a:t>
            </a:r>
          </a:p>
          <a:p>
            <a:r>
              <a:rPr lang="en-US" dirty="0" smtClean="0"/>
              <a:t>Feedback</a:t>
            </a:r>
            <a:r>
              <a:rPr lang="en-US" dirty="0"/>
              <a:t> </a:t>
            </a:r>
            <a:r>
              <a:rPr lang="en-US" dirty="0" smtClean="0"/>
              <a:t>control calculates the </a:t>
            </a:r>
            <a:r>
              <a:rPr lang="en-US" dirty="0"/>
              <a:t>error in order to help </a:t>
            </a:r>
            <a:r>
              <a:rPr lang="en-US" dirty="0" smtClean="0"/>
              <a:t>the robot reach </a:t>
            </a:r>
            <a:r>
              <a:rPr lang="en-US" dirty="0"/>
              <a:t>the goal. When the error is zero (or small enough), the goal state </a:t>
            </a:r>
            <a:r>
              <a:rPr lang="en-US" dirty="0" smtClean="0"/>
              <a:t>is reached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1572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System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3734" y="1600200"/>
            <a:ext cx="6036531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905000" y="5876401"/>
            <a:ext cx="6201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Feedback takes the sensor error and converts it into a command.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54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a real world example of error and feedback, let’s consider the </a:t>
            </a:r>
            <a:r>
              <a:rPr lang="en-US" dirty="0" smtClean="0"/>
              <a:t>game that’s </a:t>
            </a:r>
            <a:r>
              <a:rPr lang="en-US" dirty="0"/>
              <a:t>sometimes called “hot and cold,” in which you have to find or </a:t>
            </a:r>
            <a:r>
              <a:rPr lang="en-US" dirty="0" smtClean="0"/>
              <a:t>guess some </a:t>
            </a:r>
            <a:r>
              <a:rPr lang="en-US" dirty="0"/>
              <a:t>hidden object, and your friends help you by saying things like “</a:t>
            </a:r>
            <a:r>
              <a:rPr lang="en-US" dirty="0" smtClean="0"/>
              <a:t>You’re getting </a:t>
            </a:r>
            <a:r>
              <a:rPr lang="en-US" dirty="0"/>
              <a:t>warmer, hotter, colder, freezing” and so on.</a:t>
            </a:r>
          </a:p>
        </p:txBody>
      </p:sp>
    </p:spTree>
    <p:extLst>
      <p:ext uri="{BB962C8B-B14F-4D97-AF65-F5344CB8AC3E}">
        <p14:creationId xmlns:p14="http://schemas.microsoft.com/office/powerpoint/2010/main" val="247023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Imagine a </a:t>
            </a:r>
            <a:r>
              <a:rPr lang="en-US" dirty="0" smtClean="0"/>
              <a:t>overly simplified </a:t>
            </a:r>
            <a:r>
              <a:rPr lang="en-US" dirty="0"/>
              <a:t>version of the same game, in which your friends tell </a:t>
            </a:r>
            <a:r>
              <a:rPr lang="en-US" dirty="0" smtClean="0"/>
              <a:t>you only </a:t>
            </a:r>
            <a:r>
              <a:rPr lang="en-US" dirty="0"/>
              <a:t>“You are there, you win!” or “Nope, you are not there.” In that </a:t>
            </a:r>
            <a:r>
              <a:rPr lang="en-US" dirty="0" smtClean="0"/>
              <a:t>case, what </a:t>
            </a:r>
            <a:r>
              <a:rPr lang="en-US" dirty="0"/>
              <a:t>they are telling you is only if the error is </a:t>
            </a:r>
            <a:r>
              <a:rPr lang="en-US" b="1" dirty="0"/>
              <a:t>zero</a:t>
            </a:r>
            <a:r>
              <a:rPr lang="en-US" dirty="0"/>
              <a:t> or </a:t>
            </a:r>
            <a:r>
              <a:rPr lang="en-US" b="1" dirty="0" smtClean="0"/>
              <a:t>non-zero (</a:t>
            </a:r>
            <a:r>
              <a:rPr lang="en-US" dirty="0" smtClean="0"/>
              <a:t>if </a:t>
            </a:r>
            <a:r>
              <a:rPr lang="en-US" dirty="0"/>
              <a:t>you are </a:t>
            </a:r>
            <a:r>
              <a:rPr lang="en-US" dirty="0" smtClean="0"/>
              <a:t>at the </a:t>
            </a:r>
            <a:r>
              <a:rPr lang="en-US" dirty="0"/>
              <a:t>goal state or </a:t>
            </a:r>
            <a:r>
              <a:rPr lang="en-US" dirty="0" smtClean="0"/>
              <a:t>not). </a:t>
            </a:r>
            <a:r>
              <a:rPr lang="en-US" dirty="0"/>
              <a:t>This is not very much information, since it does not </a:t>
            </a:r>
            <a:r>
              <a:rPr lang="en-US" dirty="0" smtClean="0"/>
              <a:t>help you </a:t>
            </a:r>
            <a:r>
              <a:rPr lang="en-US" dirty="0"/>
              <a:t>figure out which way to go in order to get closer to the goal, to </a:t>
            </a:r>
            <a:r>
              <a:rPr lang="en-US" dirty="0" smtClean="0"/>
              <a:t>minimize the </a:t>
            </a:r>
            <a:r>
              <a:rPr lang="en-US" dirty="0"/>
              <a:t>error.</a:t>
            </a:r>
          </a:p>
        </p:txBody>
      </p:sp>
    </p:spTree>
    <p:extLst>
      <p:ext uri="{BB962C8B-B14F-4D97-AF65-F5344CB8AC3E}">
        <p14:creationId xmlns:p14="http://schemas.microsoft.com/office/powerpoint/2010/main" val="221419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</a:t>
            </a:r>
            <a:r>
              <a:rPr lang="en-US" dirty="0"/>
              <a:t>the normal version of the game, when you are </a:t>
            </a:r>
            <a:r>
              <a:rPr lang="en-US" dirty="0" smtClean="0"/>
              <a:t>told “hot” </a:t>
            </a:r>
            <a:r>
              <a:rPr lang="en-US" dirty="0"/>
              <a:t>or </a:t>
            </a:r>
            <a:r>
              <a:rPr lang="en-US" dirty="0" smtClean="0"/>
              <a:t>“cold,” </a:t>
            </a:r>
            <a:r>
              <a:rPr lang="en-US" dirty="0"/>
              <a:t>you are being given the </a:t>
            </a:r>
            <a:r>
              <a:rPr lang="en-US" b="1" i="1" dirty="0"/>
              <a:t>direction of the error</a:t>
            </a:r>
            <a:r>
              <a:rPr lang="en-US" dirty="0"/>
              <a:t>, which </a:t>
            </a:r>
            <a:r>
              <a:rPr lang="en-US" dirty="0" smtClean="0"/>
              <a:t>allows for </a:t>
            </a:r>
            <a:r>
              <a:rPr lang="en-US" dirty="0"/>
              <a:t>minimizing the error and getting closer to the goal.</a:t>
            </a:r>
          </a:p>
          <a:p>
            <a:r>
              <a:rPr lang="en-US" dirty="0" smtClean="0"/>
              <a:t>When </a:t>
            </a:r>
            <a:r>
              <a:rPr lang="en-US" dirty="0"/>
              <a:t>the system knows how far off it is from the goal, it knows the </a:t>
            </a:r>
            <a:r>
              <a:rPr lang="en-US" b="1" i="1" dirty="0" smtClean="0"/>
              <a:t>magnitude </a:t>
            </a:r>
            <a:r>
              <a:rPr lang="en-US" b="1" i="1" dirty="0"/>
              <a:t>of error</a:t>
            </a:r>
            <a:r>
              <a:rPr lang="en-US" dirty="0"/>
              <a:t>, the distance to the goal state. In the “hot and cold” game, </a:t>
            </a:r>
            <a:r>
              <a:rPr lang="en-US" dirty="0" smtClean="0"/>
              <a:t>the gradations </a:t>
            </a:r>
            <a:r>
              <a:rPr lang="en-US" dirty="0"/>
              <a:t>of freezing, chilled, cool, warm, and so on are used to indicate </a:t>
            </a:r>
            <a:r>
              <a:rPr lang="en-US" dirty="0" smtClean="0"/>
              <a:t>the distance </a:t>
            </a:r>
            <a:r>
              <a:rPr lang="en-US" dirty="0"/>
              <a:t>from (or closeness to) the goal object.</a:t>
            </a:r>
          </a:p>
        </p:txBody>
      </p:sp>
    </p:spTree>
    <p:extLst>
      <p:ext uri="{BB962C8B-B14F-4D97-AF65-F5344CB8AC3E}">
        <p14:creationId xmlns:p14="http://schemas.microsoft.com/office/powerpoint/2010/main" val="409164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1801</Words>
  <Application>Microsoft Office PowerPoint</Application>
  <PresentationFormat>On-screen Show (4:3)</PresentationFormat>
  <Paragraphs>111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Robot Control</vt:lpstr>
      <vt:lpstr>Open Loop Control</vt:lpstr>
      <vt:lpstr>Feedback or Closed Loop Control</vt:lpstr>
      <vt:lpstr>Goals</vt:lpstr>
      <vt:lpstr>Error</vt:lpstr>
      <vt:lpstr>Feedback System</vt:lpstr>
      <vt:lpstr>Feedback Example</vt:lpstr>
      <vt:lpstr>PowerPoint Presentation</vt:lpstr>
      <vt:lpstr>PowerPoint Presentation</vt:lpstr>
      <vt:lpstr>An Example of a  Feedback Control Robot</vt:lpstr>
      <vt:lpstr>PowerPoint Presentation</vt:lpstr>
      <vt:lpstr>PowerPoint Presentation</vt:lpstr>
      <vt:lpstr>Sensors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can we decrease this oscillation?</vt:lpstr>
      <vt:lpstr>PowerPoint Presentation</vt:lpstr>
      <vt:lpstr>PowerPoint Presentation</vt:lpstr>
      <vt:lpstr>Proportional Control</vt:lpstr>
      <vt:lpstr>Derivative Control</vt:lpstr>
      <vt:lpstr>Integral Control</vt:lpstr>
      <vt:lpstr>PowerPoint Presentation</vt:lpstr>
      <vt:lpstr>What Can the Robot Represent?</vt:lpstr>
      <vt:lpstr>Control Architectures</vt:lpstr>
      <vt:lpstr>PowerPoint Presentation</vt:lpstr>
      <vt:lpstr>Deliberative Control</vt:lpstr>
      <vt:lpstr>PowerPoint Presentation</vt:lpstr>
      <vt:lpstr>Reactive Control</vt:lpstr>
      <vt:lpstr>Hybrid Control</vt:lpstr>
      <vt:lpstr>Behavior-Based Control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Robot Control</dc:title>
  <dc:creator>Staff</dc:creator>
  <cp:lastModifiedBy>Staff</cp:lastModifiedBy>
  <cp:revision>60</cp:revision>
  <dcterms:created xsi:type="dcterms:W3CDTF">2016-03-18T19:42:32Z</dcterms:created>
  <dcterms:modified xsi:type="dcterms:W3CDTF">2016-03-21T21:55:29Z</dcterms:modified>
</cp:coreProperties>
</file>