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B1DA-1684-4F0D-BB62-C9400F6D56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4EA3-2331-4541-9418-441C8D261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B1DA-1684-4F0D-BB62-C9400F6D56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4EA3-2331-4541-9418-441C8D261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B1DA-1684-4F0D-BB62-C9400F6D56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4EA3-2331-4541-9418-441C8D261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6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Dou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142"/>
            <a:ext cx="8229600" cy="4800600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0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B1DA-1684-4F0D-BB62-C9400F6D56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4EA3-2331-4541-9418-441C8D261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7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B1DA-1684-4F0D-BB62-C9400F6D56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4EA3-2331-4541-9418-441C8D261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8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B1DA-1684-4F0D-BB62-C9400F6D56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4EA3-2331-4541-9418-441C8D261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1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B1DA-1684-4F0D-BB62-C9400F6D56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4EA3-2331-4541-9418-441C8D261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B1DA-1684-4F0D-BB62-C9400F6D56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4EA3-2331-4541-9418-441C8D261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8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B1DA-1684-4F0D-BB62-C9400F6D56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4EA3-2331-4541-9418-441C8D261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5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B1DA-1684-4F0D-BB62-C9400F6D56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4EA3-2331-4541-9418-441C8D261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7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B1DA-1684-4F0D-BB62-C9400F6D56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4EA3-2331-4541-9418-441C8D261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3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6B1DA-1684-4F0D-BB62-C9400F6D56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B4EA3-2331-4541-9418-441C8D261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3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en-US" dirty="0" smtClean="0"/>
              <a:t>METEOROLOGY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6482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SPRING</a:t>
            </a:r>
          </a:p>
          <a:p>
            <a:r>
              <a:rPr lang="en-US" sz="1800" dirty="0" smtClean="0"/>
              <a:t>2019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7200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4312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54414"/>
            <a:ext cx="239077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762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24" y="2209800"/>
            <a:ext cx="3685573" cy="206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5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Spheres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Geosphere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geosphere</a:t>
            </a:r>
            <a:r>
              <a:rPr lang="en-US" dirty="0" smtClean="0"/>
              <a:t> consists of the solid Earth.</a:t>
            </a:r>
          </a:p>
          <a:p>
            <a:pPr lvl="1"/>
            <a:r>
              <a:rPr lang="en-US" dirty="0" smtClean="0"/>
              <a:t>It extends from the surface to the center, which is approximately 6400 km.</a:t>
            </a:r>
          </a:p>
        </p:txBody>
      </p:sp>
    </p:spTree>
    <p:extLst>
      <p:ext uri="{BB962C8B-B14F-4D97-AF65-F5344CB8AC3E}">
        <p14:creationId xmlns:p14="http://schemas.microsoft.com/office/powerpoint/2010/main" val="409599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68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Spheres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Atmosphere</a:t>
            </a:r>
            <a:endParaRPr lang="en-US" dirty="0" smtClean="0"/>
          </a:p>
          <a:p>
            <a:pPr lvl="1"/>
            <a:r>
              <a:rPr lang="en-US" dirty="0" smtClean="0"/>
              <a:t>99% of the atmosphere is within 30 km of Earth’s surface.</a:t>
            </a:r>
          </a:p>
          <a:p>
            <a:pPr lvl="1"/>
            <a:r>
              <a:rPr lang="en-US" dirty="0" smtClean="0"/>
              <a:t>It protects the Earth.</a:t>
            </a:r>
          </a:p>
          <a:p>
            <a:pPr lvl="1"/>
            <a:r>
              <a:rPr lang="en-US" dirty="0" smtClean="0"/>
              <a:t>Weather occurs in the atmosphere.</a:t>
            </a:r>
          </a:p>
        </p:txBody>
      </p:sp>
    </p:spTree>
    <p:extLst>
      <p:ext uri="{BB962C8B-B14F-4D97-AF65-F5344CB8AC3E}">
        <p14:creationId xmlns:p14="http://schemas.microsoft.com/office/powerpoint/2010/main" val="99931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Spheres </a:t>
            </a:r>
            <a:r>
              <a:rPr lang="en-US" sz="2000" b="0" dirty="0" smtClean="0"/>
              <a:t>(5 of 9)</a:t>
            </a:r>
            <a:endParaRPr lang="en-US" dirty="0"/>
          </a:p>
        </p:txBody>
      </p:sp>
      <p:pic>
        <p:nvPicPr>
          <p:cNvPr id="4" name="Picture 3" descr="01_10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" y="1407615"/>
            <a:ext cx="7955280" cy="44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7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Spheres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Hydrosphere</a:t>
            </a:r>
          </a:p>
          <a:p>
            <a:pPr lvl="1"/>
            <a:r>
              <a:rPr lang="en-US" dirty="0" smtClean="0"/>
              <a:t>Oceans make up 71% of the Earth’s surface.</a:t>
            </a:r>
          </a:p>
          <a:p>
            <a:pPr lvl="1"/>
            <a:r>
              <a:rPr lang="en-US" dirty="0" smtClean="0"/>
              <a:t>Additional parts of the hydrosphere.</a:t>
            </a:r>
          </a:p>
          <a:p>
            <a:pPr lvl="2"/>
            <a:r>
              <a:rPr lang="en-US" dirty="0" smtClean="0"/>
              <a:t>Lakes </a:t>
            </a:r>
          </a:p>
          <a:p>
            <a:pPr lvl="2"/>
            <a:r>
              <a:rPr lang="en-US" dirty="0" smtClean="0"/>
              <a:t>Rivers, streams</a:t>
            </a:r>
          </a:p>
          <a:p>
            <a:pPr lvl="2"/>
            <a:r>
              <a:rPr lang="en-US" dirty="0" smtClean="0"/>
              <a:t>Glaciers</a:t>
            </a:r>
          </a:p>
          <a:p>
            <a:pPr lvl="2"/>
            <a:r>
              <a:rPr lang="en-US" dirty="0" smtClean="0"/>
              <a:t>Underground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16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68105"/>
            <a:ext cx="7331294" cy="662119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4800" y="457200"/>
            <a:ext cx="2590800" cy="457200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Spheres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Biosphere</a:t>
            </a:r>
          </a:p>
          <a:p>
            <a:pPr lvl="1"/>
            <a:r>
              <a:rPr lang="en-US" dirty="0" smtClean="0"/>
              <a:t>The biosphere includes all life on Earth.</a:t>
            </a:r>
          </a:p>
          <a:p>
            <a:pPr lvl="2"/>
            <a:r>
              <a:rPr lang="en-US" dirty="0" smtClean="0"/>
              <a:t>On the ocean floor</a:t>
            </a:r>
          </a:p>
          <a:p>
            <a:pPr lvl="2"/>
            <a:r>
              <a:rPr lang="en-US" dirty="0" smtClean="0"/>
              <a:t>In boiling hot springs</a:t>
            </a:r>
          </a:p>
          <a:p>
            <a:pPr lvl="2"/>
            <a:r>
              <a:rPr lang="en-US" dirty="0" smtClean="0"/>
              <a:t>On air currents in the lower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6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5466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Earth’s Spheres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6" y="904527"/>
            <a:ext cx="8229129" cy="52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7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2893255"/>
            <a:ext cx="9067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The Permanent Gases       </a:t>
            </a:r>
            <a:r>
              <a:rPr lang="en-US" b="1" u="sng" dirty="0" smtClean="0"/>
              <a:t>	The </a:t>
            </a:r>
            <a:r>
              <a:rPr lang="en-US" b="1" u="sng" dirty="0"/>
              <a:t>Variable Gases</a:t>
            </a:r>
            <a:endParaRPr lang="en-US" dirty="0"/>
          </a:p>
          <a:p>
            <a:r>
              <a:rPr lang="en-US" dirty="0"/>
              <a:t>Nitrogen (N</a:t>
            </a:r>
            <a:r>
              <a:rPr lang="en-US" baseline="-25000" dirty="0"/>
              <a:t>2</a:t>
            </a:r>
            <a:r>
              <a:rPr lang="en-US" dirty="0"/>
              <a:t>)     </a:t>
            </a:r>
            <a:r>
              <a:rPr lang="en-US" dirty="0" smtClean="0"/>
              <a:t>78.08%	Water </a:t>
            </a:r>
            <a:r>
              <a:rPr lang="en-US" dirty="0"/>
              <a:t>Vapor (H</a:t>
            </a:r>
            <a:r>
              <a:rPr lang="en-US" baseline="-25000" dirty="0"/>
              <a:t>2</a:t>
            </a:r>
            <a:r>
              <a:rPr lang="en-US" dirty="0"/>
              <a:t>O)     	0-4%</a:t>
            </a:r>
          </a:p>
          <a:p>
            <a:r>
              <a:rPr lang="en-US" dirty="0"/>
              <a:t>Oxygen (O</a:t>
            </a:r>
            <a:r>
              <a:rPr lang="en-US" baseline="-25000" dirty="0"/>
              <a:t>2</a:t>
            </a:r>
            <a:r>
              <a:rPr lang="en-US" dirty="0"/>
              <a:t>)       20.95%	</a:t>
            </a:r>
            <a:r>
              <a:rPr lang="en-US" dirty="0" smtClean="0"/>
              <a:t>Carbon </a:t>
            </a:r>
            <a:r>
              <a:rPr lang="en-US" dirty="0"/>
              <a:t>dioxide (CO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n-US" dirty="0" smtClean="0"/>
              <a:t>  </a:t>
            </a:r>
            <a:r>
              <a:rPr lang="en-US" dirty="0"/>
              <a:t>	0.039                395 ppm</a:t>
            </a:r>
          </a:p>
          <a:p>
            <a:r>
              <a:rPr lang="en-US" dirty="0"/>
              <a:t>Argon (</a:t>
            </a:r>
            <a:r>
              <a:rPr lang="en-US" dirty="0" err="1"/>
              <a:t>Ar</a:t>
            </a:r>
            <a:r>
              <a:rPr lang="en-US" dirty="0"/>
              <a:t>)            0.93%	</a:t>
            </a:r>
            <a:r>
              <a:rPr lang="en-US" dirty="0" smtClean="0"/>
              <a:t>Methane </a:t>
            </a:r>
            <a:r>
              <a:rPr lang="en-US" dirty="0"/>
              <a:t>(CH</a:t>
            </a:r>
            <a:r>
              <a:rPr lang="en-US" baseline="-25000" dirty="0"/>
              <a:t>3</a:t>
            </a:r>
            <a:r>
              <a:rPr lang="en-US" dirty="0"/>
              <a:t>)               </a:t>
            </a:r>
            <a:r>
              <a:rPr lang="en-US" dirty="0" smtClean="0"/>
              <a:t>      	0.00018            </a:t>
            </a:r>
            <a:r>
              <a:rPr lang="en-US" dirty="0"/>
              <a:t>1.8 ppm</a:t>
            </a:r>
          </a:p>
          <a:p>
            <a:r>
              <a:rPr lang="en-US" dirty="0"/>
              <a:t>Neon (Ne)           0.0018        </a:t>
            </a:r>
            <a:r>
              <a:rPr lang="en-US" dirty="0" smtClean="0"/>
              <a:t>	Nitrous </a:t>
            </a:r>
            <a:r>
              <a:rPr lang="en-US" dirty="0"/>
              <a:t>oxide (N</a:t>
            </a:r>
            <a:r>
              <a:rPr lang="en-US" baseline="-25000" dirty="0"/>
              <a:t>2</a:t>
            </a:r>
            <a:r>
              <a:rPr lang="en-US" dirty="0"/>
              <a:t>O)  </a:t>
            </a:r>
            <a:r>
              <a:rPr lang="en-US" dirty="0" smtClean="0"/>
              <a:t>	0.00003            </a:t>
            </a:r>
            <a:r>
              <a:rPr lang="en-US" dirty="0"/>
              <a:t>0.3 ppm</a:t>
            </a:r>
          </a:p>
          <a:p>
            <a:r>
              <a:rPr lang="en-US" dirty="0"/>
              <a:t>Helium (He)        0.0005           </a:t>
            </a:r>
            <a:r>
              <a:rPr lang="en-US" dirty="0" smtClean="0"/>
              <a:t>Ozone  </a:t>
            </a:r>
            <a:r>
              <a:rPr lang="en-US" dirty="0"/>
              <a:t>(O</a:t>
            </a:r>
            <a:r>
              <a:rPr lang="en-US" baseline="-25000" dirty="0"/>
              <a:t>3</a:t>
            </a:r>
            <a:r>
              <a:rPr lang="en-US" dirty="0"/>
              <a:t>)		</a:t>
            </a:r>
            <a:r>
              <a:rPr lang="en-US" dirty="0" smtClean="0"/>
              <a:t>0.000004          </a:t>
            </a:r>
            <a:r>
              <a:rPr lang="en-US" dirty="0"/>
              <a:t>0.04 ppm                             </a:t>
            </a:r>
          </a:p>
          <a:p>
            <a:r>
              <a:rPr lang="en-US" dirty="0"/>
              <a:t>Hydrogen (H</a:t>
            </a:r>
            <a:r>
              <a:rPr lang="en-US" dirty="0" smtClean="0"/>
              <a:t>)     </a:t>
            </a:r>
            <a:r>
              <a:rPr lang="en-US" dirty="0"/>
              <a:t>0.00006       	</a:t>
            </a:r>
            <a:r>
              <a:rPr lang="en-US" dirty="0" smtClean="0"/>
              <a:t>Particles </a:t>
            </a:r>
            <a:r>
              <a:rPr lang="en-US" dirty="0"/>
              <a:t>(dust soot)	</a:t>
            </a:r>
            <a:r>
              <a:rPr lang="en-US" dirty="0" smtClean="0"/>
              <a:t>0.000001          </a:t>
            </a:r>
            <a:r>
              <a:rPr lang="en-US" dirty="0"/>
              <a:t>0.01 – 0.15 ppm</a:t>
            </a:r>
          </a:p>
          <a:p>
            <a:r>
              <a:rPr lang="en-US" dirty="0"/>
              <a:t>Xenon (</a:t>
            </a:r>
            <a:r>
              <a:rPr lang="en-US" dirty="0" err="1"/>
              <a:t>Xe</a:t>
            </a:r>
            <a:r>
              <a:rPr lang="en-US" dirty="0"/>
              <a:t>)          0.000009      </a:t>
            </a:r>
            <a:r>
              <a:rPr lang="en-US" dirty="0" smtClean="0"/>
              <a:t>Chlorofluorocarbons     	0.00000002      </a:t>
            </a:r>
            <a:r>
              <a:rPr lang="en-US" dirty="0"/>
              <a:t>0.0002 ppm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7516" y="990600"/>
            <a:ext cx="6925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MAJOR GASES IN THE ATMOSPHERE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4143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2276"/>
            <a:ext cx="5638800" cy="659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6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the Atmosphere </a:t>
            </a:r>
            <a:r>
              <a:rPr lang="en-US" sz="2000" b="0" dirty="0" smtClean="0"/>
              <a:t>(2 of 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Meteorology, weather, and climate</a:t>
            </a:r>
          </a:p>
          <a:p>
            <a:pPr lvl="1"/>
            <a:r>
              <a:rPr lang="en-US" dirty="0" smtClean="0"/>
              <a:t>Meteorology </a:t>
            </a:r>
          </a:p>
          <a:p>
            <a:pPr lvl="2"/>
            <a:r>
              <a:rPr lang="en-US" dirty="0" smtClean="0"/>
              <a:t>Study of atmosphere</a:t>
            </a:r>
          </a:p>
          <a:p>
            <a:pPr lvl="1"/>
            <a:r>
              <a:rPr lang="en-US" dirty="0" smtClean="0"/>
              <a:t>Weather </a:t>
            </a:r>
          </a:p>
          <a:p>
            <a:pPr lvl="2"/>
            <a:r>
              <a:rPr lang="en-US" dirty="0" smtClean="0"/>
              <a:t>State of atmosphere at any given time and place</a:t>
            </a:r>
          </a:p>
          <a:p>
            <a:pPr lvl="1"/>
            <a:r>
              <a:rPr lang="en-US" dirty="0" smtClean="0"/>
              <a:t>Climate  </a:t>
            </a:r>
          </a:p>
          <a:p>
            <a:pPr lvl="2"/>
            <a:r>
              <a:rPr lang="en-US" dirty="0" smtClean="0"/>
              <a:t>“Average weather.”</a:t>
            </a:r>
          </a:p>
          <a:p>
            <a:pPr lvl="2"/>
            <a:r>
              <a:rPr lang="en-US" dirty="0" smtClean="0"/>
              <a:t>Generalized weather variation for a given place.</a:t>
            </a:r>
          </a:p>
          <a:p>
            <a:pPr lvl="2"/>
            <a:r>
              <a:rPr lang="en-US" dirty="0" smtClean="0"/>
              <a:t>Climate data cannot predict weather.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3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6" y="457200"/>
            <a:ext cx="7429046" cy="4172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9269" y="5682734"/>
            <a:ext cx="363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DAILY CHANGES IN THE IONOSPHERE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74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" y="76200"/>
            <a:ext cx="762870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6756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atmosphere changes over time and has a long history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one time – no free oxygen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other times, more oxygen than now,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this time, the permanent gases are stable and well mixed through the</a:t>
            </a: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heterosphere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(about 60 miles up) After that they are fractionated by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 molecular weights.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52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480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TEMPERATURE AND HEAT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9929" y="1828800"/>
            <a:ext cx="921162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“Temperature” measures the amount of molecular movement. Higher temperatures mean more</a:t>
            </a:r>
          </a:p>
          <a:p>
            <a:r>
              <a:rPr lang="en-US" dirty="0" smtClean="0"/>
              <a:t>molecular movement; cooler temperatures mean less movement. </a:t>
            </a:r>
          </a:p>
          <a:p>
            <a:endParaRPr lang="en-US" dirty="0" smtClean="0"/>
          </a:p>
          <a:p>
            <a:r>
              <a:rPr lang="en-US" dirty="0"/>
              <a:t>“Heat” on the other hand is defined as “energy in the process of being transferred </a:t>
            </a:r>
            <a:r>
              <a:rPr lang="en-US" dirty="0" smtClean="0"/>
              <a:t>between</a:t>
            </a:r>
          </a:p>
          <a:p>
            <a:r>
              <a:rPr lang="en-US" dirty="0" smtClean="0"/>
              <a:t> </a:t>
            </a:r>
            <a:r>
              <a:rPr lang="en-US" dirty="0"/>
              <a:t>one object and the other because of the temperature difference between </a:t>
            </a:r>
            <a:r>
              <a:rPr lang="en-US" dirty="0" smtClean="0"/>
              <a:t>them.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difference can be seen easily in the fact that a single match and a bonfire may have the </a:t>
            </a:r>
          </a:p>
          <a:p>
            <a:r>
              <a:rPr lang="en-US" dirty="0"/>
              <a:t>s</a:t>
            </a:r>
            <a:r>
              <a:rPr lang="en-US" dirty="0" smtClean="0"/>
              <a:t>ame temperature, but the bonfire has more heat than the single match.</a:t>
            </a:r>
          </a:p>
          <a:p>
            <a:endParaRPr lang="en-US" dirty="0"/>
          </a:p>
          <a:p>
            <a:r>
              <a:rPr lang="en-US" dirty="0" smtClean="0"/>
              <a:t>A tub of warm water has more heat at a lower temperature than a cup of boiling water has</a:t>
            </a:r>
          </a:p>
          <a:p>
            <a:r>
              <a:rPr lang="en-US" dirty="0"/>
              <a:t>a</a:t>
            </a:r>
            <a:r>
              <a:rPr lang="en-US" dirty="0" smtClean="0"/>
              <a:t>t a higher temperature.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73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801" y="1447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 LAPSE RATE AND TEMPERATURE INVERSION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179" y="2971800"/>
            <a:ext cx="8954952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environmental lapse rate is the rate at which the temperature decreases with</a:t>
            </a: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altitude. This rate varies from hour to hour and day to day.  At lower regions in the </a:t>
            </a: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atmosphere,  it averages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about 6.5 degrees C per 1000 meters or about 3.6 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degrees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for every 1000 feet.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cold days the lapse rate steepens; on warmer</a:t>
            </a: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days the increase is slower. 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temperature inversion occurs when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air temperature may increase with height. </a:t>
            </a:r>
          </a:p>
          <a:p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6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ng Around The Moon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36613" y="5791200"/>
            <a:ext cx="707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Lunar halo: An astronomical body creates a meteorological phenomenon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1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819400"/>
            <a:ext cx="5715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When the wind is in the east,</a:t>
            </a:r>
            <a:br>
              <a:rPr lang="en-US" sz="2800" dirty="0"/>
            </a:br>
            <a:r>
              <a:rPr lang="en-US" sz="2800" dirty="0" err="1"/>
              <a:t>'Tis</a:t>
            </a:r>
            <a:r>
              <a:rPr lang="en-US" sz="2800" dirty="0"/>
              <a:t> neither good for man nor beast;</a:t>
            </a:r>
            <a:br>
              <a:rPr lang="en-US" sz="2800" dirty="0"/>
            </a:br>
            <a:r>
              <a:rPr lang="en-US" sz="2800" dirty="0"/>
              <a:t>When the wind is in the north,</a:t>
            </a:r>
            <a:br>
              <a:rPr lang="en-US" sz="2800" dirty="0"/>
            </a:br>
            <a:r>
              <a:rPr lang="en-US" sz="2800" dirty="0"/>
              <a:t>The skillful fisher goes not forth;</a:t>
            </a:r>
            <a:br>
              <a:rPr lang="en-US" sz="2800" dirty="0"/>
            </a:br>
            <a:r>
              <a:rPr lang="en-US" sz="2800" dirty="0"/>
              <a:t>When the wind is in the south,</a:t>
            </a:r>
            <a:br>
              <a:rPr lang="en-US" sz="2800" dirty="0"/>
            </a:br>
            <a:r>
              <a:rPr lang="en-US" sz="2800" dirty="0"/>
              <a:t>It blows the bait in the fishes' mouth;</a:t>
            </a:r>
            <a:br>
              <a:rPr lang="en-US" sz="2800" dirty="0"/>
            </a:br>
            <a:r>
              <a:rPr lang="en-US" sz="2800" dirty="0"/>
              <a:t>When the wind is in the west,</a:t>
            </a:r>
            <a:br>
              <a:rPr lang="en-US" sz="2800" dirty="0"/>
            </a:br>
            <a:r>
              <a:rPr lang="en-US" sz="2800" dirty="0"/>
              <a:t>Then 'tis at the very best.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2496" y="457200"/>
            <a:ext cx="3048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Red Sky at morning</a:t>
            </a:r>
          </a:p>
          <a:p>
            <a:r>
              <a:rPr lang="en-US" sz="2800" dirty="0"/>
              <a:t>Sailor take warning</a:t>
            </a:r>
          </a:p>
          <a:p>
            <a:r>
              <a:rPr lang="en-US" sz="2800" dirty="0"/>
              <a:t>Red sky at night</a:t>
            </a:r>
          </a:p>
          <a:p>
            <a:r>
              <a:rPr lang="en-US" sz="2800" dirty="0"/>
              <a:t>Sailor’s delight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3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Scientific Inquiry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inquiry is a collection of facts, observations, and measurements.</a:t>
            </a:r>
          </a:p>
          <a:p>
            <a:pPr lvl="1"/>
            <a:r>
              <a:rPr lang="en-US" dirty="0" smtClean="0"/>
              <a:t>Hypothesis</a:t>
            </a:r>
          </a:p>
          <a:p>
            <a:pPr lvl="2"/>
            <a:r>
              <a:rPr lang="en-US" dirty="0" smtClean="0"/>
              <a:t>Explanation of  facts</a:t>
            </a:r>
          </a:p>
          <a:p>
            <a:pPr lvl="2"/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Theory</a:t>
            </a:r>
          </a:p>
          <a:p>
            <a:pPr lvl="2"/>
            <a:r>
              <a:rPr lang="en-US" dirty="0" smtClean="0"/>
              <a:t>Hypothesis that has passed many tests</a:t>
            </a:r>
          </a:p>
        </p:txBody>
      </p:sp>
    </p:spTree>
    <p:extLst>
      <p:ext uri="{BB962C8B-B14F-4D97-AF65-F5344CB8AC3E}">
        <p14:creationId xmlns:p14="http://schemas.microsoft.com/office/powerpoint/2010/main" val="271601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411"/>
            <a:ext cx="9144000" cy="423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8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75" y="0"/>
            <a:ext cx="6557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0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616521" cy="4833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577" y="5867399"/>
            <a:ext cx="5340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Relative sizes of the planets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597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Spheres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Earth is made up of four spheres.</a:t>
            </a:r>
          </a:p>
          <a:p>
            <a:pPr lvl="1"/>
            <a:r>
              <a:rPr lang="en-US" dirty="0" err="1" smtClean="0"/>
              <a:t>Geosphere</a:t>
            </a:r>
            <a:endParaRPr lang="en-US" dirty="0" smtClean="0"/>
          </a:p>
          <a:p>
            <a:pPr lvl="1"/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Hydrosphere</a:t>
            </a:r>
          </a:p>
          <a:p>
            <a:pPr lvl="1"/>
            <a:r>
              <a:rPr lang="en-US" dirty="0" smtClean="0"/>
              <a:t>Biosphere</a:t>
            </a:r>
          </a:p>
          <a:p>
            <a:r>
              <a:rPr lang="en-US" dirty="0" smtClean="0"/>
              <a:t>All the spheres are intertwined.</a:t>
            </a:r>
          </a:p>
          <a:p>
            <a:pPr lvl="1"/>
            <a:r>
              <a:rPr lang="en-US" dirty="0" smtClean="0"/>
              <a:t>Soil is part of all four spheres.</a:t>
            </a:r>
          </a:p>
        </p:txBody>
      </p:sp>
    </p:spTree>
    <p:extLst>
      <p:ext uri="{BB962C8B-B14F-4D97-AF65-F5344CB8AC3E}">
        <p14:creationId xmlns:p14="http://schemas.microsoft.com/office/powerpoint/2010/main" val="161399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488</Words>
  <Application>Microsoft Office PowerPoint</Application>
  <PresentationFormat>On-screen Show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METEOROLOGY</vt:lpstr>
      <vt:lpstr>Focus on the Atmosphere (2 of 4)</vt:lpstr>
      <vt:lpstr>PowerPoint Presentation</vt:lpstr>
      <vt:lpstr>PowerPoint Presentation</vt:lpstr>
      <vt:lpstr>The Nature of Scientific Inquiry </vt:lpstr>
      <vt:lpstr>PowerPoint Presentation</vt:lpstr>
      <vt:lpstr>PowerPoint Presentation</vt:lpstr>
      <vt:lpstr>PowerPoint Presentation</vt:lpstr>
      <vt:lpstr>Earth’s Spheres </vt:lpstr>
      <vt:lpstr>Earth’s Spheres </vt:lpstr>
      <vt:lpstr>PowerPoint Presentation</vt:lpstr>
      <vt:lpstr>Earth’s Spheres </vt:lpstr>
      <vt:lpstr>Earth’s Spheres (5 of 9)</vt:lpstr>
      <vt:lpstr>Earth’s Spheres </vt:lpstr>
      <vt:lpstr> </vt:lpstr>
      <vt:lpstr>Earth’s Spheres </vt:lpstr>
      <vt:lpstr>Earth’s Spheres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METEOROLOGY</dc:title>
  <dc:creator>JohnB</dc:creator>
  <cp:lastModifiedBy>JohnB</cp:lastModifiedBy>
  <cp:revision>1</cp:revision>
  <dcterms:created xsi:type="dcterms:W3CDTF">2019-02-06T04:52:28Z</dcterms:created>
  <dcterms:modified xsi:type="dcterms:W3CDTF">2019-02-06T04:53:35Z</dcterms:modified>
</cp:coreProperties>
</file>