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58" r:id="rId11"/>
    <p:sldId id="259" r:id="rId12"/>
    <p:sldId id="262" r:id="rId13"/>
    <p:sldId id="263" r:id="rId14"/>
    <p:sldId id="264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60"/>
  </p:normalViewPr>
  <p:slideViewPr>
    <p:cSldViewPr>
      <p:cViewPr varScale="1">
        <p:scale>
          <a:sx n="80" d="100"/>
          <a:sy n="80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7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97A-5854-4F13-9D8E-CAD31413799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1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897A-5854-4F13-9D8E-CAD31413799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93AA-6E0F-4777-AE67-931C1CC6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logram" TargetMode="External"/><Relationship Id="rId2" Type="http://schemas.openxmlformats.org/officeDocument/2006/relationships/hyperlink" Target="https://en.wikipedia.org/wiki/Acceler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etre_per_second_squar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477" y="97413"/>
            <a:ext cx="375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87213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FAHRENHEIT</a:t>
            </a:r>
          </a:p>
          <a:p>
            <a:r>
              <a:rPr lang="en-US" dirty="0" smtClean="0"/>
              <a:t>	0 = FREEZING POINT OF BRINE</a:t>
            </a:r>
          </a:p>
          <a:p>
            <a:r>
              <a:rPr lang="en-US" dirty="0" smtClean="0"/>
              <a:t>               32 = FREEZING POINT OF PURE WATER</a:t>
            </a:r>
          </a:p>
          <a:p>
            <a:r>
              <a:rPr lang="en-US" dirty="0" smtClean="0"/>
              <a:t>              212 = BOILING POINT OF WATER </a:t>
            </a:r>
            <a:endParaRPr lang="en-US" dirty="0"/>
          </a:p>
          <a:p>
            <a:r>
              <a:rPr lang="en-US" dirty="0" smtClean="0"/>
              <a:t>               180 =  NUMBER OF DEGREES BETWEEN FREEZING AND BOILING OF PURE WATER</a:t>
            </a:r>
          </a:p>
          <a:p>
            <a:endParaRPr lang="en-US" sz="1200" dirty="0"/>
          </a:p>
          <a:p>
            <a:r>
              <a:rPr lang="en-US" dirty="0" smtClean="0"/>
              <a:t>CELSIUS</a:t>
            </a:r>
          </a:p>
          <a:p>
            <a:r>
              <a:rPr lang="en-US" dirty="0" smtClean="0"/>
              <a:t>	0 = FREEEZING POINT OF PURE WATER (NOT FOUND NATURALLY ON EARTH</a:t>
            </a:r>
          </a:p>
          <a:p>
            <a:r>
              <a:rPr lang="en-US" dirty="0" smtClean="0"/>
              <a:t>         -17.78 = FREEZING POINT OF BRINE	</a:t>
            </a:r>
          </a:p>
          <a:p>
            <a:r>
              <a:rPr lang="en-US" dirty="0" smtClean="0"/>
              <a:t>             100 = BOILING POINT OF WATER</a:t>
            </a:r>
          </a:p>
          <a:p>
            <a:r>
              <a:rPr lang="en-US" dirty="0" smtClean="0"/>
              <a:t>             100 = NUMBER OF DEGREES BETWEEN FREEZING AND BOILING POINT OF PURE WATER</a:t>
            </a:r>
            <a:r>
              <a:rPr lang="en-US" dirty="0"/>
              <a:t>	</a:t>
            </a:r>
            <a:endParaRPr lang="en-US" sz="1200" dirty="0"/>
          </a:p>
          <a:p>
            <a:r>
              <a:rPr lang="en-US" dirty="0" smtClean="0"/>
              <a:t>KELVIN</a:t>
            </a:r>
          </a:p>
          <a:p>
            <a:r>
              <a:rPr lang="en-US" dirty="0" smtClean="0"/>
              <a:t>	0 = ABSOLUTE ZERO</a:t>
            </a:r>
          </a:p>
          <a:p>
            <a:r>
              <a:rPr lang="en-US" dirty="0" smtClean="0"/>
              <a:t>        273.15 = FREEZING POINT OF BRINE    </a:t>
            </a:r>
          </a:p>
          <a:p>
            <a:r>
              <a:rPr lang="en-US" dirty="0" smtClean="0"/>
              <a:t>              100 = NUMBER OF DEGREES BETWEEN </a:t>
            </a:r>
            <a:r>
              <a:rPr lang="en-US" dirty="0"/>
              <a:t>FREEZING AND BOILING POINT OF PURE WATER </a:t>
            </a:r>
            <a:r>
              <a:rPr lang="en-US" dirty="0" smtClean="0"/>
              <a:t>	        (USES SAME SIZE DEGREE AS CELSIUS)</a:t>
            </a:r>
          </a:p>
          <a:p>
            <a:endParaRPr lang="en-US" sz="1200" dirty="0" smtClean="0"/>
          </a:p>
          <a:p>
            <a:r>
              <a:rPr lang="en-US" dirty="0" smtClean="0"/>
              <a:t>RANKINE</a:t>
            </a:r>
          </a:p>
          <a:p>
            <a:r>
              <a:rPr lang="en-US" dirty="0" smtClean="0"/>
              <a:t>	0 = ABSOLUTE ZERO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491.67 = FREEZING POINT OF BRINE</a:t>
            </a:r>
          </a:p>
          <a:p>
            <a:r>
              <a:rPr lang="en-US" dirty="0"/>
              <a:t> </a:t>
            </a:r>
            <a:r>
              <a:rPr lang="en-US" dirty="0" smtClean="0"/>
              <a:t>             180 = NUMBER </a:t>
            </a:r>
            <a:r>
              <a:rPr lang="en-US" dirty="0"/>
              <a:t>OF DEGREES BETWEEN FREEZING AND BOILING POINT OF PURE WATER</a:t>
            </a:r>
            <a:endParaRPr lang="en-US" dirty="0" smtClean="0"/>
          </a:p>
          <a:p>
            <a:r>
              <a:rPr lang="en-US" dirty="0" smtClean="0"/>
              <a:t>                          (USES SAME SIZE DEGREE AS FAHRENHEIT)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523" y="381000"/>
            <a:ext cx="308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ENERGY?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641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is defined as the ability or capacity to do work on some form of matter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Generally there are two kinds of energy: “kinetic energy” and “potential energy”.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2" y="1676400"/>
            <a:ext cx="6975168" cy="47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" y="762000"/>
            <a:ext cx="7436786" cy="49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4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644" y="533400"/>
            <a:ext cx="522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ACCELERATION AND SPEED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Speed has to do with how fast something is moving. Acceleration is a measurement of how rapidly the speed is increasing.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Speed is generally expressed as “miles per hour” or “kilometers per hour”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generally expressed as miles per hour per hour or kilometers per hour per hour.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50274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NAUTICAL MILES AND KNOTS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06" y="1600200"/>
            <a:ext cx="88258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Nautical mile: A nautical mile is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1.15078 statute miles or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1,852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meters.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 based 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1/60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minute of arc on a meridian – a line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encircling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globe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passing through both poles – a longitude line.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Knots: A knot is a nautical mile per hour. So 10 knots is 10 nautical miles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hour. Speed is measured in “knots”. Acceleration is “knots per hour”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ship travel at 10 knots is traveling at 1.15 nautical miles per hour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ship travelling at 10 knots per hour is going 10 knots faster every hour.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599" y="300335"/>
            <a:ext cx="4591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ACCELERATION OF GRAVITY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583" y="762000"/>
            <a:ext cx="47594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object falls to Earth (or any other body) its rate of speed (acceleration) 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 as it falls. 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Earth this averages about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9.807 m/s²  (meters per second squared)</a:t>
            </a:r>
          </a:p>
          <a:p>
            <a:endParaRPr lang="en-US" dirty="0"/>
          </a:p>
        </p:txBody>
      </p:sp>
      <p:pic>
        <p:nvPicPr>
          <p:cNvPr id="1026" name="Picture 2" descr="http://www.physicsclassroom.com/Class/1DKin/U1L5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54" y="762000"/>
            <a:ext cx="413504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1731"/>
              </p:ext>
            </p:extLst>
          </p:nvPr>
        </p:nvGraphicFramePr>
        <p:xfrm>
          <a:off x="193581" y="2608660"/>
          <a:ext cx="4835618" cy="3715943"/>
        </p:xfrm>
        <a:graphic>
          <a:graphicData uri="http://schemas.openxmlformats.org/drawingml/2006/table">
            <a:tbl>
              <a:tblPr/>
              <a:tblGrid>
                <a:gridCol w="2417809"/>
                <a:gridCol w="2417809"/>
              </a:tblGrid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Time (s)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Velocity (m/s)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- 9.8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- 19.6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- 29.4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- 39.2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0849">
                <a:tc>
                  <a:txBody>
                    <a:bodyPr/>
                    <a:lstStyle/>
                    <a:p>
                      <a:pPr algn="ctr" fontAlgn="auto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- 49.0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42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measurement is used for pressure:</a:t>
            </a:r>
            <a:endParaRPr lang="en-US" dirty="0"/>
          </a:p>
          <a:p>
            <a:r>
              <a:rPr lang="en-US" dirty="0"/>
              <a:t>Pressure = force per area = </a:t>
            </a:r>
            <a:r>
              <a:rPr lang="en-US" dirty="0" smtClean="0"/>
              <a:t>P=F/A</a:t>
            </a:r>
          </a:p>
          <a:p>
            <a:r>
              <a:rPr lang="en-US" dirty="0" smtClean="0"/>
              <a:t>P=pressure</a:t>
            </a:r>
          </a:p>
          <a:p>
            <a:r>
              <a:rPr lang="en-US" dirty="0" smtClean="0"/>
              <a:t>F=force</a:t>
            </a:r>
          </a:p>
          <a:p>
            <a:r>
              <a:rPr lang="en-US" dirty="0" smtClean="0"/>
              <a:t>A=area</a:t>
            </a:r>
          </a:p>
          <a:p>
            <a:endParaRPr lang="en-US" dirty="0"/>
          </a:p>
          <a:p>
            <a:r>
              <a:rPr lang="en-US" dirty="0"/>
              <a:t> It is measured in many ways:</a:t>
            </a:r>
          </a:p>
          <a:p>
            <a:r>
              <a:rPr lang="en-US" b="1" dirty="0"/>
              <a:t>Pounds per square </a:t>
            </a:r>
            <a:r>
              <a:rPr lang="en-US" b="1" dirty="0" smtClean="0"/>
              <a:t>inch</a:t>
            </a:r>
          </a:p>
          <a:p>
            <a:endParaRPr lang="en-US" dirty="0"/>
          </a:p>
          <a:p>
            <a:r>
              <a:rPr lang="en-US" b="1" dirty="0"/>
              <a:t>Atmospheres</a:t>
            </a:r>
            <a:r>
              <a:rPr lang="en-US" dirty="0"/>
              <a:t> (ATM)</a:t>
            </a:r>
          </a:p>
          <a:p>
            <a:endParaRPr lang="en-US" b="1" dirty="0" smtClean="0"/>
          </a:p>
          <a:p>
            <a:r>
              <a:rPr lang="en-US" b="1" dirty="0" smtClean="0"/>
              <a:t>Inches </a:t>
            </a:r>
            <a:r>
              <a:rPr lang="en-US" b="1" dirty="0"/>
              <a:t>or millimeters of mercury (Hg)  29.92 inches of Hg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Bars </a:t>
            </a:r>
            <a:r>
              <a:rPr lang="en-US" b="1" dirty="0"/>
              <a:t>or </a:t>
            </a:r>
            <a:r>
              <a:rPr lang="en-US" b="1" dirty="0" err="1"/>
              <a:t>millibars</a:t>
            </a:r>
            <a:r>
              <a:rPr lang="en-US" dirty="0"/>
              <a:t>   1 bar=</a:t>
            </a:r>
            <a:r>
              <a:rPr lang="en-US" b="1" dirty="0"/>
              <a:t> </a:t>
            </a:r>
            <a:r>
              <a:rPr lang="en-US" dirty="0"/>
              <a:t>14.50377 psi; 29.92 inches of mercury = 1013.203477792 </a:t>
            </a:r>
            <a:r>
              <a:rPr lang="en-US" dirty="0" err="1"/>
              <a:t>millibars</a:t>
            </a:r>
            <a:r>
              <a:rPr lang="en-US" dirty="0"/>
              <a:t>    10 meters of sea water = 1 bar</a:t>
            </a:r>
          </a:p>
          <a:p>
            <a:r>
              <a:rPr lang="en-US" dirty="0"/>
              <a:t>To convert inches of mercury to </a:t>
            </a:r>
            <a:r>
              <a:rPr lang="en-US" dirty="0" err="1"/>
              <a:t>millibars</a:t>
            </a:r>
            <a:r>
              <a:rPr lang="en-US" dirty="0"/>
              <a:t>, multiply the inches value by 33.8637526</a:t>
            </a:r>
            <a:br>
              <a:rPr lang="en-US" dirty="0"/>
            </a:br>
            <a:r>
              <a:rPr lang="en-US" dirty="0"/>
              <a:t>To convert </a:t>
            </a:r>
            <a:r>
              <a:rPr lang="en-US" dirty="0" err="1"/>
              <a:t>millibars</a:t>
            </a:r>
            <a:r>
              <a:rPr lang="en-US" dirty="0"/>
              <a:t> to inches of mercury, multiply the </a:t>
            </a:r>
            <a:r>
              <a:rPr lang="en-US" dirty="0" err="1"/>
              <a:t>millibar</a:t>
            </a:r>
            <a:r>
              <a:rPr lang="en-US" dirty="0"/>
              <a:t> value by 0.0295301.</a:t>
            </a:r>
          </a:p>
          <a:p>
            <a:endParaRPr lang="en-US" b="1" dirty="0" smtClean="0"/>
          </a:p>
          <a:p>
            <a:r>
              <a:rPr lang="en-US" b="1" dirty="0" err="1" smtClean="0"/>
              <a:t>Pascals</a:t>
            </a:r>
            <a:r>
              <a:rPr lang="en-US" dirty="0" smtClean="0"/>
              <a:t> (Pa)   </a:t>
            </a:r>
            <a:r>
              <a:rPr lang="en-US" dirty="0" err="1"/>
              <a:t>Pascals</a:t>
            </a:r>
            <a:r>
              <a:rPr lang="en-US" dirty="0"/>
              <a:t> = N/m</a:t>
            </a:r>
            <a:r>
              <a:rPr lang="en-US" baseline="30000" dirty="0"/>
              <a:t>2 </a:t>
            </a:r>
            <a:r>
              <a:rPr lang="en-US" dirty="0"/>
              <a:t> Where N=</a:t>
            </a:r>
            <a:r>
              <a:rPr lang="en-US" dirty="0" err="1"/>
              <a:t>newtons</a:t>
            </a:r>
            <a:r>
              <a:rPr lang="en-US" dirty="0"/>
              <a:t> and m</a:t>
            </a:r>
            <a:r>
              <a:rPr lang="en-US" baseline="30000" dirty="0"/>
              <a:t>2</a:t>
            </a:r>
            <a:r>
              <a:rPr lang="en-US" dirty="0"/>
              <a:t>=square meters </a:t>
            </a:r>
            <a:endParaRPr lang="en-US" dirty="0" smtClean="0"/>
          </a:p>
          <a:p>
            <a:r>
              <a:rPr lang="en-US" dirty="0"/>
              <a:t>1 </a:t>
            </a:r>
            <a:r>
              <a:rPr lang="en-US" dirty="0" err="1" smtClean="0"/>
              <a:t>hectopascal</a:t>
            </a:r>
            <a:r>
              <a:rPr lang="en-US" dirty="0" smtClean="0"/>
              <a:t> (</a:t>
            </a:r>
            <a:r>
              <a:rPr lang="en-US" dirty="0" err="1" smtClean="0"/>
              <a:t>hPa</a:t>
            </a:r>
            <a:r>
              <a:rPr lang="en-US" dirty="0" smtClean="0"/>
              <a:t>)=100pascals </a:t>
            </a:r>
            <a:r>
              <a:rPr lang="en-US" dirty="0"/>
              <a:t>= 1 </a:t>
            </a:r>
            <a:r>
              <a:rPr lang="en-US" dirty="0" err="1" smtClean="0"/>
              <a:t>millibar</a:t>
            </a:r>
            <a:r>
              <a:rPr lang="en-US" dirty="0" smtClean="0"/>
              <a:t>. So </a:t>
            </a:r>
            <a:r>
              <a:rPr lang="en-US" dirty="0" err="1" smtClean="0"/>
              <a:t>hPa’s</a:t>
            </a:r>
            <a:r>
              <a:rPr lang="en-US" dirty="0" smtClean="0"/>
              <a:t> and </a:t>
            </a:r>
            <a:r>
              <a:rPr lang="en-US" dirty="0" err="1" smtClean="0"/>
              <a:t>millibars</a:t>
            </a:r>
            <a:r>
              <a:rPr lang="en-US" dirty="0" smtClean="0"/>
              <a:t> are the same.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8716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ABOUT PRESSURE?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147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59898"/>
            <a:ext cx="9144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REVIEW OF MEASUREMENTS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Temperature</a:t>
            </a:r>
            <a:r>
              <a:rPr lang="en-US" sz="2400" dirty="0" smtClean="0"/>
              <a:t>: Degrees (Celsius, Fahrenheit, Kelvin or Rankine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 (heat is one kind):  Joules, Calories, British thermal units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Pressure</a:t>
            </a:r>
            <a:r>
              <a:rPr lang="en-US" sz="2400" dirty="0" smtClean="0"/>
              <a:t>: </a:t>
            </a:r>
            <a:r>
              <a:rPr lang="en-US" sz="2400" dirty="0"/>
              <a:t>atmospheres (1); </a:t>
            </a:r>
            <a:r>
              <a:rPr lang="en-US" sz="2400" dirty="0" smtClean="0"/>
              <a:t>pounds per square inch (14.50377);  </a:t>
            </a:r>
            <a:r>
              <a:rPr lang="en-US" sz="2400" dirty="0" err="1" smtClean="0"/>
              <a:t>millibars</a:t>
            </a:r>
            <a:r>
              <a:rPr lang="en-US" sz="2400" dirty="0" smtClean="0"/>
              <a:t> (</a:t>
            </a:r>
            <a:r>
              <a:rPr lang="en-US" sz="2400" dirty="0"/>
              <a:t>1013.203477792 </a:t>
            </a:r>
            <a:r>
              <a:rPr lang="en-US" sz="2400" dirty="0" smtClean="0"/>
              <a:t>) ; inches of mercury (</a:t>
            </a:r>
            <a:r>
              <a:rPr lang="en-US" sz="2400" dirty="0"/>
              <a:t>29.92 </a:t>
            </a:r>
            <a:r>
              <a:rPr lang="en-US" sz="2400" dirty="0" smtClean="0"/>
              <a:t>); meters of sea water (10); </a:t>
            </a:r>
            <a:r>
              <a:rPr lang="en-US" sz="2400" dirty="0"/>
              <a:t>101325 </a:t>
            </a:r>
            <a:r>
              <a:rPr lang="en-US" sz="2400" dirty="0" smtClean="0"/>
              <a:t>Pa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hectopascal</a:t>
            </a:r>
            <a:r>
              <a:rPr lang="en-US" sz="2400" dirty="0" smtClean="0"/>
              <a:t>=100pascals = 1 </a:t>
            </a:r>
            <a:r>
              <a:rPr lang="en-US" sz="2400" dirty="0" err="1" smtClean="0"/>
              <a:t>millibar</a:t>
            </a:r>
            <a:endParaRPr lang="en-US" sz="2400" dirty="0" smtClean="0"/>
          </a:p>
          <a:p>
            <a:r>
              <a:rPr lang="en-US" sz="2400" dirty="0" smtClean="0"/>
              <a:t>1 kilopascal=1000Pa = one </a:t>
            </a:r>
            <a:r>
              <a:rPr lang="en-US" sz="2400" dirty="0" err="1" smtClean="0"/>
              <a:t>centibar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Force</a:t>
            </a:r>
            <a:r>
              <a:rPr lang="en-US" sz="2400" dirty="0" smtClean="0"/>
              <a:t>: </a:t>
            </a:r>
            <a:r>
              <a:rPr lang="en-US" sz="2400" dirty="0" err="1" smtClean="0"/>
              <a:t>Newtons</a:t>
            </a:r>
            <a:r>
              <a:rPr lang="en-US" sz="2400" dirty="0" smtClean="0"/>
              <a:t>. </a:t>
            </a:r>
            <a:r>
              <a:rPr lang="en-US" sz="2400" dirty="0"/>
              <a:t>the force needed to </a:t>
            </a:r>
            <a:r>
              <a:rPr lang="en-US" sz="2400" u="sng" dirty="0">
                <a:hlinkClick r:id="rId2" tooltip="Acceleration"/>
              </a:rPr>
              <a:t>accelerate</a:t>
            </a:r>
            <a:r>
              <a:rPr lang="en-US" sz="2400" dirty="0"/>
              <a:t> one </a:t>
            </a:r>
            <a:r>
              <a:rPr lang="en-US" sz="2400" u="sng" dirty="0">
                <a:hlinkClick r:id="rId3" tooltip="Kilogram"/>
              </a:rPr>
              <a:t>kilogram</a:t>
            </a:r>
            <a:r>
              <a:rPr lang="en-US" sz="2400" dirty="0"/>
              <a:t> of mass at the rate of one </a:t>
            </a:r>
            <a:r>
              <a:rPr lang="en-US" sz="2400" u="sng" dirty="0">
                <a:hlinkClick r:id="rId4" tooltip="Metre per second squared"/>
              </a:rPr>
              <a:t>meter per second squared</a:t>
            </a:r>
            <a:r>
              <a:rPr lang="en-US" sz="2400" dirty="0"/>
              <a:t> in the direction of the applied force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Pascal =  </a:t>
            </a:r>
            <a:r>
              <a:rPr lang="en-US" sz="2400" dirty="0" err="1" smtClean="0"/>
              <a:t>Newtons</a:t>
            </a:r>
            <a:r>
              <a:rPr lang="en-US" sz="2400" dirty="0" smtClean="0"/>
              <a:t> per square meter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THREE METHODS IN </a:t>
            </a:r>
            <a:r>
              <a:rPr lang="en-US" sz="2400" b="1" dirty="0"/>
              <a:t>WHICH HEAT TRANSFERS </a:t>
            </a:r>
            <a:r>
              <a:rPr lang="en-US" sz="2400" b="1" dirty="0" smtClean="0"/>
              <a:t>OCCUR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41031" y="1371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CONDUCTION: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 is transferred from one area having more heat to one 	adjacent having less heat. Transfer is through physical 	contact. 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CONVECTION: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Heat is carried by more active molecules in rising currents. As 	they rise in one place they cool and sink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RADIATION: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Electromagnetic energy emitted or absorbed by atoms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6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06"/>
            <a:ext cx="8785273" cy="6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38200"/>
            <a:ext cx="14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08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transfer of heat by direct contact between two materials of different temperatures or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wo parts of the same materials with different temperatures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Consider the exterior wall of a warm house in winter, which contacts the air outside the house.</a:t>
            </a:r>
          </a:p>
          <a:p>
            <a:pPr algn="ctr"/>
            <a:r>
              <a:rPr lang="en-US" dirty="0" smtClean="0"/>
              <a:t>Some of the air will start to warm as a result of the contact and the house will get cooler. This is conduction.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5" y="3428999"/>
            <a:ext cx="4537905" cy="33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8906"/>
            <a:ext cx="7620000" cy="54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063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Triple point of water: The single combination of pressure and temperature at which liquid water, solid ice, and water vapor can coexist in a stable equilibrium</a:t>
            </a:r>
          </a:p>
        </p:txBody>
      </p:sp>
    </p:spTree>
    <p:extLst>
      <p:ext uri="{BB962C8B-B14F-4D97-AF65-F5344CB8AC3E}">
        <p14:creationId xmlns:p14="http://schemas.microsoft.com/office/powerpoint/2010/main" val="172599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234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CONVECTION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As gases heat up they expand and rise. When they reach a certain height in cooler temperatures</a:t>
            </a:r>
            <a:endParaRPr lang="en-US" dirty="0"/>
          </a:p>
          <a:p>
            <a:pPr algn="ctr"/>
            <a:r>
              <a:rPr lang="en-US" dirty="0" smtClean="0"/>
              <a:t>They start to cool and become more dense and sink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62525" cy="47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-----------wind-------------                ------------wind------------</a:t>
            </a:r>
            <a:r>
              <a:rPr lang="en-US" sz="2400" dirty="0">
                <a:sym typeface="Wingdings"/>
              </a:rPr>
              <a:t></a:t>
            </a:r>
            <a:endParaRPr lang="en-US" sz="2400" dirty="0"/>
          </a:p>
          <a:p>
            <a:r>
              <a:rPr lang="en-US" sz="2400" dirty="0"/>
              <a:t> |                                      /|\	  </a:t>
            </a:r>
            <a:r>
              <a:rPr lang="en-US" sz="2400" dirty="0" smtClean="0"/>
              <a:t> </a:t>
            </a:r>
            <a:r>
              <a:rPr lang="en-US" sz="2400" dirty="0"/>
              <a:t>/|\                         </a:t>
            </a:r>
            <a:r>
              <a:rPr lang="en-US" sz="2400" dirty="0" smtClean="0"/>
              <a:t>                   |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|                                        |             |                                              |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|                                        </a:t>
            </a:r>
            <a:r>
              <a:rPr lang="en-US" sz="2400" dirty="0"/>
              <a:t>|             |                                  </a:t>
            </a:r>
            <a:r>
              <a:rPr lang="en-US" sz="2400" dirty="0" smtClean="0"/>
              <a:t>            |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|                                        |             |</a:t>
            </a:r>
            <a:r>
              <a:rPr lang="en-US" sz="2400" dirty="0"/>
              <a:t>	</a:t>
            </a:r>
            <a:r>
              <a:rPr lang="en-US" sz="2400" dirty="0" smtClean="0"/>
              <a:t>                                       |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|	Convection  </a:t>
            </a:r>
            <a:r>
              <a:rPr lang="en-US" sz="2400" dirty="0" smtClean="0"/>
              <a:t>       |</a:t>
            </a:r>
            <a:r>
              <a:rPr lang="en-US" sz="2400" dirty="0"/>
              <a:t>	     </a:t>
            </a:r>
            <a:r>
              <a:rPr lang="en-US" sz="2400" dirty="0" smtClean="0"/>
              <a:t>|          </a:t>
            </a:r>
            <a:r>
              <a:rPr lang="en-US" sz="2400" dirty="0"/>
              <a:t>Convection          </a:t>
            </a:r>
            <a:r>
              <a:rPr lang="en-US" sz="2400" dirty="0" smtClean="0"/>
              <a:t>     |</a:t>
            </a:r>
            <a:endParaRPr lang="en-US" sz="2400" dirty="0"/>
          </a:p>
          <a:p>
            <a:r>
              <a:rPr lang="en-US" sz="2400" dirty="0"/>
              <a:t> |		</a:t>
            </a:r>
            <a:r>
              <a:rPr lang="en-US" sz="2400" dirty="0" smtClean="0"/>
              <a:t>                |              |</a:t>
            </a:r>
            <a:r>
              <a:rPr lang="en-US" sz="2400" dirty="0"/>
              <a:t>		</a:t>
            </a:r>
            <a:r>
              <a:rPr lang="en-US" sz="2400" dirty="0" smtClean="0"/>
              <a:t>                          |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|	</a:t>
            </a:r>
            <a:r>
              <a:rPr lang="en-US" sz="2400" dirty="0" smtClean="0"/>
              <a:t>                             |              |                                              |</a:t>
            </a:r>
            <a:endParaRPr lang="en-US" sz="2400" dirty="0"/>
          </a:p>
          <a:p>
            <a:r>
              <a:rPr lang="en-US" sz="2400" dirty="0" smtClean="0"/>
              <a:t>\|/   </a:t>
            </a:r>
            <a:r>
              <a:rPr lang="en-US" sz="2400" dirty="0"/>
              <a:t>		</a:t>
            </a:r>
            <a:r>
              <a:rPr lang="en-US" sz="2400" dirty="0" smtClean="0"/>
              <a:t>                |              |</a:t>
            </a:r>
            <a:r>
              <a:rPr lang="en-US" sz="2400" dirty="0"/>
              <a:t>	</a:t>
            </a:r>
            <a:r>
              <a:rPr lang="en-US" sz="2400" dirty="0" smtClean="0"/>
              <a:t>                                     \|/</a:t>
            </a:r>
            <a:endParaRPr lang="en-US" sz="2400" dirty="0"/>
          </a:p>
          <a:p>
            <a:r>
              <a:rPr lang="en-US" sz="2400" dirty="0"/>
              <a:t>   --------------wind----------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              </a:t>
            </a:r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---------wind-</a:t>
            </a:r>
            <a:r>
              <a:rPr lang="en-US" sz="2400" dirty="0" smtClean="0"/>
              <a:t>-------------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-----</a:t>
            </a:r>
            <a:r>
              <a:rPr lang="en-US" sz="2400" dirty="0"/>
              <a:t>HOT GROUND-</a:t>
            </a:r>
            <a:r>
              <a:rPr lang="en-US" sz="2400" dirty="0" smtClean="0"/>
              <a:t>-----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77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" y="457200"/>
            <a:ext cx="8873512" cy="53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6102"/>
            <a:ext cx="8229600" cy="4564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1" y="211424"/>
            <a:ext cx="910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WAVELENGTHS ARE MEASURED FROM ONE CREST TO THE NEXT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70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87" y="1206220"/>
            <a:ext cx="896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is he emanation of any part of the electromagnetic spectrum plus the release of particles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877290"/>
            <a:ext cx="8078971" cy="299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10" y="501992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0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6" y="2438399"/>
            <a:ext cx="6437343" cy="42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" y="533400"/>
            <a:ext cx="90721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9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3250"/>
            <a:ext cx="7874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MEASUREMENT OF ENERGY (HEAT ETC.)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can be measured with at least four different scales: </a:t>
            </a:r>
          </a:p>
          <a:p>
            <a:r>
              <a:rPr lang="en-US" dirty="0" smtClean="0"/>
              <a:t>Celsius </a:t>
            </a:r>
          </a:p>
          <a:p>
            <a:r>
              <a:rPr lang="en-US" dirty="0" smtClean="0"/>
              <a:t>Fahrenheit </a:t>
            </a:r>
          </a:p>
          <a:p>
            <a:r>
              <a:rPr lang="en-US" dirty="0" smtClean="0"/>
              <a:t>Kelvin</a:t>
            </a:r>
          </a:p>
          <a:p>
            <a:r>
              <a:rPr lang="en-US" dirty="0" smtClean="0"/>
              <a:t>Rankine</a:t>
            </a:r>
          </a:p>
          <a:p>
            <a:endParaRPr lang="en-US" dirty="0" smtClean="0"/>
          </a:p>
          <a:p>
            <a:r>
              <a:rPr lang="en-US" dirty="0" smtClean="0"/>
              <a:t>How is heat measured?</a:t>
            </a:r>
          </a:p>
          <a:p>
            <a:endParaRPr lang="en-US" dirty="0"/>
          </a:p>
          <a:p>
            <a:r>
              <a:rPr lang="en-US" dirty="0"/>
              <a:t>There are ways of measuring “heat” one of which is the calorie. The calorie is the amount of heat it takes to raise 1 gram of water 1 degree Celsius. </a:t>
            </a:r>
            <a:r>
              <a:rPr lang="en-US" dirty="0" smtClean="0"/>
              <a:t> This is not recognized by the  International System of Units.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As a form of </a:t>
            </a:r>
            <a:r>
              <a:rPr lang="en-US" dirty="0" smtClean="0"/>
              <a:t>energy</a:t>
            </a:r>
            <a:r>
              <a:rPr lang="en-US" dirty="0"/>
              <a:t> </a:t>
            </a:r>
            <a:r>
              <a:rPr lang="en-US" dirty="0" smtClean="0"/>
              <a:t>(heat)</a:t>
            </a:r>
            <a:r>
              <a:rPr lang="en-US" dirty="0"/>
              <a:t> has the </a:t>
            </a:r>
            <a:r>
              <a:rPr lang="en-US" b="1" dirty="0"/>
              <a:t>unit</a:t>
            </a:r>
            <a:r>
              <a:rPr lang="en-US" dirty="0"/>
              <a:t> joule (J</a:t>
            </a:r>
            <a:r>
              <a:rPr lang="en-US" dirty="0" smtClean="0"/>
              <a:t>)  However</a:t>
            </a:r>
            <a:r>
              <a:rPr lang="en-US" dirty="0"/>
              <a:t>, in many applied fields in engineering the British thermal </a:t>
            </a:r>
            <a:r>
              <a:rPr lang="en-US" b="1" dirty="0"/>
              <a:t>unit</a:t>
            </a:r>
            <a:r>
              <a:rPr lang="en-US" dirty="0"/>
              <a:t> (BTU) and the calorie are often used. The standard </a:t>
            </a:r>
            <a:r>
              <a:rPr lang="en-US" b="1" dirty="0"/>
              <a:t>unit</a:t>
            </a:r>
            <a:r>
              <a:rPr lang="en-US" dirty="0"/>
              <a:t> for the rate of </a:t>
            </a:r>
            <a:r>
              <a:rPr lang="en-US" b="1" dirty="0"/>
              <a:t>heat</a:t>
            </a:r>
            <a:r>
              <a:rPr lang="en-US" dirty="0"/>
              <a:t> transferred is the watt (W), defined as one joule per second. 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WHAT IS A “JOULE”?????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81000"/>
            <a:ext cx="8232038" cy="4995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195" y="6004566"/>
            <a:ext cx="803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Where does the sun appear in the sky in summer and winter?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940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05"/>
            <a:ext cx="9144000" cy="5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02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066800"/>
            <a:ext cx="891321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5389" y="341094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WE HAVE SEASONS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7811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9" y="762000"/>
            <a:ext cx="842534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679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A JOULE?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joule is defined as </a:t>
            </a:r>
            <a:r>
              <a:rPr lang="en-US" dirty="0"/>
              <a:t>a unit of </a:t>
            </a:r>
            <a:r>
              <a:rPr lang="en-US" b="1" u="sng" dirty="0"/>
              <a:t>energy</a:t>
            </a:r>
            <a:r>
              <a:rPr lang="en-US" dirty="0"/>
              <a:t> equal to the work done when a force of one newton acts through a distance of one </a:t>
            </a:r>
            <a:r>
              <a:rPr lang="en-US" dirty="0" smtClean="0"/>
              <a:t>meter. It take 4.184 to equal 1 calorie.</a:t>
            </a:r>
          </a:p>
          <a:p>
            <a:endParaRPr lang="en-US" dirty="0"/>
          </a:p>
          <a:p>
            <a:r>
              <a:rPr lang="fr-FR" dirty="0"/>
              <a:t>1 Btu =1055 joules.</a:t>
            </a:r>
          </a:p>
          <a:p>
            <a:r>
              <a:rPr lang="fr-FR" dirty="0"/>
              <a:t>1 joule =0.239005736 calories</a:t>
            </a:r>
          </a:p>
          <a:p>
            <a:r>
              <a:rPr lang="fr-FR" dirty="0"/>
              <a:t>1 KJ= 1000 joule.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newton? What’s a “newton” Is it related to a “fig newton”? Nope</a:t>
            </a:r>
          </a:p>
          <a:p>
            <a:endParaRPr lang="en-US" dirty="0"/>
          </a:p>
          <a:p>
            <a:r>
              <a:rPr lang="en-US" dirty="0"/>
              <a:t>Newton, the absolute unit of </a:t>
            </a:r>
            <a:r>
              <a:rPr lang="en-US" b="1" u="sng" dirty="0"/>
              <a:t>force</a:t>
            </a:r>
            <a:r>
              <a:rPr lang="en-US" dirty="0"/>
              <a:t> in the International System of Units (SI units). It is defined as that force necessary to provide a mass of one kilogram with an acceleration of one </a:t>
            </a:r>
            <a:r>
              <a:rPr lang="en-US" dirty="0" smtClean="0"/>
              <a:t>meter</a:t>
            </a:r>
            <a:r>
              <a:rPr lang="en-US" dirty="0"/>
              <a:t> per second per second. One newton is equal to a force of 100,000 dynes in the </a:t>
            </a:r>
            <a:r>
              <a:rPr lang="en-US" dirty="0" smtClean="0"/>
              <a:t>centimeter-gram-second </a:t>
            </a:r>
            <a:r>
              <a:rPr lang="en-US" dirty="0"/>
              <a:t>(CGS) system, or a force of about 0.2248 pound in the foot-pound-second (English, or customary) system. </a:t>
            </a:r>
          </a:p>
        </p:txBody>
      </p:sp>
    </p:spTree>
    <p:extLst>
      <p:ext uri="{BB962C8B-B14F-4D97-AF65-F5344CB8AC3E}">
        <p14:creationId xmlns:p14="http://schemas.microsoft.com/office/powerpoint/2010/main" val="12718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342" y="0"/>
            <a:ext cx="912422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SENSIBLE AND LATENT HEAT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Sensible heat:</a:t>
            </a:r>
          </a:p>
          <a:p>
            <a:r>
              <a:rPr lang="en-US" dirty="0"/>
              <a:t>	</a:t>
            </a:r>
            <a:r>
              <a:rPr lang="en-US" dirty="0" smtClean="0"/>
              <a:t>Can be felt and measured with a thermometer</a:t>
            </a:r>
          </a:p>
          <a:p>
            <a:endParaRPr lang="en-US" dirty="0"/>
          </a:p>
          <a:p>
            <a:r>
              <a:rPr lang="en-US" dirty="0" smtClean="0"/>
              <a:t>Latent heat:</a:t>
            </a:r>
          </a:p>
          <a:p>
            <a:r>
              <a:rPr lang="en-US" dirty="0"/>
              <a:t>	</a:t>
            </a:r>
            <a:r>
              <a:rPr lang="en-US" dirty="0" smtClean="0"/>
              <a:t>Heat that can not be measured, but is stored. The heat goes not into increasing the</a:t>
            </a:r>
          </a:p>
          <a:p>
            <a:r>
              <a:rPr lang="en-US" dirty="0" smtClean="0"/>
              <a:t> speed of molecules of water, but rather into breaking the bonds between the water molecules.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98" y="2743200"/>
            <a:ext cx="6081148" cy="39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620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Kinetic energy involves movement.</a:t>
            </a:r>
            <a:r>
              <a:rPr lang="en-US" dirty="0"/>
              <a:t> </a:t>
            </a:r>
          </a:p>
          <a:p>
            <a:r>
              <a:rPr lang="en-US" dirty="0"/>
              <a:t>It is expressed in the mathematical formula:  KE= ½ mv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r>
              <a:rPr lang="en-US" dirty="0"/>
              <a:t>m= mass</a:t>
            </a:r>
          </a:p>
          <a:p>
            <a:r>
              <a:rPr lang="en-US" dirty="0"/>
              <a:t>v=speed</a:t>
            </a:r>
          </a:p>
          <a:p>
            <a:endParaRPr lang="en-US" dirty="0"/>
          </a:p>
          <a:p>
            <a:r>
              <a:rPr lang="en-US" dirty="0"/>
              <a:t>Kinetic energy = ½ of the mass times its speed squared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mass and/or the speed increases the energy increases as well.</a:t>
            </a:r>
          </a:p>
        </p:txBody>
      </p:sp>
    </p:spTree>
    <p:extLst>
      <p:ext uri="{BB962C8B-B14F-4D97-AF65-F5344CB8AC3E}">
        <p14:creationId xmlns:p14="http://schemas.microsoft.com/office/powerpoint/2010/main" val="25607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95" y="18288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Energy is the second kind of energy.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energy in effect is energy waiting to happen. A simple example is one in which an object is about to fall on another object. The object poised to fall contains “potential energy”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energy is expressed mathematically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PE=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mgh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m=mass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g= acceleration of gravity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height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0250" y="762000"/>
            <a:ext cx="381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ENERGY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1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energy has many forms: water behind a dam, high pressure (e.g. fire extinguishes), batteries, gasoline, explosives, firewood, and even food all have potential energy.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Kinetic energy exists in light and other forms of radiation; in heat; in moving water, in electrical power and so on.</a:t>
            </a:r>
          </a:p>
        </p:txBody>
      </p:sp>
    </p:spTree>
    <p:extLst>
      <p:ext uri="{BB962C8B-B14F-4D97-AF65-F5344CB8AC3E}">
        <p14:creationId xmlns:p14="http://schemas.microsoft.com/office/powerpoint/2010/main" val="155697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930</Words>
  <Application>Microsoft Office PowerPoint</Application>
  <PresentationFormat>On-screen Show (4:3)</PresentationFormat>
  <Paragraphs>214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JohnB</dc:creator>
  <cp:lastModifiedBy>JohnB</cp:lastModifiedBy>
  <cp:revision>2</cp:revision>
  <dcterms:created xsi:type="dcterms:W3CDTF">2019-02-06T04:54:22Z</dcterms:created>
  <dcterms:modified xsi:type="dcterms:W3CDTF">2019-02-06T05:08:10Z</dcterms:modified>
</cp:coreProperties>
</file>