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9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3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2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F15A7-C1E3-40DC-8FA1-1871F3613EEC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9A48C-729B-438B-B66E-52612808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1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80" y="10063"/>
            <a:ext cx="9085720" cy="4294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495801"/>
            <a:ext cx="82300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“ONE CELL” HADLEY MODEL</a:t>
            </a:r>
          </a:p>
          <a:p>
            <a:r>
              <a:rPr lang="en-US" dirty="0"/>
              <a:t>Assumptions (false, but simplifies the problem initially):</a:t>
            </a:r>
          </a:p>
          <a:p>
            <a:pPr marL="342900" indent="-342900">
              <a:buAutoNum type="alphaLcParenBoth"/>
            </a:pPr>
            <a:r>
              <a:rPr lang="en-US" dirty="0"/>
              <a:t>the </a:t>
            </a:r>
            <a:r>
              <a:rPr lang="en-US" dirty="0"/>
              <a:t>earth is uniformly covered in water so there is no differential heating between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/>
              <a:t>     water </a:t>
            </a:r>
            <a:r>
              <a:rPr lang="en-US" dirty="0"/>
              <a:t>and land (no differential heating between water and land)</a:t>
            </a:r>
          </a:p>
          <a:p>
            <a:r>
              <a:rPr lang="en-US" dirty="0"/>
              <a:t>(b) The sun is ALWAYS directly overhead at the equator (no seasonal changes)</a:t>
            </a:r>
          </a:p>
          <a:p>
            <a:r>
              <a:rPr lang="en-US" dirty="0"/>
              <a:t>(c) The earth does not rotate (only pressure gradient force exists)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8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36" y="1"/>
            <a:ext cx="9223664" cy="51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9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7391400" cy="6869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5400" y="4724401"/>
            <a:ext cx="1889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Average position </a:t>
            </a:r>
          </a:p>
          <a:p>
            <a:r>
              <a:rPr lang="en-US" dirty="0">
                <a:solidFill>
                  <a:srgbClr val="FF0000"/>
                </a:solidFill>
              </a:rPr>
              <a:t>of the jet streams </a:t>
            </a:r>
          </a:p>
          <a:p>
            <a:r>
              <a:rPr lang="en-US" dirty="0">
                <a:solidFill>
                  <a:srgbClr val="FF0000"/>
                </a:solidFill>
              </a:rPr>
              <a:t>in N. Hemisphere</a:t>
            </a:r>
          </a:p>
          <a:p>
            <a:r>
              <a:rPr lang="en-US" dirty="0">
                <a:solidFill>
                  <a:srgbClr val="FF0000"/>
                </a:solidFill>
              </a:rPr>
              <a:t>winter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1" y="1415534"/>
            <a:ext cx="19316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en-US" dirty="0">
                <a:solidFill>
                  <a:srgbClr val="FF0000"/>
                </a:solidFill>
              </a:rPr>
              <a:t>Polar Jet Stream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Sub-Tropical Jet 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   Stream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6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5" y="0"/>
            <a:ext cx="9138742" cy="3518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3821669"/>
            <a:ext cx="4696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300mb map showing the Polar Jet with </a:t>
            </a:r>
            <a:r>
              <a:rPr lang="en-US" b="1" dirty="0">
                <a:solidFill>
                  <a:srgbClr val="002060"/>
                </a:solidFill>
              </a:rPr>
              <a:t>BLUE</a:t>
            </a:r>
            <a:r>
              <a:rPr lang="en-US" dirty="0"/>
              <a:t> </a:t>
            </a:r>
          </a:p>
          <a:p>
            <a:r>
              <a:rPr lang="en-US" dirty="0"/>
              <a:t>arrows and the Sub-tropical Jet with </a:t>
            </a:r>
            <a:r>
              <a:rPr lang="en-US" b="1" dirty="0">
                <a:solidFill>
                  <a:srgbClr val="C00000"/>
                </a:solidFill>
              </a:rPr>
              <a:t>RED</a:t>
            </a:r>
            <a:r>
              <a:rPr lang="en-US" dirty="0"/>
              <a:t> arrows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3821668"/>
            <a:ext cx="4161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Polar Jet is sweeping south over the </a:t>
            </a:r>
          </a:p>
          <a:p>
            <a:r>
              <a:rPr lang="en-US" dirty="0"/>
              <a:t>G</a:t>
            </a:r>
            <a:r>
              <a:rPr lang="en-US" dirty="0"/>
              <a:t>reat Plains with strong Sub-tropical Jet</a:t>
            </a:r>
          </a:p>
          <a:p>
            <a:r>
              <a:rPr lang="en-US" dirty="0"/>
              <a:t>o</a:t>
            </a:r>
            <a:r>
              <a:rPr lang="en-US" dirty="0"/>
              <a:t>ver the Gulf states brings moisture in the</a:t>
            </a:r>
          </a:p>
          <a:p>
            <a:r>
              <a:rPr lang="en-US" dirty="0"/>
              <a:t>f</a:t>
            </a:r>
            <a:r>
              <a:rPr lang="en-US" dirty="0"/>
              <a:t>orm of a dense cloud cover over the S.E.</a:t>
            </a:r>
          </a:p>
          <a:p>
            <a:r>
              <a:rPr lang="en-US" dirty="0"/>
              <a:t>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8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66" y="0"/>
            <a:ext cx="5023314" cy="6889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9034" y="849869"/>
            <a:ext cx="41955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 the sharp changes in pressure and </a:t>
            </a:r>
          </a:p>
          <a:p>
            <a:r>
              <a:rPr lang="en-US" b="1" dirty="0"/>
              <a:t>temperature across the Polar Fro</a:t>
            </a:r>
            <a:r>
              <a:rPr lang="en-US" dirty="0"/>
              <a:t>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Any </a:t>
            </a:r>
            <a:r>
              <a:rPr lang="en-US" b="1" dirty="0"/>
              <a:t>horizontal change in temperature </a:t>
            </a:r>
            <a:endParaRPr lang="en-US" b="1" dirty="0"/>
          </a:p>
          <a:p>
            <a:r>
              <a:rPr lang="en-US" b="1" dirty="0"/>
              <a:t>causes </a:t>
            </a:r>
            <a:r>
              <a:rPr lang="en-US" b="1" dirty="0"/>
              <a:t>isobaric surfaces to dip – </a:t>
            </a:r>
            <a:endParaRPr lang="en-US" b="1" dirty="0"/>
          </a:p>
          <a:p>
            <a:r>
              <a:rPr lang="en-US" b="1" dirty="0"/>
              <a:t>the </a:t>
            </a:r>
            <a:r>
              <a:rPr lang="en-US" b="1" dirty="0"/>
              <a:t>greater the temperature difference </a:t>
            </a:r>
            <a:endParaRPr lang="en-US" b="1" dirty="0"/>
          </a:p>
          <a:p>
            <a:r>
              <a:rPr lang="en-US" b="1" dirty="0"/>
              <a:t>the </a:t>
            </a:r>
            <a:r>
              <a:rPr lang="en-US" b="1" dirty="0"/>
              <a:t>greater the slant and the stronger the </a:t>
            </a:r>
            <a:endParaRPr lang="en-US" b="1" dirty="0"/>
          </a:p>
          <a:p>
            <a:r>
              <a:rPr lang="en-US" b="1" dirty="0"/>
              <a:t>w</a:t>
            </a:r>
            <a:r>
              <a:rPr lang="en-US" b="1" dirty="0"/>
              <a:t>inds.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9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36" y="1"/>
            <a:ext cx="9223664" cy="51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4377"/>
            <a:ext cx="77896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13652" y="533400"/>
            <a:ext cx="1354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more </a:t>
            </a:r>
          </a:p>
          <a:p>
            <a:r>
              <a:rPr lang="en-US" dirty="0"/>
              <a:t>complex form</a:t>
            </a:r>
          </a:p>
          <a:p>
            <a:r>
              <a:rPr lang="en-US" dirty="0"/>
              <a:t>with 3 cells. </a:t>
            </a:r>
          </a:p>
          <a:p>
            <a:r>
              <a:rPr lang="en-US" dirty="0"/>
              <a:t>This allows </a:t>
            </a:r>
          </a:p>
          <a:p>
            <a:r>
              <a:rPr lang="en-US" dirty="0"/>
              <a:t>for the </a:t>
            </a:r>
          </a:p>
          <a:p>
            <a:r>
              <a:rPr lang="en-US" dirty="0"/>
              <a:t>Earth’s </a:t>
            </a:r>
          </a:p>
          <a:p>
            <a:r>
              <a:rPr lang="en-US" dirty="0"/>
              <a:t>rotation and</a:t>
            </a:r>
          </a:p>
          <a:p>
            <a:r>
              <a:rPr lang="en-US" dirty="0"/>
              <a:t>t</a:t>
            </a:r>
            <a:r>
              <a:rPr lang="en-US" dirty="0"/>
              <a:t>he Coriolis</a:t>
            </a:r>
          </a:p>
          <a:p>
            <a:r>
              <a:rPr lang="en-US" dirty="0"/>
              <a:t>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0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71" y="0"/>
            <a:ext cx="7045851" cy="6850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4721" y="5181600"/>
            <a:ext cx="2288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the </a:t>
            </a:r>
          </a:p>
          <a:p>
            <a:r>
              <a:rPr lang="en-US" dirty="0"/>
              <a:t>Distance between the </a:t>
            </a:r>
          </a:p>
          <a:p>
            <a:r>
              <a:rPr lang="en-US" dirty="0"/>
              <a:t>m</a:t>
            </a:r>
            <a:r>
              <a:rPr lang="en-US" dirty="0"/>
              <a:t>eridians decreases</a:t>
            </a:r>
          </a:p>
          <a:p>
            <a:r>
              <a:rPr lang="en-US" dirty="0"/>
              <a:t>a</a:t>
            </a:r>
            <a:r>
              <a:rPr lang="en-US" dirty="0"/>
              <a:t>s the latitude </a:t>
            </a:r>
            <a:endParaRPr lang="en-US" dirty="0"/>
          </a:p>
          <a:p>
            <a:r>
              <a:rPr lang="en-US" dirty="0"/>
              <a:t>increases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84562" y="15240"/>
            <a:ext cx="209403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Meridians are closer</a:t>
            </a:r>
          </a:p>
          <a:p>
            <a:r>
              <a:rPr lang="en-US" dirty="0"/>
              <a:t>t</a:t>
            </a:r>
            <a:r>
              <a:rPr lang="en-US" dirty="0"/>
              <a:t>ogether here</a:t>
            </a:r>
          </a:p>
          <a:p>
            <a:r>
              <a:rPr lang="en-US" dirty="0">
                <a:sym typeface="Wingdings" panose="05000000000000000000" pitchFamily="2" charset="2"/>
              </a:rPr>
              <a:t>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dirty="0">
                <a:sym typeface="Wingdings" panose="05000000000000000000" pitchFamily="2" charset="2"/>
              </a:rPr>
              <a:t>han they are here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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This is why the </a:t>
            </a:r>
          </a:p>
          <a:p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>
                <a:sym typeface="Wingdings" panose="05000000000000000000" pitchFamily="2" charset="2"/>
              </a:rPr>
              <a:t>onvergences (or </a:t>
            </a:r>
          </a:p>
          <a:p>
            <a:r>
              <a:rPr lang="en-US" dirty="0">
                <a:sym typeface="Wingdings" panose="05000000000000000000" pitchFamily="2" charset="2"/>
              </a:rPr>
              <a:t>piling up) causes </a:t>
            </a:r>
          </a:p>
          <a:p>
            <a:r>
              <a:rPr lang="en-US" dirty="0">
                <a:sym typeface="Wingdings" panose="05000000000000000000" pitchFamily="2" charset="2"/>
              </a:rPr>
              <a:t>surface air pressure </a:t>
            </a:r>
          </a:p>
          <a:p>
            <a:r>
              <a:rPr lang="en-US" dirty="0">
                <a:sym typeface="Wingdings" panose="05000000000000000000" pitchFamily="2" charset="2"/>
              </a:rPr>
              <a:t>to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2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4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12" y="0"/>
            <a:ext cx="5360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7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58" y="0"/>
            <a:ext cx="9210543" cy="5805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2" y="5943601"/>
            <a:ext cx="922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POSITIONS OF SEMIPERMANENT HIGHS AND LOWS – AND NON-SEMIPERMANENT ONES AS WELL</a:t>
            </a:r>
          </a:p>
          <a:p>
            <a:pPr algn="ctr"/>
            <a:r>
              <a:rPr lang="en-US" dirty="0"/>
              <a:t>FOR JANUARY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0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258"/>
            <a:ext cx="9126922" cy="5649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5849035"/>
            <a:ext cx="930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POSITIONS OF SEMIPERMANENT HIGHS AND LOWS – AND NON-SEMIPERMANENT ONES AS WELL</a:t>
            </a:r>
          </a:p>
          <a:p>
            <a:pPr algn="ctr"/>
            <a:r>
              <a:rPr lang="en-US" dirty="0"/>
              <a:t>FOR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7315200" cy="6966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7570" y="1679276"/>
            <a:ext cx="193213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 SHOWING </a:t>
            </a:r>
          </a:p>
          <a:p>
            <a:r>
              <a:rPr lang="en-US" dirty="0"/>
              <a:t>AREAS OF RISING</a:t>
            </a:r>
          </a:p>
          <a:p>
            <a:r>
              <a:rPr lang="en-US" dirty="0"/>
              <a:t>AND SINKING AIR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WHERE AIR RISES</a:t>
            </a:r>
          </a:p>
          <a:p>
            <a:r>
              <a:rPr lang="en-US" dirty="0"/>
              <a:t>PRECIPITATION </a:t>
            </a:r>
          </a:p>
          <a:p>
            <a:r>
              <a:rPr lang="en-US" dirty="0"/>
              <a:t>TENDS TO OCCUR</a:t>
            </a:r>
          </a:p>
          <a:p>
            <a:r>
              <a:rPr lang="en-US" dirty="0"/>
              <a:t>(BLUE BANDS)</a:t>
            </a:r>
          </a:p>
          <a:p>
            <a:endParaRPr lang="en-US" dirty="0"/>
          </a:p>
          <a:p>
            <a:r>
              <a:rPr lang="en-US" dirty="0"/>
              <a:t>WHERE ARE SINKS</a:t>
            </a:r>
          </a:p>
          <a:p>
            <a:r>
              <a:rPr lang="en-US" dirty="0"/>
              <a:t>THE CLIMATE IS </a:t>
            </a:r>
          </a:p>
          <a:p>
            <a:r>
              <a:rPr lang="en-US" dirty="0"/>
              <a:t>DRIER.</a:t>
            </a:r>
          </a:p>
          <a:p>
            <a:endParaRPr lang="en-US" dirty="0"/>
          </a:p>
          <a:p>
            <a:r>
              <a:rPr lang="en-US" dirty="0"/>
              <a:t>NOTE THE </a:t>
            </a:r>
          </a:p>
          <a:p>
            <a:r>
              <a:rPr lang="en-US" dirty="0"/>
              <a:t>LOCATION OF THE</a:t>
            </a:r>
          </a:p>
          <a:p>
            <a:r>
              <a:rPr lang="en-US" dirty="0"/>
              <a:t>WORLD’S DESERTS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6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98" y="16057"/>
            <a:ext cx="9155502" cy="4260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486" y="5046785"/>
            <a:ext cx="792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ATLANTIC AND PACIFIC COAST HIGHS HAVING DIFFERENT EFFECTS ON THE COAST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434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2019-05-02T05:04:34Z</dcterms:created>
  <dcterms:modified xsi:type="dcterms:W3CDTF">2019-05-02T05:05:05Z</dcterms:modified>
</cp:coreProperties>
</file>