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7"/>
  </p:notesMasterIdLst>
  <p:sldIdLst>
    <p:sldId id="256" r:id="rId2"/>
    <p:sldId id="268" r:id="rId3"/>
    <p:sldId id="257" r:id="rId4"/>
    <p:sldId id="258" r:id="rId5"/>
    <p:sldId id="259" r:id="rId6"/>
    <p:sldId id="266" r:id="rId7"/>
    <p:sldId id="260" r:id="rId8"/>
    <p:sldId id="261" r:id="rId9"/>
    <p:sldId id="262" r:id="rId10"/>
    <p:sldId id="263" r:id="rId11"/>
    <p:sldId id="265" r:id="rId12"/>
    <p:sldId id="264" r:id="rId13"/>
    <p:sldId id="267" r:id="rId14"/>
    <p:sldId id="270" r:id="rId15"/>
    <p:sldId id="271" r:id="rId16"/>
    <p:sldId id="272" r:id="rId17"/>
    <p:sldId id="273" r:id="rId18"/>
    <p:sldId id="274" r:id="rId19"/>
    <p:sldId id="275" r:id="rId20"/>
    <p:sldId id="278" r:id="rId21"/>
    <p:sldId id="277" r:id="rId22"/>
    <p:sldId id="279" r:id="rId23"/>
    <p:sldId id="280" r:id="rId24"/>
    <p:sldId id="281" r:id="rId25"/>
    <p:sldId id="282"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47" autoAdjust="0"/>
    <p:restoredTop sz="94660"/>
  </p:normalViewPr>
  <p:slideViewPr>
    <p:cSldViewPr snapToGrid="0">
      <p:cViewPr>
        <p:scale>
          <a:sx n="100" d="100"/>
          <a:sy n="100" d="100"/>
        </p:scale>
        <p:origin x="-136" y="-10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8F1F4F0-B4CA-49B9-9051-677F60475325}" type="datetimeFigureOut">
              <a:rPr lang="en-US" smtClean="0"/>
              <a:t>10/25/2016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0A4CE7-F3AA-4175-A52A-588223987195}" type="slidenum">
              <a:rPr lang="en-US" smtClean="0"/>
              <a:t>‹#›</a:t>
            </a:fld>
            <a:endParaRPr lang="en-US"/>
          </a:p>
        </p:txBody>
      </p:sp>
    </p:spTree>
    <p:extLst>
      <p:ext uri="{BB962C8B-B14F-4D97-AF65-F5344CB8AC3E}">
        <p14:creationId xmlns:p14="http://schemas.microsoft.com/office/powerpoint/2010/main" val="18657543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DC3577-1384-41B9-86F2-A64D7F984673}" type="slidenum">
              <a:rPr lang="en-US" smtClean="0"/>
              <a:pPr>
                <a:defRPr/>
              </a:pPr>
              <a:t>14</a:t>
            </a:fld>
            <a:endParaRPr lang="en-US"/>
          </a:p>
        </p:txBody>
      </p:sp>
    </p:spTree>
    <p:extLst>
      <p:ext uri="{BB962C8B-B14F-4D97-AF65-F5344CB8AC3E}">
        <p14:creationId xmlns:p14="http://schemas.microsoft.com/office/powerpoint/2010/main" val="1543742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DC3577-1384-41B9-86F2-A64D7F984673}" type="slidenum">
              <a:rPr lang="en-US" smtClean="0"/>
              <a:pPr>
                <a:defRPr/>
              </a:pPr>
              <a:t>16</a:t>
            </a:fld>
            <a:endParaRPr lang="en-US"/>
          </a:p>
        </p:txBody>
      </p:sp>
    </p:spTree>
    <p:extLst>
      <p:ext uri="{BB962C8B-B14F-4D97-AF65-F5344CB8AC3E}">
        <p14:creationId xmlns:p14="http://schemas.microsoft.com/office/powerpoint/2010/main" val="38726716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DC3577-1384-41B9-86F2-A64D7F984673}" type="slidenum">
              <a:rPr lang="en-US" smtClean="0"/>
              <a:pPr>
                <a:defRPr/>
              </a:pPr>
              <a:t>18</a:t>
            </a:fld>
            <a:endParaRPr lang="en-US"/>
          </a:p>
        </p:txBody>
      </p:sp>
    </p:spTree>
    <p:extLst>
      <p:ext uri="{BB962C8B-B14F-4D97-AF65-F5344CB8AC3E}">
        <p14:creationId xmlns:p14="http://schemas.microsoft.com/office/powerpoint/2010/main" val="24210196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DC3577-1384-41B9-86F2-A64D7F984673}" type="slidenum">
              <a:rPr lang="en-US" smtClean="0"/>
              <a:pPr>
                <a:defRPr/>
              </a:pPr>
              <a:t>19</a:t>
            </a:fld>
            <a:endParaRPr lang="en-US"/>
          </a:p>
        </p:txBody>
      </p:sp>
    </p:spTree>
    <p:extLst>
      <p:ext uri="{BB962C8B-B14F-4D97-AF65-F5344CB8AC3E}">
        <p14:creationId xmlns:p14="http://schemas.microsoft.com/office/powerpoint/2010/main" val="4205781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DC3577-1384-41B9-86F2-A64D7F984673}" type="slidenum">
              <a:rPr lang="en-US" smtClean="0"/>
              <a:pPr>
                <a:defRPr/>
              </a:pPr>
              <a:t>21</a:t>
            </a:fld>
            <a:endParaRPr lang="en-US"/>
          </a:p>
        </p:txBody>
      </p:sp>
    </p:spTree>
    <p:extLst>
      <p:ext uri="{BB962C8B-B14F-4D97-AF65-F5344CB8AC3E}">
        <p14:creationId xmlns:p14="http://schemas.microsoft.com/office/powerpoint/2010/main" val="14180004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DC3577-1384-41B9-86F2-A64D7F984673}" type="slidenum">
              <a:rPr lang="en-US" smtClean="0"/>
              <a:pPr>
                <a:defRPr/>
              </a:pPr>
              <a:t>22</a:t>
            </a:fld>
            <a:endParaRPr lang="en-US"/>
          </a:p>
        </p:txBody>
      </p:sp>
    </p:spTree>
    <p:extLst>
      <p:ext uri="{BB962C8B-B14F-4D97-AF65-F5344CB8AC3E}">
        <p14:creationId xmlns:p14="http://schemas.microsoft.com/office/powerpoint/2010/main" val="17410611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ABDC3577-1384-41B9-86F2-A64D7F984673}" type="slidenum">
              <a:rPr lang="en-US" smtClean="0"/>
              <a:pPr>
                <a:defRPr/>
              </a:pPr>
              <a:t>24</a:t>
            </a:fld>
            <a:endParaRPr lang="en-US"/>
          </a:p>
        </p:txBody>
      </p:sp>
    </p:spTree>
    <p:extLst>
      <p:ext uri="{BB962C8B-B14F-4D97-AF65-F5344CB8AC3E}">
        <p14:creationId xmlns:p14="http://schemas.microsoft.com/office/powerpoint/2010/main" val="5633730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3A7B510-7F3B-48CC-BCDD-B3F558A55A55}" type="datetimeFigureOut">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23F82B-1635-4459-9AC9-3CAA70C12CE3}" type="slidenum">
              <a:rPr lang="en-US" smtClean="0"/>
              <a:t>‹#›</a:t>
            </a:fld>
            <a:endParaRPr lang="en-US"/>
          </a:p>
        </p:txBody>
      </p:sp>
    </p:spTree>
    <p:extLst>
      <p:ext uri="{BB962C8B-B14F-4D97-AF65-F5344CB8AC3E}">
        <p14:creationId xmlns:p14="http://schemas.microsoft.com/office/powerpoint/2010/main" val="7923460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A7B510-7F3B-48CC-BCDD-B3F558A55A55}" type="datetimeFigureOut">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23F82B-1635-4459-9AC9-3CAA70C12CE3}" type="slidenum">
              <a:rPr lang="en-US" smtClean="0"/>
              <a:t>‹#›</a:t>
            </a:fld>
            <a:endParaRPr lang="en-US"/>
          </a:p>
        </p:txBody>
      </p:sp>
    </p:spTree>
    <p:extLst>
      <p:ext uri="{BB962C8B-B14F-4D97-AF65-F5344CB8AC3E}">
        <p14:creationId xmlns:p14="http://schemas.microsoft.com/office/powerpoint/2010/main" val="617968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A7B510-7F3B-48CC-BCDD-B3F558A55A55}" type="datetimeFigureOut">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23F82B-1635-4459-9AC9-3CAA70C12CE3}" type="slidenum">
              <a:rPr lang="en-US" smtClean="0"/>
              <a:t>‹#›</a:t>
            </a:fld>
            <a:endParaRPr lang="en-US"/>
          </a:p>
        </p:txBody>
      </p:sp>
    </p:spTree>
    <p:extLst>
      <p:ext uri="{BB962C8B-B14F-4D97-AF65-F5344CB8AC3E}">
        <p14:creationId xmlns:p14="http://schemas.microsoft.com/office/powerpoint/2010/main" val="19503944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3A7B510-7F3B-48CC-BCDD-B3F558A55A55}" type="datetimeFigureOut">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23F82B-1635-4459-9AC9-3CAA70C12CE3}" type="slidenum">
              <a:rPr lang="en-US" smtClean="0"/>
              <a:t>‹#›</a:t>
            </a:fld>
            <a:endParaRPr lang="en-US"/>
          </a:p>
        </p:txBody>
      </p:sp>
    </p:spTree>
    <p:extLst>
      <p:ext uri="{BB962C8B-B14F-4D97-AF65-F5344CB8AC3E}">
        <p14:creationId xmlns:p14="http://schemas.microsoft.com/office/powerpoint/2010/main" val="17248382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3A7B510-7F3B-48CC-BCDD-B3F558A55A55}" type="datetimeFigureOut">
              <a:rPr lang="en-US" smtClean="0"/>
              <a:t>10/25/2016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C23F82B-1635-4459-9AC9-3CAA70C12CE3}" type="slidenum">
              <a:rPr lang="en-US" smtClean="0"/>
              <a:t>‹#›</a:t>
            </a:fld>
            <a:endParaRPr lang="en-US"/>
          </a:p>
        </p:txBody>
      </p:sp>
    </p:spTree>
    <p:extLst>
      <p:ext uri="{BB962C8B-B14F-4D97-AF65-F5344CB8AC3E}">
        <p14:creationId xmlns:p14="http://schemas.microsoft.com/office/powerpoint/2010/main" val="470900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3A7B510-7F3B-48CC-BCDD-B3F558A55A55}" type="datetimeFigureOut">
              <a:rPr lang="en-US" smtClean="0"/>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23F82B-1635-4459-9AC9-3CAA70C12CE3}" type="slidenum">
              <a:rPr lang="en-US" smtClean="0"/>
              <a:t>‹#›</a:t>
            </a:fld>
            <a:endParaRPr lang="en-US"/>
          </a:p>
        </p:txBody>
      </p:sp>
    </p:spTree>
    <p:extLst>
      <p:ext uri="{BB962C8B-B14F-4D97-AF65-F5344CB8AC3E}">
        <p14:creationId xmlns:p14="http://schemas.microsoft.com/office/powerpoint/2010/main" val="25641482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3A7B510-7F3B-48CC-BCDD-B3F558A55A55}" type="datetimeFigureOut">
              <a:rPr lang="en-US" smtClean="0"/>
              <a:t>10/25/2016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C23F82B-1635-4459-9AC9-3CAA70C12CE3}" type="slidenum">
              <a:rPr lang="en-US" smtClean="0"/>
              <a:t>‹#›</a:t>
            </a:fld>
            <a:endParaRPr lang="en-US"/>
          </a:p>
        </p:txBody>
      </p:sp>
    </p:spTree>
    <p:extLst>
      <p:ext uri="{BB962C8B-B14F-4D97-AF65-F5344CB8AC3E}">
        <p14:creationId xmlns:p14="http://schemas.microsoft.com/office/powerpoint/2010/main" val="450164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3A7B510-7F3B-48CC-BCDD-B3F558A55A55}" type="datetimeFigureOut">
              <a:rPr lang="en-US" smtClean="0"/>
              <a:t>10/25/2016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C23F82B-1635-4459-9AC9-3CAA70C12CE3}" type="slidenum">
              <a:rPr lang="en-US" smtClean="0"/>
              <a:t>‹#›</a:t>
            </a:fld>
            <a:endParaRPr lang="en-US"/>
          </a:p>
        </p:txBody>
      </p:sp>
    </p:spTree>
    <p:extLst>
      <p:ext uri="{BB962C8B-B14F-4D97-AF65-F5344CB8AC3E}">
        <p14:creationId xmlns:p14="http://schemas.microsoft.com/office/powerpoint/2010/main" val="1836061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7B510-7F3B-48CC-BCDD-B3F558A55A55}" type="datetimeFigureOut">
              <a:rPr lang="en-US" smtClean="0"/>
              <a:t>10/25/2016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C23F82B-1635-4459-9AC9-3CAA70C12CE3}" type="slidenum">
              <a:rPr lang="en-US" smtClean="0"/>
              <a:t>‹#›</a:t>
            </a:fld>
            <a:endParaRPr lang="en-US"/>
          </a:p>
        </p:txBody>
      </p:sp>
    </p:spTree>
    <p:extLst>
      <p:ext uri="{BB962C8B-B14F-4D97-AF65-F5344CB8AC3E}">
        <p14:creationId xmlns:p14="http://schemas.microsoft.com/office/powerpoint/2010/main" val="3208363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7B510-7F3B-48CC-BCDD-B3F558A55A55}" type="datetimeFigureOut">
              <a:rPr lang="en-US" smtClean="0"/>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23F82B-1635-4459-9AC9-3CAA70C12CE3}" type="slidenum">
              <a:rPr lang="en-US" smtClean="0"/>
              <a:t>‹#›</a:t>
            </a:fld>
            <a:endParaRPr lang="en-US"/>
          </a:p>
        </p:txBody>
      </p:sp>
    </p:spTree>
    <p:extLst>
      <p:ext uri="{BB962C8B-B14F-4D97-AF65-F5344CB8AC3E}">
        <p14:creationId xmlns:p14="http://schemas.microsoft.com/office/powerpoint/2010/main" val="3191736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3A7B510-7F3B-48CC-BCDD-B3F558A55A55}" type="datetimeFigureOut">
              <a:rPr lang="en-US" smtClean="0"/>
              <a:t>10/25/2016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C23F82B-1635-4459-9AC9-3CAA70C12CE3}" type="slidenum">
              <a:rPr lang="en-US" smtClean="0"/>
              <a:t>‹#›</a:t>
            </a:fld>
            <a:endParaRPr lang="en-US"/>
          </a:p>
        </p:txBody>
      </p:sp>
    </p:spTree>
    <p:extLst>
      <p:ext uri="{BB962C8B-B14F-4D97-AF65-F5344CB8AC3E}">
        <p14:creationId xmlns:p14="http://schemas.microsoft.com/office/powerpoint/2010/main" val="4244770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7B510-7F3B-48CC-BCDD-B3F558A55A55}" type="datetimeFigureOut">
              <a:rPr lang="en-US" smtClean="0"/>
              <a:t>10/25/2016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23F82B-1635-4459-9AC9-3CAA70C12CE3}" type="slidenum">
              <a:rPr lang="en-US" smtClean="0"/>
              <a:t>‹#›</a:t>
            </a:fld>
            <a:endParaRPr lang="en-US"/>
          </a:p>
        </p:txBody>
      </p:sp>
    </p:spTree>
    <p:extLst>
      <p:ext uri="{BB962C8B-B14F-4D97-AF65-F5344CB8AC3E}">
        <p14:creationId xmlns:p14="http://schemas.microsoft.com/office/powerpoint/2010/main" val="282621985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J’s Excel 4 </a:t>
            </a:r>
            <a:br>
              <a:rPr lang="en-US" dirty="0"/>
            </a:br>
            <a:endParaRPr lang="en-US" dirty="0"/>
          </a:p>
        </p:txBody>
      </p:sp>
      <p:sp>
        <p:nvSpPr>
          <p:cNvPr id="3" name="Subtitle 2"/>
          <p:cNvSpPr>
            <a:spLocks noGrp="1"/>
          </p:cNvSpPr>
          <p:nvPr>
            <p:ph type="subTitle" idx="1"/>
          </p:nvPr>
        </p:nvSpPr>
        <p:spPr/>
        <p:txBody>
          <a:bodyPr/>
          <a:lstStyle/>
          <a:p>
            <a:r>
              <a:rPr lang="en-US" dirty="0"/>
              <a:t>Pie Charts</a:t>
            </a:r>
          </a:p>
          <a:p>
            <a:endParaRPr lang="en-US" dirty="0"/>
          </a:p>
        </p:txBody>
      </p:sp>
    </p:spTree>
    <p:extLst>
      <p:ext uri="{BB962C8B-B14F-4D97-AF65-F5344CB8AC3E}">
        <p14:creationId xmlns:p14="http://schemas.microsoft.com/office/powerpoint/2010/main" val="4024328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Chart Styles	and Colors</a:t>
            </a:r>
          </a:p>
        </p:txBody>
      </p:sp>
      <p:sp>
        <p:nvSpPr>
          <p:cNvPr id="3" name="Content Placeholder 2"/>
          <p:cNvSpPr>
            <a:spLocks noGrp="1"/>
          </p:cNvSpPr>
          <p:nvPr>
            <p:ph idx="1"/>
          </p:nvPr>
        </p:nvSpPr>
        <p:spPr/>
        <p:txBody>
          <a:bodyPr>
            <a:normAutofit/>
          </a:bodyPr>
          <a:lstStyle/>
          <a:p>
            <a:r>
              <a:rPr lang="en-US" dirty="0"/>
              <a:t>Paintbrush allows choosing Chart Styles: different backgrounds, etc. Scroll through. </a:t>
            </a:r>
          </a:p>
          <a:p>
            <a:r>
              <a:rPr lang="en-US" dirty="0"/>
              <a:t>These are big overall changes, like Word or Excel styles</a:t>
            </a:r>
          </a:p>
          <a:p>
            <a:r>
              <a:rPr lang="en-US" dirty="0"/>
              <a:t>Can change components individually:</a:t>
            </a:r>
          </a:p>
          <a:p>
            <a:pPr lvl="1"/>
            <a:r>
              <a:rPr lang="en-US" dirty="0"/>
              <a:t>Format Data Points (see later), can change each slice to a different color, </a:t>
            </a:r>
          </a:p>
          <a:p>
            <a:pPr lvl="1"/>
            <a:r>
              <a:rPr lang="en-US" dirty="0"/>
              <a:t>Format Plot Area can change background, etc.</a:t>
            </a:r>
          </a:p>
          <a:p>
            <a:pPr lvl="1"/>
            <a:r>
              <a:rPr lang="en-US" dirty="0"/>
              <a:t>Format Chart Area</a:t>
            </a:r>
          </a:p>
          <a:p>
            <a:endParaRPr lang="en-US" dirty="0"/>
          </a:p>
          <a:p>
            <a:endParaRPr lang="en-US" dirty="0"/>
          </a:p>
          <a:p>
            <a:endParaRPr lang="en-US" dirty="0"/>
          </a:p>
        </p:txBody>
      </p:sp>
    </p:spTree>
    <p:extLst>
      <p:ext uri="{BB962C8B-B14F-4D97-AF65-F5344CB8AC3E}">
        <p14:creationId xmlns:p14="http://schemas.microsoft.com/office/powerpoint/2010/main" val="1390931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3D Rotation</a:t>
            </a:r>
          </a:p>
        </p:txBody>
      </p:sp>
      <p:sp>
        <p:nvSpPr>
          <p:cNvPr id="3" name="Content Placeholder 2"/>
          <p:cNvSpPr>
            <a:spLocks noGrp="1"/>
          </p:cNvSpPr>
          <p:nvPr>
            <p:ph idx="1"/>
          </p:nvPr>
        </p:nvSpPr>
        <p:spPr/>
        <p:txBody>
          <a:bodyPr/>
          <a:lstStyle/>
          <a:p>
            <a:r>
              <a:rPr lang="en-US" dirty="0"/>
              <a:t>Right-click in Chart Area or Plot Area and select 3D rotation from menu</a:t>
            </a:r>
          </a:p>
          <a:p>
            <a:r>
              <a:rPr lang="en-US" dirty="0"/>
              <a:t>Can also select Format Chart Area, bar graph, then 3D rotation</a:t>
            </a:r>
          </a:p>
          <a:p>
            <a:r>
              <a:rPr lang="en-US" dirty="0"/>
              <a:t>Select which item to rotate to the front</a:t>
            </a:r>
          </a:p>
          <a:p>
            <a:r>
              <a:rPr lang="en-US" dirty="0"/>
              <a:t>Use X-rotation. Click arrow to move angle up or down, or type it in</a:t>
            </a:r>
          </a:p>
        </p:txBody>
      </p:sp>
    </p:spTree>
    <p:extLst>
      <p:ext uri="{BB962C8B-B14F-4D97-AF65-F5344CB8AC3E}">
        <p14:creationId xmlns:p14="http://schemas.microsoft.com/office/powerpoint/2010/main" val="3070086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Pie or Point Explosion </a:t>
            </a:r>
          </a:p>
        </p:txBody>
      </p:sp>
      <p:sp>
        <p:nvSpPr>
          <p:cNvPr id="3" name="Content Placeholder 2"/>
          <p:cNvSpPr>
            <a:spLocks noGrp="1"/>
          </p:cNvSpPr>
          <p:nvPr>
            <p:ph idx="1"/>
          </p:nvPr>
        </p:nvSpPr>
        <p:spPr/>
        <p:txBody>
          <a:bodyPr>
            <a:normAutofit/>
          </a:bodyPr>
          <a:lstStyle/>
          <a:p>
            <a:r>
              <a:rPr lang="en-US" dirty="0"/>
              <a:t>Can format data series so all slices explode</a:t>
            </a:r>
          </a:p>
          <a:p>
            <a:pPr lvl="1"/>
            <a:r>
              <a:rPr lang="en-US" dirty="0"/>
              <a:t>Click on pie and Format Data Series opens</a:t>
            </a:r>
          </a:p>
          <a:p>
            <a:pPr lvl="1"/>
            <a:r>
              <a:rPr lang="en-US" dirty="0"/>
              <a:t>Or right-click on pie and select Format Data Series from menu</a:t>
            </a:r>
          </a:p>
          <a:p>
            <a:pPr lvl="1"/>
            <a:r>
              <a:rPr lang="en-US" dirty="0"/>
              <a:t>Select Bar Graph icon and then Pie Explosion and use slider to choose amount</a:t>
            </a:r>
          </a:p>
          <a:p>
            <a:r>
              <a:rPr lang="en-US" dirty="0"/>
              <a:t>Can format data point so ONE slice is exploded</a:t>
            </a:r>
          </a:p>
          <a:p>
            <a:pPr lvl="1"/>
            <a:r>
              <a:rPr lang="en-US" dirty="0"/>
              <a:t>Double-click on selected slice and Format Data Point opens</a:t>
            </a:r>
          </a:p>
          <a:p>
            <a:pPr lvl="1"/>
            <a:r>
              <a:rPr lang="en-US" dirty="0"/>
              <a:t>Or after double-clicking, right-click on pie allows select Format Data Point from menu</a:t>
            </a:r>
          </a:p>
          <a:p>
            <a:pPr lvl="1"/>
            <a:r>
              <a:rPr lang="en-US" dirty="0"/>
              <a:t>Select Bar Graph icon and then Point Explosion and use slider to choose amount</a:t>
            </a:r>
          </a:p>
        </p:txBody>
      </p:sp>
    </p:spTree>
    <p:extLst>
      <p:ext uri="{BB962C8B-B14F-4D97-AF65-F5344CB8AC3E}">
        <p14:creationId xmlns:p14="http://schemas.microsoft.com/office/powerpoint/2010/main" val="20624978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Sorting</a:t>
            </a:r>
          </a:p>
        </p:txBody>
      </p:sp>
      <p:sp>
        <p:nvSpPr>
          <p:cNvPr id="3" name="Content Placeholder 2"/>
          <p:cNvSpPr>
            <a:spLocks noGrp="1"/>
          </p:cNvSpPr>
          <p:nvPr>
            <p:ph idx="1"/>
          </p:nvPr>
        </p:nvSpPr>
        <p:spPr/>
        <p:txBody>
          <a:bodyPr/>
          <a:lstStyle/>
          <a:p>
            <a:r>
              <a:rPr lang="en-US" dirty="0"/>
              <a:t>Sorting means putting items in order, most typically numerically or alphabetically</a:t>
            </a:r>
          </a:p>
          <a:p>
            <a:r>
              <a:rPr lang="en-US" dirty="0"/>
              <a:t>You can sort all or part of an Excel worksheet</a:t>
            </a:r>
          </a:p>
          <a:p>
            <a:r>
              <a:rPr lang="en-US" dirty="0"/>
              <a:t>You can sort one column or a group of related columns</a:t>
            </a:r>
          </a:p>
          <a:p>
            <a:r>
              <a:rPr lang="en-US" dirty="0"/>
              <a:t>You can sort on one field or on multiple fields</a:t>
            </a:r>
          </a:p>
          <a:p>
            <a:r>
              <a:rPr lang="en-US" dirty="0"/>
              <a:t>Open January worksheet from Teacher’s Docs</a:t>
            </a:r>
          </a:p>
          <a:p>
            <a:pPr marL="0" indent="0">
              <a:buNone/>
            </a:pPr>
            <a:endParaRPr lang="en-US" dirty="0"/>
          </a:p>
        </p:txBody>
      </p:sp>
    </p:spTree>
    <p:extLst>
      <p:ext uri="{BB962C8B-B14F-4D97-AF65-F5344CB8AC3E}">
        <p14:creationId xmlns:p14="http://schemas.microsoft.com/office/powerpoint/2010/main" val="39933153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Sorting Data</a:t>
            </a:r>
          </a:p>
        </p:txBody>
      </p:sp>
      <p:sp>
        <p:nvSpPr>
          <p:cNvPr id="3" name="Content Placeholder 2"/>
          <p:cNvSpPr>
            <a:spLocks noGrp="1"/>
          </p:cNvSpPr>
          <p:nvPr>
            <p:ph idx="1"/>
          </p:nvPr>
        </p:nvSpPr>
        <p:spPr/>
        <p:txBody>
          <a:bodyPr/>
          <a:lstStyle/>
          <a:p>
            <a:r>
              <a:rPr lang="en-US" dirty="0"/>
              <a:t>The records in an Excel worksheet initially appear in the order they were entered; you can view the same records in a different order</a:t>
            </a:r>
            <a:endParaRPr lang="en-US" b="1" dirty="0"/>
          </a:p>
          <a:p>
            <a:r>
              <a:rPr lang="en-US" b="1" dirty="0"/>
              <a:t>Ascending order </a:t>
            </a:r>
            <a:r>
              <a:rPr lang="en-US" dirty="0"/>
              <a:t>arranges text alphabetically from A to Z, numbers from smallest to largest, and dates from oldest to newest</a:t>
            </a:r>
          </a:p>
          <a:p>
            <a:r>
              <a:rPr lang="en-US" b="1" dirty="0"/>
              <a:t>Descending order </a:t>
            </a:r>
            <a:r>
              <a:rPr lang="en-US" dirty="0"/>
              <a:t>arranges text in reverse alphabetical order from Z to A, numbers from largest to smallest, and dates from newest to oldest</a:t>
            </a:r>
          </a:p>
        </p:txBody>
      </p:sp>
      <p:sp>
        <p:nvSpPr>
          <p:cNvPr id="4" name="Footer Placeholder 3"/>
          <p:cNvSpPr>
            <a:spLocks noGrp="1"/>
          </p:cNvSpPr>
          <p:nvPr>
            <p:ph type="ftr" sz="quarter" idx="11"/>
          </p:nvPr>
        </p:nvSpPr>
        <p:spPr/>
        <p:txBody>
          <a:bodyPr/>
          <a:lstStyle/>
          <a:p>
            <a:pPr>
              <a:defRPr/>
            </a:pPr>
            <a:r>
              <a:rPr lang="en-US"/>
              <a:t>New Perspectives on Microsoft Excel 2013</a:t>
            </a:r>
            <a:endParaRPr lang="en-US" dirty="0"/>
          </a:p>
        </p:txBody>
      </p:sp>
      <p:sp>
        <p:nvSpPr>
          <p:cNvPr id="5" name="Slide Number Placeholder 4"/>
          <p:cNvSpPr>
            <a:spLocks noGrp="1"/>
          </p:cNvSpPr>
          <p:nvPr>
            <p:ph type="sldNum" sz="quarter" idx="12"/>
          </p:nvPr>
        </p:nvSpPr>
        <p:spPr/>
        <p:txBody>
          <a:bodyPr/>
          <a:lstStyle/>
          <a:p>
            <a:pPr>
              <a:defRPr/>
            </a:pPr>
            <a:fld id="{62F6F4FC-A15E-4CCF-A12D-C1B4180DD71A}" type="slidenum">
              <a:rPr lang="en-US" smtClean="0"/>
              <a:pPr>
                <a:defRPr/>
              </a:pPr>
              <a:t>14</a:t>
            </a:fld>
            <a:endParaRPr lang="en-US"/>
          </a:p>
        </p:txBody>
      </p:sp>
    </p:spTree>
    <p:extLst>
      <p:ext uri="{BB962C8B-B14F-4D97-AF65-F5344CB8AC3E}">
        <p14:creationId xmlns:p14="http://schemas.microsoft.com/office/powerpoint/2010/main" val="2670456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Sorting Worksheet Columns</a:t>
            </a:r>
          </a:p>
        </p:txBody>
      </p:sp>
      <p:sp>
        <p:nvSpPr>
          <p:cNvPr id="3" name="Content Placeholder 2"/>
          <p:cNvSpPr>
            <a:spLocks noGrp="1"/>
          </p:cNvSpPr>
          <p:nvPr>
            <p:ph idx="1"/>
          </p:nvPr>
        </p:nvSpPr>
        <p:spPr/>
        <p:txBody>
          <a:bodyPr/>
          <a:lstStyle/>
          <a:p>
            <a:r>
              <a:rPr lang="en-US" dirty="0"/>
              <a:t>The book talks about sorting tables, but I have skipped the part on tables. </a:t>
            </a:r>
          </a:p>
          <a:p>
            <a:r>
              <a:rPr lang="en-US" dirty="0"/>
              <a:t>You can sort columns in ANY worksheet, so just ignore the Table talk.</a:t>
            </a:r>
          </a:p>
          <a:p>
            <a:r>
              <a:rPr lang="en-US" dirty="0"/>
              <a:t>Use the sort buttons in the Data menu </a:t>
            </a:r>
          </a:p>
          <a:p>
            <a:endParaRPr lang="en-US" dirty="0"/>
          </a:p>
        </p:txBody>
      </p:sp>
      <p:sp>
        <p:nvSpPr>
          <p:cNvPr id="4" name="Footer Placeholder 3"/>
          <p:cNvSpPr>
            <a:spLocks noGrp="1"/>
          </p:cNvSpPr>
          <p:nvPr>
            <p:ph type="ftr" sz="quarter" idx="11"/>
          </p:nvPr>
        </p:nvSpPr>
        <p:spPr/>
        <p:txBody>
          <a:bodyPr/>
          <a:lstStyle/>
          <a:p>
            <a:pPr>
              <a:defRPr/>
            </a:pPr>
            <a:r>
              <a:rPr lang="en-US"/>
              <a:t>New Perspectives on Microsoft Excel 2013</a:t>
            </a:r>
            <a:endParaRPr lang="en-US" dirty="0"/>
          </a:p>
        </p:txBody>
      </p:sp>
      <p:sp>
        <p:nvSpPr>
          <p:cNvPr id="5" name="Slide Number Placeholder 4"/>
          <p:cNvSpPr>
            <a:spLocks noGrp="1"/>
          </p:cNvSpPr>
          <p:nvPr>
            <p:ph type="sldNum" sz="quarter" idx="12"/>
          </p:nvPr>
        </p:nvSpPr>
        <p:spPr/>
        <p:txBody>
          <a:bodyPr/>
          <a:lstStyle/>
          <a:p>
            <a:pPr>
              <a:defRPr/>
            </a:pPr>
            <a:fld id="{62F6F4FC-A15E-4CCF-A12D-C1B4180DD71A}" type="slidenum">
              <a:rPr lang="en-US" smtClean="0"/>
              <a:pPr>
                <a:defRPr/>
              </a:pPr>
              <a:t>15</a:t>
            </a:fld>
            <a:endParaRPr lang="en-US"/>
          </a:p>
        </p:txBody>
      </p:sp>
    </p:spTree>
    <p:extLst>
      <p:ext uri="{BB962C8B-B14F-4D97-AF65-F5344CB8AC3E}">
        <p14:creationId xmlns:p14="http://schemas.microsoft.com/office/powerpoint/2010/main" val="30416651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6"/>
          <p:cNvSpPr>
            <a:spLocks noGrp="1"/>
          </p:cNvSpPr>
          <p:nvPr>
            <p:ph type="title"/>
          </p:nvPr>
        </p:nvSpPr>
        <p:spPr/>
        <p:txBody>
          <a:bodyPr>
            <a:normAutofit/>
          </a:bodyPr>
          <a:lstStyle/>
          <a:p>
            <a:r>
              <a:rPr lang="en-US" dirty="0"/>
              <a:t>Sorting One Column Using the Sort Buttons</a:t>
            </a:r>
            <a:br>
              <a:rPr lang="en-US" dirty="0"/>
            </a:br>
            <a:endParaRPr lang="en-US" dirty="0"/>
          </a:p>
        </p:txBody>
      </p:sp>
      <p:sp>
        <p:nvSpPr>
          <p:cNvPr id="25606" name="Rectangle 7"/>
          <p:cNvSpPr>
            <a:spLocks noGrp="1"/>
          </p:cNvSpPr>
          <p:nvPr>
            <p:ph idx="1"/>
          </p:nvPr>
        </p:nvSpPr>
        <p:spPr>
          <a:xfrm>
            <a:off x="938893" y="1583871"/>
            <a:ext cx="9413421" cy="1404258"/>
          </a:xfrm>
        </p:spPr>
        <p:txBody>
          <a:bodyPr/>
          <a:lstStyle/>
          <a:p>
            <a:pPr marL="0" indent="0">
              <a:buNone/>
            </a:pPr>
            <a:r>
              <a:rPr lang="en-US" dirty="0"/>
              <a:t>Use the Sort A to Z button      or the Sort Z to A button  s   to sort data quickly with one sort field</a:t>
            </a:r>
          </a:p>
        </p:txBody>
      </p:sp>
      <p:sp>
        <p:nvSpPr>
          <p:cNvPr id="7" name="Footer Placeholder 4"/>
          <p:cNvSpPr>
            <a:spLocks noGrp="1"/>
          </p:cNvSpPr>
          <p:nvPr>
            <p:ph type="ftr" sz="quarter" idx="11"/>
          </p:nvPr>
        </p:nvSpPr>
        <p:spPr/>
        <p:txBody>
          <a:bodyPr/>
          <a:lstStyle/>
          <a:p>
            <a:r>
              <a:rPr lang="en-US"/>
              <a:t>New Perspectives on Microsoft Excel 2013</a:t>
            </a:r>
          </a:p>
        </p:txBody>
      </p:sp>
      <p:sp>
        <p:nvSpPr>
          <p:cNvPr id="8" name="Slide Number Placeholder 5"/>
          <p:cNvSpPr>
            <a:spLocks noGrp="1"/>
          </p:cNvSpPr>
          <p:nvPr>
            <p:ph type="sldNum" sz="quarter" idx="12"/>
          </p:nvPr>
        </p:nvSpPr>
        <p:spPr/>
        <p:txBody>
          <a:bodyPr/>
          <a:lstStyle/>
          <a:p>
            <a:pPr>
              <a:defRPr/>
            </a:pPr>
            <a:fld id="{814D65B9-8604-45CE-938F-771C01215E52}" type="slidenum">
              <a:rPr lang="en-US"/>
              <a:pPr>
                <a:defRPr/>
              </a:pPr>
              <a:t>16</a:t>
            </a:fld>
            <a:endParaRPr lang="en-US"/>
          </a:p>
        </p:txBody>
      </p:sp>
      <p:pic>
        <p:nvPicPr>
          <p:cNvPr id="25607" name="Picture 6"/>
          <p:cNvPicPr>
            <a:picLocks noChangeAspect="1" noChangeArrowheads="1"/>
          </p:cNvPicPr>
          <p:nvPr/>
        </p:nvPicPr>
        <p:blipFill>
          <a:blip r:embed="rId3"/>
          <a:srcRect/>
          <a:stretch>
            <a:fillRect/>
          </a:stretch>
        </p:blipFill>
        <p:spPr bwMode="auto">
          <a:xfrm>
            <a:off x="4810941" y="1638659"/>
            <a:ext cx="365760" cy="334093"/>
          </a:xfrm>
          <a:prstGeom prst="rect">
            <a:avLst/>
          </a:prstGeom>
          <a:noFill/>
          <a:ln w="9525">
            <a:noFill/>
            <a:miter lim="800000"/>
            <a:headEnd/>
            <a:tailEnd/>
          </a:ln>
        </p:spPr>
      </p:pic>
      <p:pic>
        <p:nvPicPr>
          <p:cNvPr id="25608" name="Picture 7"/>
          <p:cNvPicPr>
            <a:picLocks noChangeAspect="1" noChangeArrowheads="1"/>
          </p:cNvPicPr>
          <p:nvPr/>
        </p:nvPicPr>
        <p:blipFill>
          <a:blip r:embed="rId4"/>
          <a:srcRect/>
          <a:stretch>
            <a:fillRect/>
          </a:stretch>
        </p:blipFill>
        <p:spPr bwMode="auto">
          <a:xfrm>
            <a:off x="8840561" y="1638658"/>
            <a:ext cx="385082" cy="444837"/>
          </a:xfrm>
          <a:prstGeom prst="rect">
            <a:avLst/>
          </a:prstGeom>
          <a:noFill/>
          <a:ln w="9525">
            <a:noFill/>
            <a:miter lim="800000"/>
            <a:headEnd/>
            <a:tailEnd/>
          </a:ln>
        </p:spPr>
      </p:pic>
      <p:pic>
        <p:nvPicPr>
          <p:cNvPr id="2" name="Picture 1"/>
          <p:cNvPicPr>
            <a:picLocks noChangeAspect="1"/>
          </p:cNvPicPr>
          <p:nvPr/>
        </p:nvPicPr>
        <p:blipFill>
          <a:blip r:embed="rId5"/>
          <a:stretch>
            <a:fillRect/>
          </a:stretch>
        </p:blipFill>
        <p:spPr>
          <a:xfrm>
            <a:off x="1573701" y="3050722"/>
            <a:ext cx="8579949" cy="4937169"/>
          </a:xfrm>
          <a:prstGeom prst="rect">
            <a:avLst/>
          </a:prstGeom>
        </p:spPr>
      </p:pic>
    </p:spTree>
    <p:extLst>
      <p:ext uri="{BB962C8B-B14F-4D97-AF65-F5344CB8AC3E}">
        <p14:creationId xmlns:p14="http://schemas.microsoft.com/office/powerpoint/2010/main" val="76942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Sorting	</a:t>
            </a:r>
          </a:p>
        </p:txBody>
      </p:sp>
      <p:sp>
        <p:nvSpPr>
          <p:cNvPr id="3" name="Content Placeholder 2"/>
          <p:cNvSpPr>
            <a:spLocks noGrp="1"/>
          </p:cNvSpPr>
          <p:nvPr>
            <p:ph idx="1"/>
          </p:nvPr>
        </p:nvSpPr>
        <p:spPr>
          <a:xfrm>
            <a:off x="838200" y="1349829"/>
            <a:ext cx="10515600" cy="4827134"/>
          </a:xfrm>
        </p:spPr>
        <p:txBody>
          <a:bodyPr/>
          <a:lstStyle/>
          <a:p>
            <a:r>
              <a:rPr lang="en-US" dirty="0"/>
              <a:t>Try to sort a single column: choose column E in January workbook to sort by amount. Since other columns are tied to this, Excel warns you and makes sure you don’t ignore related columns by accident. The related columns are “carried along” with the sorted column; they are sorted with it.</a:t>
            </a:r>
          </a:p>
          <a:p>
            <a:r>
              <a:rPr lang="en-US" dirty="0"/>
              <a:t>To sort by multiple fields, u</a:t>
            </a:r>
            <a:r>
              <a:rPr lang="en-US" dirty="0"/>
              <a:t>se the Sort icon : sort by Day, then Segment, then Amount.</a:t>
            </a:r>
          </a:p>
        </p:txBody>
      </p:sp>
      <p:sp>
        <p:nvSpPr>
          <p:cNvPr id="4" name="Footer Placeholder 3"/>
          <p:cNvSpPr>
            <a:spLocks noGrp="1"/>
          </p:cNvSpPr>
          <p:nvPr>
            <p:ph type="ftr" sz="quarter" idx="11"/>
          </p:nvPr>
        </p:nvSpPr>
        <p:spPr/>
        <p:txBody>
          <a:bodyPr/>
          <a:lstStyle/>
          <a:p>
            <a:pPr>
              <a:defRPr/>
            </a:pPr>
            <a:r>
              <a:rPr lang="en-US"/>
              <a:t>New Perspectives on Microsoft Excel 2013</a:t>
            </a:r>
            <a:endParaRPr lang="en-US" dirty="0"/>
          </a:p>
        </p:txBody>
      </p:sp>
      <p:sp>
        <p:nvSpPr>
          <p:cNvPr id="5" name="Slide Number Placeholder 4"/>
          <p:cNvSpPr>
            <a:spLocks noGrp="1"/>
          </p:cNvSpPr>
          <p:nvPr>
            <p:ph type="sldNum" sz="quarter" idx="12"/>
          </p:nvPr>
        </p:nvSpPr>
        <p:spPr/>
        <p:txBody>
          <a:bodyPr/>
          <a:lstStyle/>
          <a:p>
            <a:pPr>
              <a:defRPr/>
            </a:pPr>
            <a:fld id="{62F6F4FC-A15E-4CCF-A12D-C1B4180DD71A}" type="slidenum">
              <a:rPr lang="en-US" smtClean="0"/>
              <a:pPr>
                <a:defRPr/>
              </a:pPr>
              <a:t>17</a:t>
            </a:fld>
            <a:endParaRPr lang="en-US"/>
          </a:p>
        </p:txBody>
      </p:sp>
      <p:pic>
        <p:nvPicPr>
          <p:cNvPr id="6" name="Picture 5"/>
          <p:cNvPicPr>
            <a:picLocks noChangeAspect="1"/>
          </p:cNvPicPr>
          <p:nvPr/>
        </p:nvPicPr>
        <p:blipFill>
          <a:blip r:embed="rId2"/>
          <a:stretch>
            <a:fillRect/>
          </a:stretch>
        </p:blipFill>
        <p:spPr>
          <a:xfrm>
            <a:off x="1548481" y="4367877"/>
            <a:ext cx="1441462" cy="2100414"/>
          </a:xfrm>
          <a:prstGeom prst="rect">
            <a:avLst/>
          </a:prstGeom>
        </p:spPr>
      </p:pic>
    </p:spTree>
    <p:extLst>
      <p:ext uri="{BB962C8B-B14F-4D97-AF65-F5344CB8AC3E}">
        <p14:creationId xmlns:p14="http://schemas.microsoft.com/office/powerpoint/2010/main" val="41851445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p:cNvSpPr>
          <p:nvPr>
            <p:ph type="title"/>
          </p:nvPr>
        </p:nvSpPr>
        <p:spPr>
          <a:xfrm>
            <a:off x="838200" y="394153"/>
            <a:ext cx="10515600" cy="1325563"/>
          </a:xfrm>
        </p:spPr>
        <p:txBody>
          <a:bodyPr/>
          <a:lstStyle/>
          <a:p>
            <a:r>
              <a:rPr lang="en-US" dirty="0"/>
              <a:t>Sorting Multiple Columns Using the Sort Dialog Box</a:t>
            </a:r>
          </a:p>
        </p:txBody>
      </p:sp>
      <p:sp>
        <p:nvSpPr>
          <p:cNvPr id="26628" name="Rectangle 3"/>
          <p:cNvSpPr>
            <a:spLocks noGrp="1"/>
          </p:cNvSpPr>
          <p:nvPr>
            <p:ph idx="1"/>
          </p:nvPr>
        </p:nvSpPr>
        <p:spPr>
          <a:xfrm>
            <a:off x="1981200" y="1857829"/>
            <a:ext cx="8229600" cy="1952172"/>
          </a:xfrm>
        </p:spPr>
        <p:txBody>
          <a:bodyPr/>
          <a:lstStyle/>
          <a:p>
            <a:pPr lvl="1"/>
            <a:r>
              <a:rPr lang="en-US" dirty="0"/>
              <a:t>The first sort field is called the </a:t>
            </a:r>
            <a:r>
              <a:rPr lang="en-US" b="1" dirty="0"/>
              <a:t>primary sort field</a:t>
            </a:r>
          </a:p>
          <a:p>
            <a:pPr lvl="1"/>
            <a:r>
              <a:rPr lang="en-US" dirty="0"/>
              <a:t>The second sort is called the </a:t>
            </a:r>
            <a:r>
              <a:rPr lang="en-US" b="1" dirty="0"/>
              <a:t>secondary sort field</a:t>
            </a:r>
          </a:p>
          <a:p>
            <a:pPr lvl="1"/>
            <a:r>
              <a:rPr lang="en-US" dirty="0"/>
              <a:t>Up to 64 sort fields possible</a:t>
            </a:r>
          </a:p>
        </p:txBody>
      </p:sp>
      <p:sp>
        <p:nvSpPr>
          <p:cNvPr id="5" name="Footer Placeholder 4"/>
          <p:cNvSpPr>
            <a:spLocks noGrp="1"/>
          </p:cNvSpPr>
          <p:nvPr>
            <p:ph type="ftr" sz="quarter" idx="11"/>
          </p:nvPr>
        </p:nvSpPr>
        <p:spPr/>
        <p:txBody>
          <a:bodyPr/>
          <a:lstStyle/>
          <a:p>
            <a:r>
              <a:rPr lang="en-US"/>
              <a:t>New Perspectives on Microsoft Excel 2013</a:t>
            </a:r>
          </a:p>
        </p:txBody>
      </p:sp>
      <p:sp>
        <p:nvSpPr>
          <p:cNvPr id="6" name="Slide Number Placeholder 5"/>
          <p:cNvSpPr>
            <a:spLocks noGrp="1"/>
          </p:cNvSpPr>
          <p:nvPr>
            <p:ph type="sldNum" sz="quarter" idx="12"/>
          </p:nvPr>
        </p:nvSpPr>
        <p:spPr/>
        <p:txBody>
          <a:bodyPr/>
          <a:lstStyle/>
          <a:p>
            <a:pPr>
              <a:defRPr/>
            </a:pPr>
            <a:fld id="{38DFF319-0E4C-4CE7-A5BE-1D8591F3B882}" type="slidenum">
              <a:rPr lang="en-US"/>
              <a:pPr>
                <a:defRPr/>
              </a:pPr>
              <a:t>18</a:t>
            </a:fld>
            <a:endParaRPr lang="en-US"/>
          </a:p>
        </p:txBody>
      </p:sp>
      <p:pic>
        <p:nvPicPr>
          <p:cNvPr id="7" name="Picture 6" descr="Fig05-12.bmp"/>
          <p:cNvPicPr>
            <a:picLocks noChangeAspect="1"/>
          </p:cNvPicPr>
          <p:nvPr/>
        </p:nvPicPr>
        <p:blipFill>
          <a:blip r:embed="rId3"/>
          <a:stretch>
            <a:fillRect/>
          </a:stretch>
        </p:blipFill>
        <p:spPr>
          <a:xfrm>
            <a:off x="2122270" y="3309257"/>
            <a:ext cx="7947460" cy="403497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7280542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5"/>
          <p:cNvSpPr>
            <a:spLocks noGrp="1"/>
          </p:cNvSpPr>
          <p:nvPr>
            <p:ph type="title"/>
          </p:nvPr>
        </p:nvSpPr>
        <p:spPr/>
        <p:txBody>
          <a:bodyPr/>
          <a:lstStyle/>
          <a:p>
            <a:r>
              <a:rPr lang="en-US" dirty="0"/>
              <a:t>Sorting Data</a:t>
            </a:r>
          </a:p>
        </p:txBody>
      </p:sp>
      <p:sp>
        <p:nvSpPr>
          <p:cNvPr id="4" name="Footer Placeholder 4"/>
          <p:cNvSpPr>
            <a:spLocks noGrp="1"/>
          </p:cNvSpPr>
          <p:nvPr>
            <p:ph type="ftr" sz="quarter" idx="11"/>
          </p:nvPr>
        </p:nvSpPr>
        <p:spPr/>
        <p:txBody>
          <a:bodyPr/>
          <a:lstStyle/>
          <a:p>
            <a:r>
              <a:rPr lang="en-US"/>
              <a:t>New Perspectives on Microsoft Excel 2013</a:t>
            </a:r>
          </a:p>
        </p:txBody>
      </p:sp>
      <p:sp>
        <p:nvSpPr>
          <p:cNvPr id="5" name="Slide Number Placeholder 5"/>
          <p:cNvSpPr>
            <a:spLocks noGrp="1"/>
          </p:cNvSpPr>
          <p:nvPr>
            <p:ph type="sldNum" sz="quarter" idx="12"/>
          </p:nvPr>
        </p:nvSpPr>
        <p:spPr/>
        <p:txBody>
          <a:bodyPr/>
          <a:lstStyle/>
          <a:p>
            <a:pPr>
              <a:defRPr/>
            </a:pPr>
            <a:fld id="{299D9898-CC39-46AB-B1B4-8ABCD80E8239}" type="slidenum">
              <a:rPr lang="en-US"/>
              <a:pPr>
                <a:defRPr/>
              </a:pPr>
              <a:t>19</a:t>
            </a:fld>
            <a:endParaRPr lang="en-US"/>
          </a:p>
        </p:txBody>
      </p:sp>
      <p:pic>
        <p:nvPicPr>
          <p:cNvPr id="6" name="Picture 5" descr="Fig05-13.bmp"/>
          <p:cNvPicPr>
            <a:picLocks noChangeAspect="1"/>
          </p:cNvPicPr>
          <p:nvPr/>
        </p:nvPicPr>
        <p:blipFill>
          <a:blip r:embed="rId3"/>
          <a:stretch>
            <a:fillRect/>
          </a:stretch>
        </p:blipFill>
        <p:spPr>
          <a:xfrm>
            <a:off x="2095500" y="1792606"/>
            <a:ext cx="8001000" cy="369379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0538999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a:t>
            </a:r>
          </a:p>
        </p:txBody>
      </p:sp>
      <p:sp>
        <p:nvSpPr>
          <p:cNvPr id="3" name="Content Placeholder 2"/>
          <p:cNvSpPr>
            <a:spLocks noGrp="1"/>
          </p:cNvSpPr>
          <p:nvPr>
            <p:ph idx="1"/>
          </p:nvPr>
        </p:nvSpPr>
        <p:spPr/>
        <p:txBody>
          <a:bodyPr/>
          <a:lstStyle/>
          <a:p>
            <a:r>
              <a:rPr lang="en-US" dirty="0"/>
              <a:t>Pie Charts </a:t>
            </a:r>
          </a:p>
          <a:p>
            <a:r>
              <a:rPr lang="en-US" dirty="0"/>
              <a:t>Freeze panes</a:t>
            </a:r>
          </a:p>
          <a:p>
            <a:r>
              <a:rPr lang="en-US" dirty="0"/>
              <a:t>Viewing large charts : split</a:t>
            </a:r>
          </a:p>
          <a:p>
            <a:r>
              <a:rPr lang="en-US" dirty="0"/>
              <a:t>Sorting</a:t>
            </a:r>
          </a:p>
          <a:p>
            <a:r>
              <a:rPr lang="en-US" dirty="0"/>
              <a:t>Subtotal rows</a:t>
            </a:r>
          </a:p>
          <a:p>
            <a:r>
              <a:rPr lang="en-US" dirty="0"/>
              <a:t>Pivot tables</a:t>
            </a:r>
          </a:p>
        </p:txBody>
      </p:sp>
    </p:spTree>
    <p:extLst>
      <p:ext uri="{BB962C8B-B14F-4D97-AF65-F5344CB8AC3E}">
        <p14:creationId xmlns:p14="http://schemas.microsoft.com/office/powerpoint/2010/main" val="30011658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95251"/>
            <a:ext cx="10515600" cy="1073149"/>
          </a:xfrm>
        </p:spPr>
        <p:txBody>
          <a:bodyPr>
            <a:normAutofit fontScale="90000"/>
          </a:bodyPr>
          <a:lstStyle/>
          <a:p>
            <a:r>
              <a:rPr lang="en-US" dirty="0"/>
              <a:t>Sorting Using a Custom List</a:t>
            </a:r>
            <a:br>
              <a:rPr lang="en-US" dirty="0"/>
            </a:br>
            <a:endParaRPr lang="en-US" dirty="0"/>
          </a:p>
        </p:txBody>
      </p:sp>
      <p:sp>
        <p:nvSpPr>
          <p:cNvPr id="3" name="Rectangle 2"/>
          <p:cNvSpPr/>
          <p:nvPr/>
        </p:nvSpPr>
        <p:spPr>
          <a:xfrm>
            <a:off x="438150" y="800378"/>
            <a:ext cx="6324600" cy="2831544"/>
          </a:xfrm>
          <a:prstGeom prst="rect">
            <a:avLst/>
          </a:prstGeom>
        </p:spPr>
        <p:txBody>
          <a:bodyPr wrap="square">
            <a:spAutoFit/>
          </a:bodyPr>
          <a:lstStyle/>
          <a:p>
            <a:pPr lvl="1"/>
            <a:r>
              <a:rPr lang="en-US" dirty="0"/>
              <a:t>A </a:t>
            </a:r>
            <a:r>
              <a:rPr lang="en-US" b="1" dirty="0"/>
              <a:t>custom list </a:t>
            </a:r>
            <a:r>
              <a:rPr lang="en-US" dirty="0"/>
              <a:t>indicates sequence to order data</a:t>
            </a:r>
          </a:p>
          <a:p>
            <a:pPr lvl="1"/>
            <a:r>
              <a:rPr lang="en-US" dirty="0"/>
              <a:t>Two predefined custom sort lists</a:t>
            </a:r>
          </a:p>
          <a:p>
            <a:pPr lvl="2"/>
            <a:r>
              <a:rPr lang="en-US" sz="2600" dirty="0"/>
              <a:t>Day-of-the-week custom list</a:t>
            </a:r>
          </a:p>
          <a:p>
            <a:pPr lvl="2"/>
            <a:r>
              <a:rPr lang="en-US" sz="2600" dirty="0"/>
              <a:t>Month-of-the-year custom lists</a:t>
            </a:r>
          </a:p>
          <a:p>
            <a:pPr lvl="1"/>
            <a:r>
              <a:rPr lang="en-US" dirty="0"/>
              <a:t>Can create a custom list to sort records in a sequence you define: </a:t>
            </a:r>
          </a:p>
          <a:p>
            <a:pPr lvl="2"/>
            <a:r>
              <a:rPr lang="en-US" dirty="0"/>
              <a:t>For example, Freshman, Sophomore, Junior, Senior: not alphabetical!</a:t>
            </a:r>
          </a:p>
          <a:p>
            <a:pPr lvl="1"/>
            <a:endParaRPr lang="en-US" dirty="0"/>
          </a:p>
        </p:txBody>
      </p:sp>
    </p:spTree>
    <p:extLst>
      <p:ext uri="{BB962C8B-B14F-4D97-AF65-F5344CB8AC3E}">
        <p14:creationId xmlns:p14="http://schemas.microsoft.com/office/powerpoint/2010/main" val="39625043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Sorting Data</a:t>
            </a:r>
          </a:p>
        </p:txBody>
      </p:sp>
      <p:pic>
        <p:nvPicPr>
          <p:cNvPr id="6" name="Content Placeholder 5"/>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095500" y="1764167"/>
            <a:ext cx="8001000" cy="3676957"/>
          </a:xfrm>
          <a:prstGeom prst="rect">
            <a:avLst/>
          </a:prstGeom>
          <a:ln>
            <a:noFill/>
          </a:ln>
          <a:effectLst>
            <a:outerShdw blurRad="292100" dist="139700" dir="2700000" algn="tl" rotWithShape="0">
              <a:srgbClr val="333333">
                <a:alpha val="65000"/>
              </a:srgbClr>
            </a:outerShdw>
          </a:effectLst>
        </p:spPr>
      </p:pic>
      <p:sp>
        <p:nvSpPr>
          <p:cNvPr id="4" name="Footer Placeholder 3"/>
          <p:cNvSpPr>
            <a:spLocks noGrp="1"/>
          </p:cNvSpPr>
          <p:nvPr>
            <p:ph type="ftr" sz="quarter" idx="11"/>
          </p:nvPr>
        </p:nvSpPr>
        <p:spPr/>
        <p:txBody>
          <a:bodyPr/>
          <a:lstStyle/>
          <a:p>
            <a:pPr>
              <a:defRPr/>
            </a:pPr>
            <a:r>
              <a:rPr lang="en-US"/>
              <a:t>New Perspectives on Microsoft Excel 2013</a:t>
            </a:r>
            <a:endParaRPr lang="en-US" dirty="0"/>
          </a:p>
        </p:txBody>
      </p:sp>
      <p:sp>
        <p:nvSpPr>
          <p:cNvPr id="5" name="Slide Number Placeholder 4"/>
          <p:cNvSpPr>
            <a:spLocks noGrp="1"/>
          </p:cNvSpPr>
          <p:nvPr>
            <p:ph type="sldNum" sz="quarter" idx="12"/>
          </p:nvPr>
        </p:nvSpPr>
        <p:spPr/>
        <p:txBody>
          <a:bodyPr/>
          <a:lstStyle/>
          <a:p>
            <a:pPr>
              <a:defRPr/>
            </a:pPr>
            <a:fld id="{62F6F4FC-A15E-4CCF-A12D-C1B4180DD71A}" type="slidenum">
              <a:rPr lang="en-US" smtClean="0"/>
              <a:pPr>
                <a:defRPr/>
              </a:pPr>
              <a:t>21</a:t>
            </a:fld>
            <a:endParaRPr lang="en-US"/>
          </a:p>
        </p:txBody>
      </p:sp>
    </p:spTree>
    <p:extLst>
      <p:ext uri="{BB962C8B-B14F-4D97-AF65-F5344CB8AC3E}">
        <p14:creationId xmlns:p14="http://schemas.microsoft.com/office/powerpoint/2010/main" val="13277310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New Perspectives on Microsoft Excel 2013</a:t>
            </a:r>
          </a:p>
        </p:txBody>
      </p:sp>
      <p:sp>
        <p:nvSpPr>
          <p:cNvPr id="6" name="Slide Number Placeholder 5"/>
          <p:cNvSpPr>
            <a:spLocks noGrp="1"/>
          </p:cNvSpPr>
          <p:nvPr>
            <p:ph type="sldNum" sz="quarter" idx="11"/>
          </p:nvPr>
        </p:nvSpPr>
        <p:spPr/>
        <p:txBody>
          <a:bodyPr/>
          <a:lstStyle/>
          <a:p>
            <a:pPr>
              <a:defRPr/>
            </a:pPr>
            <a:fld id="{6929C673-140E-45B1-A395-1C283CA30F79}" type="slidenum">
              <a:rPr lang="en-US"/>
              <a:pPr>
                <a:defRPr/>
              </a:pPr>
              <a:t>22</a:t>
            </a:fld>
            <a:endParaRPr lang="en-US"/>
          </a:p>
        </p:txBody>
      </p:sp>
      <p:sp>
        <p:nvSpPr>
          <p:cNvPr id="19459" name="Rectangle 2"/>
          <p:cNvSpPr>
            <a:spLocks noGrp="1"/>
          </p:cNvSpPr>
          <p:nvPr>
            <p:ph type="title"/>
          </p:nvPr>
        </p:nvSpPr>
        <p:spPr/>
        <p:txBody>
          <a:bodyPr/>
          <a:lstStyle/>
          <a:p>
            <a:r>
              <a:rPr lang="en-US" dirty="0"/>
              <a:t>Freezing Rows and Columns</a:t>
            </a:r>
          </a:p>
        </p:txBody>
      </p:sp>
      <p:sp>
        <p:nvSpPr>
          <p:cNvPr id="19460" name="Rectangle 3"/>
          <p:cNvSpPr>
            <a:spLocks noGrp="1"/>
          </p:cNvSpPr>
          <p:nvPr>
            <p:ph type="body" idx="1"/>
          </p:nvPr>
        </p:nvSpPr>
        <p:spPr>
          <a:xfrm>
            <a:off x="1981200" y="1219201"/>
            <a:ext cx="8229600" cy="1600200"/>
          </a:xfrm>
        </p:spPr>
        <p:txBody>
          <a:bodyPr/>
          <a:lstStyle/>
          <a:p>
            <a:r>
              <a:rPr lang="en-US" b="1" dirty="0"/>
              <a:t>Freezing </a:t>
            </a:r>
            <a:r>
              <a:rPr lang="en-US" dirty="0"/>
              <a:t>a row or column keeps headings visible as you work with data in a large worksheet</a:t>
            </a:r>
          </a:p>
        </p:txBody>
      </p:sp>
      <p:pic>
        <p:nvPicPr>
          <p:cNvPr id="7" name="Picture 6" descr="Fig05-03.bmp"/>
          <p:cNvPicPr>
            <a:picLocks noChangeAspect="1"/>
          </p:cNvPicPr>
          <p:nvPr/>
        </p:nvPicPr>
        <p:blipFill>
          <a:blip r:embed="rId3"/>
          <a:stretch>
            <a:fillRect/>
          </a:stretch>
        </p:blipFill>
        <p:spPr>
          <a:xfrm>
            <a:off x="2025650" y="2076451"/>
            <a:ext cx="8001000" cy="3053715"/>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8029865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Freezing and Unfreezing	</a:t>
            </a:r>
          </a:p>
        </p:txBody>
      </p:sp>
      <p:sp>
        <p:nvSpPr>
          <p:cNvPr id="3" name="Content Placeholder 2"/>
          <p:cNvSpPr>
            <a:spLocks noGrp="1"/>
          </p:cNvSpPr>
          <p:nvPr>
            <p:ph idx="1"/>
          </p:nvPr>
        </p:nvSpPr>
        <p:spPr/>
        <p:txBody>
          <a:bodyPr/>
          <a:lstStyle/>
          <a:p>
            <a:r>
              <a:rPr lang="en-US" dirty="0"/>
              <a:t>Put mouse in cell A2</a:t>
            </a:r>
          </a:p>
          <a:p>
            <a:r>
              <a:rPr lang="en-US" dirty="0"/>
              <a:t>From View menu select Freeze Panes, then Freeze Top Row.</a:t>
            </a:r>
          </a:p>
          <a:p>
            <a:r>
              <a:rPr lang="en-US" dirty="0"/>
              <a:t>Scroll to see that we can read top row all the way down.</a:t>
            </a:r>
          </a:p>
          <a:p>
            <a:r>
              <a:rPr lang="en-US" dirty="0"/>
              <a:t>To Unfreeze, View, Freeze Panes, Unfreeze</a:t>
            </a:r>
          </a:p>
          <a:p>
            <a:r>
              <a:rPr lang="en-US" dirty="0"/>
              <a:t>To freeze first row and first column, select B2.</a:t>
            </a:r>
          </a:p>
          <a:p>
            <a:r>
              <a:rPr lang="en-US" dirty="0"/>
              <a:t>Can freeze anything to left or above selection.</a:t>
            </a:r>
          </a:p>
        </p:txBody>
      </p:sp>
      <p:sp>
        <p:nvSpPr>
          <p:cNvPr id="4" name="Footer Placeholder 3"/>
          <p:cNvSpPr>
            <a:spLocks noGrp="1"/>
          </p:cNvSpPr>
          <p:nvPr>
            <p:ph type="ftr" sz="quarter" idx="10"/>
          </p:nvPr>
        </p:nvSpPr>
        <p:spPr/>
        <p:txBody>
          <a:bodyPr/>
          <a:lstStyle/>
          <a:p>
            <a:pPr>
              <a:defRPr/>
            </a:pPr>
            <a:r>
              <a:rPr lang="en-US"/>
              <a:t>New Perspectives on Microsoft Excel 2013</a:t>
            </a:r>
            <a:endParaRPr lang="en-US" dirty="0"/>
          </a:p>
        </p:txBody>
      </p:sp>
      <p:sp>
        <p:nvSpPr>
          <p:cNvPr id="5" name="Slide Number Placeholder 4"/>
          <p:cNvSpPr>
            <a:spLocks noGrp="1"/>
          </p:cNvSpPr>
          <p:nvPr>
            <p:ph type="sldNum" sz="quarter" idx="11"/>
          </p:nvPr>
        </p:nvSpPr>
        <p:spPr/>
        <p:txBody>
          <a:bodyPr/>
          <a:lstStyle/>
          <a:p>
            <a:pPr>
              <a:defRPr/>
            </a:pPr>
            <a:fld id="{62F6F4FC-A15E-4CCF-A12D-C1B4180DD71A}" type="slidenum">
              <a:rPr lang="en-US" smtClean="0"/>
              <a:pPr>
                <a:defRPr/>
              </a:pPr>
              <a:t>23</a:t>
            </a:fld>
            <a:endParaRPr lang="en-US"/>
          </a:p>
        </p:txBody>
      </p:sp>
    </p:spTree>
    <p:extLst>
      <p:ext uri="{BB962C8B-B14F-4D97-AF65-F5344CB8AC3E}">
        <p14:creationId xmlns:p14="http://schemas.microsoft.com/office/powerpoint/2010/main" val="138132070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p:txBody>
          <a:bodyPr/>
          <a:lstStyle/>
          <a:p>
            <a:r>
              <a:rPr lang="en-US"/>
              <a:t>New Perspectives on Microsoft Excel 2013</a:t>
            </a:r>
          </a:p>
        </p:txBody>
      </p:sp>
      <p:sp>
        <p:nvSpPr>
          <p:cNvPr id="6" name="Slide Number Placeholder 5"/>
          <p:cNvSpPr>
            <a:spLocks noGrp="1"/>
          </p:cNvSpPr>
          <p:nvPr>
            <p:ph type="sldNum" sz="quarter" idx="11"/>
          </p:nvPr>
        </p:nvSpPr>
        <p:spPr/>
        <p:txBody>
          <a:bodyPr/>
          <a:lstStyle/>
          <a:p>
            <a:pPr>
              <a:defRPr/>
            </a:pPr>
            <a:fld id="{6D3DFC1D-BD1A-4303-AA54-F65C316F067E}" type="slidenum">
              <a:rPr lang="en-US"/>
              <a:pPr>
                <a:defRPr/>
              </a:pPr>
              <a:t>24</a:t>
            </a:fld>
            <a:endParaRPr lang="en-US"/>
          </a:p>
        </p:txBody>
      </p:sp>
      <p:sp>
        <p:nvSpPr>
          <p:cNvPr id="41987" name="Rectangle 2"/>
          <p:cNvSpPr>
            <a:spLocks noGrp="1"/>
          </p:cNvSpPr>
          <p:nvPr>
            <p:ph type="title"/>
          </p:nvPr>
        </p:nvSpPr>
        <p:spPr>
          <a:xfrm>
            <a:off x="1981200" y="152401"/>
            <a:ext cx="8686800" cy="944563"/>
          </a:xfrm>
        </p:spPr>
        <p:txBody>
          <a:bodyPr>
            <a:normAutofit fontScale="90000"/>
          </a:bodyPr>
          <a:lstStyle/>
          <a:p>
            <a:r>
              <a:rPr lang="en-US" dirty="0"/>
              <a:t>Splitting the Worksheet Window into Panes</a:t>
            </a:r>
          </a:p>
        </p:txBody>
      </p:sp>
      <p:sp>
        <p:nvSpPr>
          <p:cNvPr id="41988" name="Rectangle 3"/>
          <p:cNvSpPr>
            <a:spLocks noGrp="1"/>
          </p:cNvSpPr>
          <p:nvPr>
            <p:ph type="body" idx="1"/>
          </p:nvPr>
        </p:nvSpPr>
        <p:spPr>
          <a:xfrm>
            <a:off x="1981200" y="1219201"/>
            <a:ext cx="8229600" cy="1143000"/>
          </a:xfrm>
        </p:spPr>
        <p:txBody>
          <a:bodyPr/>
          <a:lstStyle/>
          <a:p>
            <a:r>
              <a:rPr lang="en-US" dirty="0"/>
              <a:t>Easily view data from several areas of the worksheet at the same time</a:t>
            </a:r>
          </a:p>
        </p:txBody>
      </p:sp>
      <p:pic>
        <p:nvPicPr>
          <p:cNvPr id="7" name="Picture 6" descr="Fig05-26.bmp"/>
          <p:cNvPicPr>
            <a:picLocks noChangeAspect="1"/>
          </p:cNvPicPr>
          <p:nvPr/>
        </p:nvPicPr>
        <p:blipFill>
          <a:blip r:embed="rId3"/>
          <a:stretch>
            <a:fillRect/>
          </a:stretch>
        </p:blipFill>
        <p:spPr>
          <a:xfrm>
            <a:off x="2095500" y="2254568"/>
            <a:ext cx="8001000" cy="399383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1920848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Splitting Window into Panes</a:t>
            </a:r>
          </a:p>
        </p:txBody>
      </p:sp>
      <p:sp>
        <p:nvSpPr>
          <p:cNvPr id="3" name="Content Placeholder 2"/>
          <p:cNvSpPr>
            <a:spLocks noGrp="1"/>
          </p:cNvSpPr>
          <p:nvPr>
            <p:ph idx="1"/>
          </p:nvPr>
        </p:nvSpPr>
        <p:spPr>
          <a:xfrm>
            <a:off x="838200" y="1466850"/>
            <a:ext cx="10515600" cy="4710113"/>
          </a:xfrm>
        </p:spPr>
        <p:txBody>
          <a:bodyPr/>
          <a:lstStyle/>
          <a:p>
            <a:r>
              <a:rPr lang="en-US" dirty="0"/>
              <a:t>Allows viewing top and bottom, left and right, of a large worksheet at the same time.</a:t>
            </a:r>
          </a:p>
          <a:p>
            <a:r>
              <a:rPr lang="en-US" dirty="0"/>
              <a:t>Click in a cell (I chose C58). From View menu, choose Split</a:t>
            </a:r>
          </a:p>
          <a:p>
            <a:r>
              <a:rPr lang="en-US" dirty="0"/>
              <a:t>Creates 4 panes with selected cell at top left of lower right pane.</a:t>
            </a:r>
          </a:p>
        </p:txBody>
      </p:sp>
      <p:pic>
        <p:nvPicPr>
          <p:cNvPr id="4" name="Picture 3"/>
          <p:cNvPicPr>
            <a:picLocks noChangeAspect="1"/>
          </p:cNvPicPr>
          <p:nvPr/>
        </p:nvPicPr>
        <p:blipFill>
          <a:blip r:embed="rId2"/>
          <a:stretch>
            <a:fillRect/>
          </a:stretch>
        </p:blipFill>
        <p:spPr>
          <a:xfrm>
            <a:off x="2254118" y="3479006"/>
            <a:ext cx="5143764" cy="2914800"/>
          </a:xfrm>
          <a:prstGeom prst="rect">
            <a:avLst/>
          </a:prstGeom>
        </p:spPr>
      </p:pic>
    </p:spTree>
    <p:extLst>
      <p:ext uri="{BB962C8B-B14F-4D97-AF65-F5344CB8AC3E}">
        <p14:creationId xmlns:p14="http://schemas.microsoft.com/office/powerpoint/2010/main" val="3074486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Adding a Pie Chart to a Worksheet</a:t>
            </a:r>
          </a:p>
        </p:txBody>
      </p:sp>
      <p:sp>
        <p:nvSpPr>
          <p:cNvPr id="3" name="Content Placeholder 2"/>
          <p:cNvSpPr>
            <a:spLocks noGrp="1"/>
          </p:cNvSpPr>
          <p:nvPr>
            <p:ph idx="1"/>
          </p:nvPr>
        </p:nvSpPr>
        <p:spPr/>
        <p:txBody>
          <a:bodyPr>
            <a:normAutofit/>
          </a:bodyPr>
          <a:lstStyle/>
          <a:p>
            <a:r>
              <a:rPr lang="en-US" dirty="0"/>
              <a:t>From Teacher’s Docs, open Levitt.xlsx</a:t>
            </a:r>
          </a:p>
          <a:p>
            <a:r>
              <a:rPr lang="en-US" dirty="0"/>
              <a:t>Go to Estimated Production tab</a:t>
            </a:r>
          </a:p>
          <a:p>
            <a:r>
              <a:rPr lang="en-US" dirty="0"/>
              <a:t>Select data series B6:B11 (labels) and I6:I11 (values) </a:t>
            </a:r>
            <a:r>
              <a:rPr lang="en-US" dirty="0" err="1"/>
              <a:t>nto</a:t>
            </a:r>
            <a:r>
              <a:rPr lang="en-US" dirty="0"/>
              <a:t> graph; use Ctrl to select more than one range.</a:t>
            </a:r>
          </a:p>
          <a:p>
            <a:r>
              <a:rPr lang="en-US" dirty="0"/>
              <a:t>In Insert tab, select Charts | Pie Chart |3D pie chart</a:t>
            </a:r>
          </a:p>
          <a:p>
            <a:r>
              <a:rPr lang="en-US" dirty="0"/>
              <a:t>This puts chart in current worksheet. </a:t>
            </a:r>
          </a:p>
          <a:p>
            <a:pPr marL="0" indent="0">
              <a:buNone/>
            </a:pPr>
            <a:r>
              <a:rPr lang="en-US" dirty="0"/>
              <a:t> </a:t>
            </a:r>
          </a:p>
          <a:p>
            <a:endParaRPr lang="en-US" dirty="0"/>
          </a:p>
        </p:txBody>
      </p:sp>
    </p:spTree>
    <p:extLst>
      <p:ext uri="{BB962C8B-B14F-4D97-AF65-F5344CB8AC3E}">
        <p14:creationId xmlns:p14="http://schemas.microsoft.com/office/powerpoint/2010/main" val="212436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40342"/>
          </a:xfrm>
        </p:spPr>
        <p:txBody>
          <a:bodyPr/>
          <a:lstStyle/>
          <a:p>
            <a:r>
              <a:rPr lang="en-US" dirty="0"/>
              <a:t>Moving Pie Chart	</a:t>
            </a:r>
          </a:p>
        </p:txBody>
      </p:sp>
      <p:sp>
        <p:nvSpPr>
          <p:cNvPr id="3" name="Content Placeholder 2"/>
          <p:cNvSpPr>
            <a:spLocks noGrp="1"/>
          </p:cNvSpPr>
          <p:nvPr>
            <p:ph idx="1"/>
          </p:nvPr>
        </p:nvSpPr>
        <p:spPr>
          <a:xfrm>
            <a:off x="838200" y="1566333"/>
            <a:ext cx="10515600" cy="4610630"/>
          </a:xfrm>
        </p:spPr>
        <p:txBody>
          <a:bodyPr/>
          <a:lstStyle/>
          <a:p>
            <a:r>
              <a:rPr lang="en-US" dirty="0"/>
              <a:t>To move pie chart, click anywhere in chart area</a:t>
            </a:r>
          </a:p>
          <a:p>
            <a:r>
              <a:rPr lang="en-US" dirty="0"/>
              <a:t>To move within current worksheet by dragging</a:t>
            </a:r>
          </a:p>
          <a:p>
            <a:pPr lvl="1"/>
            <a:r>
              <a:rPr lang="en-US" dirty="0"/>
              <a:t>Click on chart, move mouse to edge till cursor becomes 4-headed arrow</a:t>
            </a:r>
          </a:p>
          <a:p>
            <a:pPr lvl="1"/>
            <a:r>
              <a:rPr lang="en-US" dirty="0"/>
              <a:t>Drag to new location: practice moving upper left corner to A14</a:t>
            </a:r>
          </a:p>
          <a:p>
            <a:r>
              <a:rPr lang="en-US" dirty="0"/>
              <a:t>Can select to move to new worksheet or to new location on current sheet</a:t>
            </a:r>
          </a:p>
          <a:p>
            <a:pPr lvl="1"/>
            <a:r>
              <a:rPr lang="en-US" dirty="0"/>
              <a:t>Select chart area. Right-click in chart area. Select Move Chart from context menu</a:t>
            </a:r>
          </a:p>
          <a:p>
            <a:pPr lvl="1"/>
            <a:r>
              <a:rPr lang="en-US" dirty="0"/>
              <a:t>Select New sheet (can name new sheet—call it Year 7 Chart) </a:t>
            </a:r>
          </a:p>
          <a:p>
            <a:pPr lvl="1"/>
            <a:r>
              <a:rPr lang="en-US" dirty="0"/>
              <a:t>Also can move to another sheet from “Object in” using drop-down menu)</a:t>
            </a:r>
          </a:p>
          <a:p>
            <a:pPr lvl="1"/>
            <a:endParaRPr lang="en-US" dirty="0"/>
          </a:p>
        </p:txBody>
      </p:sp>
    </p:spTree>
    <p:extLst>
      <p:ext uri="{BB962C8B-B14F-4D97-AF65-F5344CB8AC3E}">
        <p14:creationId xmlns:p14="http://schemas.microsoft.com/office/powerpoint/2010/main" val="55476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21808"/>
          </a:xfrm>
        </p:spPr>
        <p:txBody>
          <a:bodyPr/>
          <a:lstStyle/>
          <a:p>
            <a:r>
              <a:rPr lang="en-US" dirty="0"/>
              <a:t>Formatting the Chart	</a:t>
            </a:r>
          </a:p>
        </p:txBody>
      </p:sp>
      <p:sp>
        <p:nvSpPr>
          <p:cNvPr id="3" name="Content Placeholder 2"/>
          <p:cNvSpPr>
            <a:spLocks noGrp="1"/>
          </p:cNvSpPr>
          <p:nvPr>
            <p:ph idx="1"/>
          </p:nvPr>
        </p:nvSpPr>
        <p:spPr>
          <a:xfrm>
            <a:off x="838200" y="1286933"/>
            <a:ext cx="10515600" cy="4890030"/>
          </a:xfrm>
        </p:spPr>
        <p:txBody>
          <a:bodyPr>
            <a:normAutofit/>
          </a:bodyPr>
          <a:lstStyle/>
          <a:p>
            <a:r>
              <a:rPr lang="en-US" dirty="0"/>
              <a:t>Three items explain the chart</a:t>
            </a:r>
          </a:p>
          <a:p>
            <a:pPr lvl="1"/>
            <a:r>
              <a:rPr lang="en-US" dirty="0"/>
              <a:t>Chart Title                 Data Labels                  Legend</a:t>
            </a:r>
          </a:p>
          <a:p>
            <a:r>
              <a:rPr lang="en-US" dirty="0"/>
              <a:t>Can edit and format each of them</a:t>
            </a:r>
          </a:p>
          <a:p>
            <a:r>
              <a:rPr lang="en-US" dirty="0"/>
              <a:t>Chart also has sections: Chart Area, surrounding Plot Area (the pie). The pie is divided into Data Points, which together form the Data Series. Each of these can be formatted separately.</a:t>
            </a:r>
          </a:p>
          <a:p>
            <a:r>
              <a:rPr lang="en-US" dirty="0"/>
              <a:t>Click on Chart Area and 3 symbols appear at upper right. The plus sign allows selection and editing of chart elements</a:t>
            </a:r>
          </a:p>
          <a:p>
            <a:pPr lvl="1"/>
            <a:r>
              <a:rPr lang="en-US" dirty="0"/>
              <a:t>Chart Title</a:t>
            </a:r>
          </a:p>
          <a:p>
            <a:pPr lvl="1"/>
            <a:r>
              <a:rPr lang="en-US" dirty="0"/>
              <a:t>Data Labels</a:t>
            </a:r>
          </a:p>
          <a:p>
            <a:pPr lvl="1"/>
            <a:r>
              <a:rPr lang="en-US" dirty="0"/>
              <a:t>Legend</a:t>
            </a:r>
          </a:p>
        </p:txBody>
      </p:sp>
    </p:spTree>
    <p:extLst>
      <p:ext uri="{BB962C8B-B14F-4D97-AF65-F5344CB8AC3E}">
        <p14:creationId xmlns:p14="http://schemas.microsoft.com/office/powerpoint/2010/main" val="631333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8258"/>
            <a:ext cx="10515600" cy="1031875"/>
          </a:xfrm>
        </p:spPr>
        <p:txBody>
          <a:bodyPr/>
          <a:lstStyle/>
          <a:p>
            <a:r>
              <a:rPr lang="en-US" dirty="0"/>
              <a:t>Format Options</a:t>
            </a:r>
          </a:p>
        </p:txBody>
      </p:sp>
      <p:sp>
        <p:nvSpPr>
          <p:cNvPr id="3" name="Content Placeholder 2"/>
          <p:cNvSpPr>
            <a:spLocks noGrp="1"/>
          </p:cNvSpPr>
          <p:nvPr>
            <p:ph idx="1"/>
          </p:nvPr>
        </p:nvSpPr>
        <p:spPr>
          <a:xfrm>
            <a:off x="838200" y="1490133"/>
            <a:ext cx="10515600" cy="4686830"/>
          </a:xfrm>
        </p:spPr>
        <p:txBody>
          <a:bodyPr/>
          <a:lstStyle/>
          <a:p>
            <a:r>
              <a:rPr lang="en-US" dirty="0"/>
              <a:t>Selecting item from + menu or right-clicking on a chart component opens a Format pane on the right. </a:t>
            </a:r>
          </a:p>
          <a:p>
            <a:r>
              <a:rPr lang="en-US" dirty="0"/>
              <a:t>That pane has two or three tabs, depending on the item selected</a:t>
            </a:r>
          </a:p>
          <a:p>
            <a:r>
              <a:rPr lang="en-US" dirty="0"/>
              <a:t>Paint bucket allows filling with color or adding borders</a:t>
            </a:r>
          </a:p>
          <a:p>
            <a:r>
              <a:rPr lang="en-US" dirty="0"/>
              <a:t>Pentagon allows adding shadow, glow, soft edges, 3D rotation</a:t>
            </a:r>
          </a:p>
          <a:p>
            <a:r>
              <a:rPr lang="en-US" dirty="0"/>
              <a:t>Third differs depending on context.</a:t>
            </a:r>
          </a:p>
          <a:p>
            <a:pPr lvl="1"/>
            <a:r>
              <a:rPr lang="en-US" dirty="0"/>
              <a:t>For Chart Title, third allows sizing and positioning the title</a:t>
            </a:r>
          </a:p>
          <a:p>
            <a:pPr lvl="1"/>
            <a:r>
              <a:rPr lang="en-US" dirty="0"/>
              <a:t>For Data Series, Bar chart allows setting angle and pie explosion</a:t>
            </a:r>
          </a:p>
          <a:p>
            <a:pPr lvl="1"/>
            <a:r>
              <a:rPr lang="en-US" dirty="0"/>
              <a:t>For Data Point, Bar chart allows setting angle and point explosion</a:t>
            </a:r>
          </a:p>
          <a:p>
            <a:endParaRPr lang="en-US" dirty="0"/>
          </a:p>
          <a:p>
            <a:pPr marL="0" indent="0">
              <a:buNone/>
            </a:pPr>
            <a:endParaRPr lang="en-US" dirty="0"/>
          </a:p>
        </p:txBody>
      </p:sp>
    </p:spTree>
    <p:extLst>
      <p:ext uri="{BB962C8B-B14F-4D97-AF65-F5344CB8AC3E}">
        <p14:creationId xmlns:p14="http://schemas.microsoft.com/office/powerpoint/2010/main" val="2609161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Formatting the Chart Title</a:t>
            </a:r>
          </a:p>
        </p:txBody>
      </p:sp>
      <p:sp>
        <p:nvSpPr>
          <p:cNvPr id="3" name="Content Placeholder 2"/>
          <p:cNvSpPr>
            <a:spLocks noGrp="1"/>
          </p:cNvSpPr>
          <p:nvPr>
            <p:ph idx="1"/>
          </p:nvPr>
        </p:nvSpPr>
        <p:spPr/>
        <p:txBody>
          <a:bodyPr>
            <a:normAutofit/>
          </a:bodyPr>
          <a:lstStyle/>
          <a:p>
            <a:r>
              <a:rPr lang="en-US" dirty="0"/>
              <a:t>To remove Chart Title: Click Plus sign, uncheck Chart Title</a:t>
            </a:r>
          </a:p>
          <a:p>
            <a:r>
              <a:rPr lang="en-US" dirty="0"/>
              <a:t>Also can choose location or More Options to format.</a:t>
            </a:r>
          </a:p>
          <a:p>
            <a:r>
              <a:rPr lang="en-US" dirty="0"/>
              <a:t>To change text: Click title to select. Triple click, click to left, or drag through to replace text. Type “Year 7 Production”. Click elsewhere.</a:t>
            </a:r>
          </a:p>
          <a:p>
            <a:r>
              <a:rPr lang="en-US" dirty="0"/>
              <a:t>To format text: +, Chart Title, More Options, or right click title.</a:t>
            </a:r>
          </a:p>
          <a:p>
            <a:r>
              <a:rPr lang="en-US" dirty="0"/>
              <a:t>Can format Title, Chart Area, Plot Area, Legend, all from this spot.</a:t>
            </a:r>
          </a:p>
          <a:p>
            <a:endParaRPr lang="en-US" dirty="0"/>
          </a:p>
        </p:txBody>
      </p:sp>
    </p:spTree>
    <p:extLst>
      <p:ext uri="{BB962C8B-B14F-4D97-AF65-F5344CB8AC3E}">
        <p14:creationId xmlns:p14="http://schemas.microsoft.com/office/powerpoint/2010/main" val="35784590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Formatting</a:t>
            </a:r>
          </a:p>
        </p:txBody>
      </p:sp>
      <p:sp>
        <p:nvSpPr>
          <p:cNvPr id="3" name="Content Placeholder 2"/>
          <p:cNvSpPr>
            <a:spLocks noGrp="1"/>
          </p:cNvSpPr>
          <p:nvPr>
            <p:ph idx="1"/>
          </p:nvPr>
        </p:nvSpPr>
        <p:spPr>
          <a:xfrm>
            <a:off x="838200" y="1447800"/>
            <a:ext cx="10515600" cy="4729163"/>
          </a:xfrm>
        </p:spPr>
        <p:txBody>
          <a:bodyPr/>
          <a:lstStyle/>
          <a:p>
            <a:r>
              <a:rPr lang="en-US" dirty="0"/>
              <a:t>Arrow after Title Options lets you choose what item to format. </a:t>
            </a:r>
          </a:p>
          <a:p>
            <a:r>
              <a:rPr lang="en-US" dirty="0"/>
              <a:t>Text options lets you choose color and fill of text.</a:t>
            </a:r>
          </a:p>
          <a:p>
            <a:r>
              <a:rPr lang="en-US" dirty="0"/>
              <a:t>To change actual text size or content, select text and right click or use mini-toolbar.</a:t>
            </a:r>
          </a:p>
        </p:txBody>
      </p:sp>
    </p:spTree>
    <p:extLst>
      <p:ext uri="{BB962C8B-B14F-4D97-AF65-F5344CB8AC3E}">
        <p14:creationId xmlns:p14="http://schemas.microsoft.com/office/powerpoint/2010/main" val="562530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Formatting Data Labels</a:t>
            </a:r>
          </a:p>
        </p:txBody>
      </p:sp>
      <p:sp>
        <p:nvSpPr>
          <p:cNvPr id="3" name="Content Placeholder 2"/>
          <p:cNvSpPr>
            <a:spLocks noGrp="1"/>
          </p:cNvSpPr>
          <p:nvPr>
            <p:ph idx="1"/>
          </p:nvPr>
        </p:nvSpPr>
        <p:spPr/>
        <p:txBody>
          <a:bodyPr>
            <a:normAutofit fontScale="92500" lnSpcReduction="10000"/>
          </a:bodyPr>
          <a:lstStyle/>
          <a:p>
            <a:r>
              <a:rPr lang="en-US" dirty="0"/>
              <a:t>+ sign, second item: check Data Labels.</a:t>
            </a:r>
          </a:p>
          <a:p>
            <a:r>
              <a:rPr lang="en-US" dirty="0"/>
              <a:t>This allows you to select where they go (inside, outside, best, center, end, callout) and also what data to print on the slices. </a:t>
            </a:r>
          </a:p>
          <a:p>
            <a:r>
              <a:rPr lang="en-US" dirty="0"/>
              <a:t>More options lets you decide what to include and how to separate the items</a:t>
            </a:r>
          </a:p>
          <a:p>
            <a:r>
              <a:rPr lang="en-US" dirty="0"/>
              <a:t>Selecting data labels puts the cell value in the label. Label options lets you include, series name, category name, value, percentage, legend key.  Add Category and percentage.</a:t>
            </a:r>
          </a:p>
          <a:p>
            <a:r>
              <a:rPr lang="en-US" dirty="0"/>
              <a:t>Also can choose how to separate items: newline, semicolon, comma, period, space. Select newline.</a:t>
            </a:r>
          </a:p>
          <a:p>
            <a:r>
              <a:rPr lang="en-US" dirty="0"/>
              <a:t>Can also select number format, or link to cells—do what’s in worksheet</a:t>
            </a:r>
          </a:p>
        </p:txBody>
      </p:sp>
    </p:spTree>
    <p:extLst>
      <p:ext uri="{BB962C8B-B14F-4D97-AF65-F5344CB8AC3E}">
        <p14:creationId xmlns:p14="http://schemas.microsoft.com/office/powerpoint/2010/main" val="3435840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1475</TotalTime>
  <Words>1425</Words>
  <Application>Microsoft Office PowerPoint</Application>
  <PresentationFormat>Widescreen</PresentationFormat>
  <Paragraphs>156</Paragraphs>
  <Slides>25</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Calibri Light</vt:lpstr>
      <vt:lpstr>Office Theme</vt:lpstr>
      <vt:lpstr>J’s Excel 4  </vt:lpstr>
      <vt:lpstr>Topics </vt:lpstr>
      <vt:lpstr>Adding a Pie Chart to a Worksheet</vt:lpstr>
      <vt:lpstr>Moving Pie Chart </vt:lpstr>
      <vt:lpstr>Formatting the Chart </vt:lpstr>
      <vt:lpstr>Format Options</vt:lpstr>
      <vt:lpstr>Formatting the Chart Title</vt:lpstr>
      <vt:lpstr>Formatting</vt:lpstr>
      <vt:lpstr>Formatting Data Labels</vt:lpstr>
      <vt:lpstr>Chart Styles and Colors</vt:lpstr>
      <vt:lpstr>3D Rotation</vt:lpstr>
      <vt:lpstr>Pie or Point Explosion </vt:lpstr>
      <vt:lpstr>Sorting</vt:lpstr>
      <vt:lpstr>Sorting Data</vt:lpstr>
      <vt:lpstr>Sorting Worksheet Columns</vt:lpstr>
      <vt:lpstr>Sorting One Column Using the Sort Buttons </vt:lpstr>
      <vt:lpstr>Sorting </vt:lpstr>
      <vt:lpstr>Sorting Multiple Columns Using the Sort Dialog Box</vt:lpstr>
      <vt:lpstr>Sorting Data</vt:lpstr>
      <vt:lpstr>Sorting Using a Custom List </vt:lpstr>
      <vt:lpstr>Sorting Data</vt:lpstr>
      <vt:lpstr>Freezing Rows and Columns</vt:lpstr>
      <vt:lpstr>Freezing and Unfreezing </vt:lpstr>
      <vt:lpstr>Splitting the Worksheet Window into Panes</vt:lpstr>
      <vt:lpstr>Splitting Window into Panes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J’s Excel 4</dc:title>
  <dc:creator>Jacqueline Jones</dc:creator>
  <cp:lastModifiedBy>Jacqueline Jones</cp:lastModifiedBy>
  <cp:revision>28</cp:revision>
  <dcterms:created xsi:type="dcterms:W3CDTF">2016-10-23T15:09:51Z</dcterms:created>
  <dcterms:modified xsi:type="dcterms:W3CDTF">2016-10-25T14:39:19Z</dcterms:modified>
</cp:coreProperties>
</file>