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61" r:id="rId4"/>
    <p:sldId id="258" r:id="rId5"/>
    <p:sldId id="259" r:id="rId6"/>
    <p:sldId id="260" r:id="rId7"/>
    <p:sldId id="262" r:id="rId8"/>
    <p:sldId id="263" r:id="rId9"/>
    <p:sldId id="269" r:id="rId10"/>
    <p:sldId id="264" r:id="rId11"/>
    <p:sldId id="266"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67" autoAdjust="0"/>
  </p:normalViewPr>
  <p:slideViewPr>
    <p:cSldViewPr>
      <p:cViewPr varScale="1">
        <p:scale>
          <a:sx n="75" d="100"/>
          <a:sy n="75" d="100"/>
        </p:scale>
        <p:origin x="-63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B9733-68DD-4453-99B2-89216DC108B0}" type="datetimeFigureOut">
              <a:rPr lang="en-US" smtClean="0"/>
              <a:t>12/8/2009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D7DCC5-7418-4E13-89C7-78A78FE4760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D7DCC5-7418-4E13-89C7-78A78FE47608}"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166E8A6-4B8A-45E4-80FE-85605A646ED9}" type="datetimeFigureOut">
              <a:rPr lang="en-US" smtClean="0"/>
              <a:t>12/8/2009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270807B-DC8E-4C3E-9F32-9949E44A250E}" type="slidenum">
              <a:rPr lang="en-US" smtClean="0"/>
              <a:t>‹#›</a:t>
            </a:fld>
            <a:endParaRPr lang="en-US"/>
          </a:p>
        </p:txBody>
      </p:sp>
    </p:spTree>
  </p:cSld>
  <p:clrMapOvr>
    <a:masterClrMapping/>
  </p:clrMapOvr>
  <p:transition>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70807B-DC8E-4C3E-9F32-9949E44A250E}" type="slidenum">
              <a:rPr lang="en-US" smtClean="0"/>
              <a:t>‹#›</a:t>
            </a:fld>
            <a:endParaRPr lang="en-US"/>
          </a:p>
        </p:txBody>
      </p:sp>
    </p:spTree>
  </p:cSld>
  <p:clrMapOvr>
    <a:masterClrMapping/>
  </p:clrMapOvr>
  <p:transition>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70807B-DC8E-4C3E-9F32-9949E44A250E}" type="slidenum">
              <a:rPr lang="en-US" smtClean="0"/>
              <a:t>‹#›</a:t>
            </a:fld>
            <a:endParaRPr lang="en-US"/>
          </a:p>
        </p:txBody>
      </p:sp>
    </p:spTree>
  </p:cSld>
  <p:clrMapOvr>
    <a:masterClrMapping/>
  </p:clrMapOvr>
  <p:transition>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70807B-DC8E-4C3E-9F32-9949E44A250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70807B-DC8E-4C3E-9F32-9949E44A250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70807B-DC8E-4C3E-9F32-9949E44A250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270807B-DC8E-4C3E-9F32-9949E44A250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270807B-DC8E-4C3E-9F32-9949E44A250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66E8A6-4B8A-45E4-80FE-85605A646ED9}" type="datetimeFigureOut">
              <a:rPr lang="en-US" smtClean="0"/>
              <a:t>12/8/2009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270807B-DC8E-4C3E-9F32-9949E44A250E}" type="slidenum">
              <a:rPr lang="en-US" smtClean="0"/>
              <a:t>‹#›</a:t>
            </a:fld>
            <a:endParaRPr lang="en-US"/>
          </a:p>
        </p:txBody>
      </p:sp>
    </p:spTree>
  </p:cSld>
  <p:clrMapOvr>
    <a:masterClrMapping/>
  </p:clrMapOvr>
  <p:transition>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166E8A6-4B8A-45E4-80FE-85605A646ED9}" type="datetimeFigureOut">
              <a:rPr lang="en-US" smtClean="0"/>
              <a:t>12/8/2009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70807B-DC8E-4C3E-9F32-9949E44A250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166E8A6-4B8A-45E4-80FE-85605A646ED9}" type="datetimeFigureOut">
              <a:rPr lang="en-US" smtClean="0"/>
              <a:t>12/8/2009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270807B-DC8E-4C3E-9F32-9949E44A250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166E8A6-4B8A-45E4-80FE-85605A646ED9}" type="datetimeFigureOut">
              <a:rPr lang="en-US" smtClean="0"/>
              <a:t>12/8/2009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270807B-DC8E-4C3E-9F32-9949E44A250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plus/>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Moravec’s Paradox</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In Vogel’s “Cartesian Skepticism and Inference to the Best Explanation” he postulates about the reasoning behind why we choose common-sense accounts of experiences versus radical alternatives, like Descartes evil genius reasoning. </a:t>
            </a:r>
            <a:endParaRPr lang="en-US" dirty="0" smtClean="0"/>
          </a:p>
          <a:p>
            <a:pPr lvl="1"/>
            <a:r>
              <a:rPr lang="en-US" b="1" dirty="0"/>
              <a:t>“Real World Hypothesis” </a:t>
            </a:r>
            <a:r>
              <a:rPr lang="en-US" dirty="0"/>
              <a:t>(RWH), a belief that Vogel upholds as being explanatorily good because it sticks to the common sense view</a:t>
            </a:r>
            <a:r>
              <a:rPr lang="en-US" dirty="0" smtClean="0"/>
              <a:t>.</a:t>
            </a:r>
          </a:p>
          <a:p>
            <a:pPr lvl="1"/>
            <a:r>
              <a:rPr lang="en-US" dirty="0"/>
              <a:t>the </a:t>
            </a:r>
            <a:r>
              <a:rPr lang="en-US" b="1" dirty="0"/>
              <a:t>“Computer Skeptical Hypothesis” </a:t>
            </a:r>
            <a:r>
              <a:rPr lang="en-US" dirty="0"/>
              <a:t>(CSH), a theory that Vogel likens to Descartes’ evil genius, he categorises this belief among the “elaborate fantasies of deception that may be tenuously connected to the content of one’s experiences and may lack cohesiveness” </a:t>
            </a:r>
          </a:p>
        </p:txBody>
      </p:sp>
      <p:sp>
        <p:nvSpPr>
          <p:cNvPr id="2" name="Title 1"/>
          <p:cNvSpPr>
            <a:spLocks noGrp="1"/>
          </p:cNvSpPr>
          <p:nvPr>
            <p:ph type="title"/>
          </p:nvPr>
        </p:nvSpPr>
        <p:spPr/>
        <p:txBody>
          <a:bodyPr/>
          <a:lstStyle/>
          <a:p>
            <a:r>
              <a:rPr lang="en-US" dirty="0" smtClean="0"/>
              <a:t>Vogel’s CSH </a:t>
            </a:r>
            <a:r>
              <a:rPr lang="en-US" dirty="0" err="1" smtClean="0"/>
              <a:t>vs</a:t>
            </a:r>
            <a:r>
              <a:rPr lang="en-US" dirty="0" smtClean="0"/>
              <a:t> RWH</a:t>
            </a:r>
            <a:endParaRPr lang="en-US" dirty="0"/>
          </a:p>
        </p:txBody>
      </p:sp>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Example </a:t>
            </a:r>
            <a:r>
              <a:rPr lang="en-US" dirty="0"/>
              <a:t>of oblong bricks and an orange in both the RWH and the CSH to depict why the RWH is the better of the two</a:t>
            </a:r>
            <a:r>
              <a:rPr lang="en-US" dirty="0" smtClean="0"/>
              <a:t>.</a:t>
            </a:r>
          </a:p>
          <a:p>
            <a:pPr>
              <a:buNone/>
            </a:pPr>
            <a:r>
              <a:rPr lang="en-US" dirty="0"/>
              <a:t>	.  The fact the orange is a sphere and a sphere as the tendency to roll is self explanatory. </a:t>
            </a:r>
            <a:endParaRPr lang="en-US" dirty="0" smtClean="0"/>
          </a:p>
          <a:p>
            <a:pPr>
              <a:buNone/>
            </a:pPr>
            <a:r>
              <a:rPr lang="en-US" dirty="0" smtClean="0"/>
              <a:t>	.In </a:t>
            </a:r>
            <a:r>
              <a:rPr lang="en-US" dirty="0"/>
              <a:t>the CSH we assume “objects are just portions of a computer disk-the CSH will have to account for the relevant phenomena [the orange rolling] in some other fashion.” (pg. 663, Vogel)  </a:t>
            </a:r>
          </a:p>
          <a:p>
            <a:pPr>
              <a:buNone/>
            </a:pPr>
            <a:endParaRPr lang="en-US" dirty="0"/>
          </a:p>
        </p:txBody>
      </p:sp>
      <p:sp>
        <p:nvSpPr>
          <p:cNvPr id="2" name="Title 1"/>
          <p:cNvSpPr>
            <a:spLocks noGrp="1"/>
          </p:cNvSpPr>
          <p:nvPr>
            <p:ph type="title"/>
          </p:nvPr>
        </p:nvSpPr>
        <p:spPr/>
        <p:txBody>
          <a:bodyPr/>
          <a:lstStyle/>
          <a:p>
            <a:r>
              <a:rPr lang="en-US" dirty="0" smtClean="0"/>
              <a:t>Vogel’s CSH </a:t>
            </a:r>
            <a:r>
              <a:rPr lang="en-US" dirty="0" err="1" smtClean="0"/>
              <a:t>vs</a:t>
            </a:r>
            <a:r>
              <a:rPr lang="en-US" dirty="0" smtClean="0"/>
              <a:t> RWH </a:t>
            </a:r>
            <a:r>
              <a:rPr lang="en-US" dirty="0" err="1" smtClean="0"/>
              <a:t>Ctd</a:t>
            </a:r>
            <a:r>
              <a:rPr lang="en-US" dirty="0" smtClean="0"/>
              <a:t>.</a:t>
            </a:r>
            <a:endParaRPr lang="en-US"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In order for a hypothesis to fit the bill of </a:t>
            </a:r>
            <a:r>
              <a:rPr lang="en-US" dirty="0" smtClean="0"/>
              <a:t>being “explanatorily </a:t>
            </a:r>
            <a:r>
              <a:rPr lang="en-US" dirty="0"/>
              <a:t>good” then:</a:t>
            </a:r>
          </a:p>
          <a:p>
            <a:pPr lvl="0"/>
            <a:r>
              <a:rPr lang="en-US" dirty="0"/>
              <a:t>If A implies B, A must be self-sustainable.</a:t>
            </a:r>
          </a:p>
          <a:p>
            <a:pPr lvl="0"/>
            <a:r>
              <a:rPr lang="en-US" dirty="0"/>
              <a:t>Simple explanations are considered better than the complicated.</a:t>
            </a:r>
          </a:p>
          <a:p>
            <a:pPr lvl="0"/>
            <a:r>
              <a:rPr lang="en-US" dirty="0"/>
              <a:t>If there needs to be some explanation, more is considered better.</a:t>
            </a:r>
          </a:p>
          <a:p>
            <a:endParaRPr lang="en-US" dirty="0"/>
          </a:p>
        </p:txBody>
      </p:sp>
      <p:sp>
        <p:nvSpPr>
          <p:cNvPr id="2" name="Title 1"/>
          <p:cNvSpPr>
            <a:spLocks noGrp="1"/>
          </p:cNvSpPr>
          <p:nvPr>
            <p:ph type="title"/>
          </p:nvPr>
        </p:nvSpPr>
        <p:spPr/>
        <p:txBody>
          <a:bodyPr/>
          <a:lstStyle/>
          <a:p>
            <a:r>
              <a:rPr lang="en-US" dirty="0" smtClean="0"/>
              <a:t>Vogel’s CSH </a:t>
            </a:r>
            <a:r>
              <a:rPr lang="en-US" dirty="0" err="1" smtClean="0"/>
              <a:t>vs</a:t>
            </a:r>
            <a:r>
              <a:rPr lang="en-US" dirty="0" smtClean="0"/>
              <a:t> RWH </a:t>
            </a:r>
            <a:r>
              <a:rPr lang="en-US" dirty="0" err="1" smtClean="0"/>
              <a:t>Ctd</a:t>
            </a:r>
            <a:r>
              <a:rPr lang="en-US" dirty="0" smtClean="0"/>
              <a:t>.</a:t>
            </a:r>
            <a:endParaRPr lang="en-US" dirty="0"/>
          </a:p>
        </p:txBody>
      </p:sp>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lvl="1"/>
            <a:endParaRPr lang="en-US" dirty="0"/>
          </a:p>
        </p:txBody>
      </p:sp>
      <p:sp>
        <p:nvSpPr>
          <p:cNvPr id="2" name="Title 1"/>
          <p:cNvSpPr>
            <a:spLocks noGrp="1"/>
          </p:cNvSpPr>
          <p:nvPr>
            <p:ph type="title"/>
          </p:nvPr>
        </p:nvSpPr>
        <p:spPr/>
        <p:txBody>
          <a:bodyPr/>
          <a:lstStyle/>
          <a:p>
            <a:r>
              <a:rPr lang="en-US" dirty="0" smtClean="0"/>
              <a:t>The End </a:t>
            </a:r>
            <a:endParaRPr lang="en-US" dirty="0"/>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tretch>
            <a:fillRect/>
          </a:stretch>
        </p:blipFill>
        <p:spPr bwMode="auto">
          <a:xfrm>
            <a:off x="2938462" y="1839119"/>
            <a:ext cx="3267075" cy="3810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The Background </a:t>
            </a:r>
            <a:r>
              <a:rPr lang="en-US" dirty="0"/>
              <a:t>I</a:t>
            </a:r>
            <a:r>
              <a:rPr lang="en-US" dirty="0" smtClean="0"/>
              <a:t>nformation</a:t>
            </a:r>
            <a:endParaRPr lang="en-US" dirty="0"/>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Hans Moravec’s paradox was that while computers are more than capable of executing solutions for difficult problems, they tend to solve common sense problems (easily solved by humans)</a:t>
            </a:r>
            <a:endParaRPr lang="en-US" dirty="0"/>
          </a:p>
        </p:txBody>
      </p:sp>
      <p:sp>
        <p:nvSpPr>
          <p:cNvPr id="2" name="Title 1"/>
          <p:cNvSpPr>
            <a:spLocks noGrp="1"/>
          </p:cNvSpPr>
          <p:nvPr>
            <p:ph type="title"/>
          </p:nvPr>
        </p:nvSpPr>
        <p:spPr/>
        <p:txBody>
          <a:bodyPr/>
          <a:lstStyle/>
          <a:p>
            <a:r>
              <a:rPr lang="en-US" dirty="0" smtClean="0"/>
              <a:t>The Paradox</a:t>
            </a:r>
            <a:endParaRPr lang="en-US"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a:t>
            </a:r>
            <a:r>
              <a:rPr lang="en-US" dirty="0"/>
              <a:t>human brain as an organ consisting of billions of neurons (</a:t>
            </a:r>
            <a:r>
              <a:rPr lang="en-US" dirty="0" err="1"/>
              <a:t>motory</a:t>
            </a:r>
            <a:r>
              <a:rPr lang="en-US" dirty="0"/>
              <a:t> neurons, sensory neurons and </a:t>
            </a:r>
            <a:r>
              <a:rPr lang="en-US" dirty="0" err="1"/>
              <a:t>interneurons</a:t>
            </a:r>
            <a:r>
              <a:rPr lang="en-US" dirty="0"/>
              <a:t>) </a:t>
            </a:r>
            <a:r>
              <a:rPr lang="en-US" dirty="0" smtClean="0"/>
              <a:t>that </a:t>
            </a:r>
            <a:r>
              <a:rPr lang="en-US" dirty="0"/>
              <a:t>connect. </a:t>
            </a:r>
            <a:endParaRPr lang="en-US" dirty="0" smtClean="0"/>
          </a:p>
          <a:p>
            <a:pPr lvl="1"/>
            <a:r>
              <a:rPr lang="en-US" dirty="0"/>
              <a:t>connecting neurons store memories, “distributing information and generating thoughts” through sensations received from the outside world; providing different responses to any given situation. </a:t>
            </a:r>
            <a:r>
              <a:rPr lang="en-US" dirty="0" smtClean="0"/>
              <a:t> (cognitive process)</a:t>
            </a:r>
          </a:p>
          <a:p>
            <a:pPr lvl="1"/>
            <a:r>
              <a:rPr lang="en-US" dirty="0"/>
              <a:t>Our perception of the outer world is received through our sensory organs.  The ability to see, taste, smell, feel and hear helps us form ideas of our surroundings</a:t>
            </a:r>
            <a:r>
              <a:rPr lang="en-US" dirty="0" smtClean="0"/>
              <a:t>. (all attribute to our mental states)</a:t>
            </a:r>
          </a:p>
          <a:p>
            <a:pPr lvl="1"/>
            <a:endParaRPr lang="en-US" dirty="0" smtClean="0"/>
          </a:p>
          <a:p>
            <a:pPr lvl="1"/>
            <a:endParaRPr lang="en-US" dirty="0"/>
          </a:p>
        </p:txBody>
      </p:sp>
      <p:sp>
        <p:nvSpPr>
          <p:cNvPr id="2" name="Title 1"/>
          <p:cNvSpPr>
            <a:spLocks noGrp="1"/>
          </p:cNvSpPr>
          <p:nvPr>
            <p:ph type="title"/>
          </p:nvPr>
        </p:nvSpPr>
        <p:spPr/>
        <p:txBody>
          <a:bodyPr/>
          <a:lstStyle/>
          <a:p>
            <a:r>
              <a:rPr lang="en-US" dirty="0" smtClean="0"/>
              <a:t>The Human Brain</a:t>
            </a:r>
            <a:endParaRPr lang="en-US" dirty="0"/>
          </a:p>
        </p:txBody>
      </p:sp>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Memory:</a:t>
            </a:r>
          </a:p>
          <a:p>
            <a:pPr lvl="1"/>
            <a:r>
              <a:rPr lang="en-US" dirty="0" smtClean="0"/>
              <a:t>The memory </a:t>
            </a:r>
            <a:r>
              <a:rPr lang="en-US" dirty="0"/>
              <a:t>process first involves codification, then retention, storage, and the recovery of this information.  </a:t>
            </a:r>
            <a:endParaRPr lang="en-US" dirty="0" smtClean="0"/>
          </a:p>
          <a:p>
            <a:pPr lvl="1"/>
            <a:endParaRPr lang="en-US" dirty="0" smtClean="0"/>
          </a:p>
          <a:p>
            <a:pPr lvl="1"/>
            <a:r>
              <a:rPr lang="en-US" dirty="0"/>
              <a:t>All the information perceived undergoes recoding constantly, allowing bits of information to be grouped according to their relational context, making decision making easier.</a:t>
            </a:r>
          </a:p>
          <a:p>
            <a:pPr lvl="1"/>
            <a:endParaRPr lang="en-US" dirty="0"/>
          </a:p>
        </p:txBody>
      </p:sp>
      <p:sp>
        <p:nvSpPr>
          <p:cNvPr id="2" name="Title 1"/>
          <p:cNvSpPr>
            <a:spLocks noGrp="1"/>
          </p:cNvSpPr>
          <p:nvPr>
            <p:ph type="title"/>
          </p:nvPr>
        </p:nvSpPr>
        <p:spPr/>
        <p:txBody>
          <a:bodyPr/>
          <a:lstStyle/>
          <a:p>
            <a:r>
              <a:rPr lang="en-US" dirty="0" smtClean="0"/>
              <a:t>The Human Brain </a:t>
            </a:r>
            <a:r>
              <a:rPr lang="en-US" dirty="0" err="1" smtClean="0"/>
              <a:t>Ctd</a:t>
            </a:r>
            <a:r>
              <a:rPr lang="en-US" dirty="0" smtClean="0"/>
              <a:t>.</a:t>
            </a:r>
            <a:endParaRPr lang="en-US" dirty="0"/>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Computers have </a:t>
            </a:r>
            <a:r>
              <a:rPr lang="en-US" dirty="0"/>
              <a:t>“effective systems of memory recovery that call up the proper location and pull up exactly the same record that is stored”, a task rendered impossible for the human brain. </a:t>
            </a:r>
            <a:endParaRPr lang="en-US" dirty="0" smtClean="0"/>
          </a:p>
          <a:p>
            <a:r>
              <a:rPr lang="en-US" dirty="0"/>
              <a:t>. It is clear that while the memory may be more reliable and accurate, the author insinuates that the computer is a slave to their architecture. </a:t>
            </a:r>
          </a:p>
          <a:p>
            <a:pPr lvl="1"/>
            <a:r>
              <a:rPr lang="en-US" dirty="0" smtClean="0"/>
              <a:t>“The </a:t>
            </a:r>
            <a:r>
              <a:rPr lang="en-US" dirty="0"/>
              <a:t>type of intelligence that can be simulated depends on the software and not the hardware, with the consequent limitations that supposes for emulating human behaviour.” </a:t>
            </a:r>
            <a:endParaRPr lang="en-US" dirty="0" smtClean="0"/>
          </a:p>
          <a:p>
            <a:endParaRPr lang="en-US" dirty="0"/>
          </a:p>
        </p:txBody>
      </p:sp>
      <p:sp>
        <p:nvSpPr>
          <p:cNvPr id="2" name="Title 1"/>
          <p:cNvSpPr>
            <a:spLocks noGrp="1"/>
          </p:cNvSpPr>
          <p:nvPr>
            <p:ph type="title"/>
          </p:nvPr>
        </p:nvSpPr>
        <p:spPr/>
        <p:txBody>
          <a:bodyPr/>
          <a:lstStyle/>
          <a:p>
            <a:r>
              <a:rPr lang="en-US" dirty="0" smtClean="0"/>
              <a:t>The CPU</a:t>
            </a:r>
            <a:endParaRPr lang="en-US"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Decision making </a:t>
            </a:r>
            <a:r>
              <a:rPr lang="en-US" dirty="0" smtClean="0"/>
              <a:t>in </a:t>
            </a:r>
            <a:r>
              <a:rPr lang="en-US" dirty="0"/>
              <a:t>computers is characterised through algorithms, heuristics and recursive structures. </a:t>
            </a:r>
            <a:endParaRPr lang="en-US" dirty="0" smtClean="0"/>
          </a:p>
          <a:p>
            <a:pPr lvl="1"/>
            <a:r>
              <a:rPr lang="en-US" dirty="0"/>
              <a:t>Computer scientists insert algorithms for the computer to follow, a course of action used in order to solve a problem. </a:t>
            </a:r>
            <a:endParaRPr lang="en-US" dirty="0" smtClean="0"/>
          </a:p>
          <a:p>
            <a:pPr lvl="1"/>
            <a:r>
              <a:rPr lang="en-US" dirty="0"/>
              <a:t>Heuristics are created in order to base decision making around knowledge about a specific </a:t>
            </a:r>
            <a:r>
              <a:rPr lang="en-US" dirty="0" smtClean="0"/>
              <a:t>issue.</a:t>
            </a:r>
          </a:p>
          <a:p>
            <a:pPr lvl="2"/>
            <a:r>
              <a:rPr lang="en-US" dirty="0"/>
              <a:t>The concepts of heuristic programming follows the structure of “IF…THEN” causing chains called productions. </a:t>
            </a:r>
          </a:p>
          <a:p>
            <a:pPr lvl="1"/>
            <a:endParaRPr lang="en-US" dirty="0"/>
          </a:p>
        </p:txBody>
      </p:sp>
      <p:sp>
        <p:nvSpPr>
          <p:cNvPr id="2" name="Title 1"/>
          <p:cNvSpPr>
            <a:spLocks noGrp="1"/>
          </p:cNvSpPr>
          <p:nvPr>
            <p:ph type="title"/>
          </p:nvPr>
        </p:nvSpPr>
        <p:spPr/>
        <p:txBody>
          <a:bodyPr/>
          <a:lstStyle/>
          <a:p>
            <a:r>
              <a:rPr lang="en-US" dirty="0" smtClean="0"/>
              <a:t>The CPU </a:t>
            </a:r>
            <a:r>
              <a:rPr lang="en-US" dirty="0" err="1" smtClean="0"/>
              <a:t>Ctd</a:t>
            </a:r>
            <a:r>
              <a:rPr lang="en-US" dirty="0" smtClean="0"/>
              <a:t>.</a:t>
            </a:r>
            <a:endParaRPr lang="en-US" dirty="0"/>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stretch>
            <a:fillRect/>
          </a:stretch>
        </p:blipFill>
        <p:spPr bwMode="auto">
          <a:xfrm>
            <a:off x="2927038" y="1481138"/>
            <a:ext cx="3289924" cy="4525962"/>
          </a:xfrm>
          <a:prstGeom prst="rect">
            <a:avLst/>
          </a:prstGeom>
          <a:noFill/>
          <a:ln w="9525">
            <a:noFill/>
            <a:miter lim="800000"/>
            <a:headEnd/>
            <a:tailEnd/>
          </a:ln>
        </p:spPr>
      </p:pic>
      <p:sp>
        <p:nvSpPr>
          <p:cNvPr id="5" name="TextBox 4"/>
          <p:cNvSpPr txBox="1"/>
          <p:nvPr/>
        </p:nvSpPr>
        <p:spPr>
          <a:xfrm>
            <a:off x="1143000" y="457200"/>
            <a:ext cx="6324600" cy="784830"/>
          </a:xfrm>
          <a:prstGeom prst="rect">
            <a:avLst/>
          </a:prstGeom>
          <a:noFill/>
        </p:spPr>
        <p:txBody>
          <a:bodyPr wrap="square" rtlCol="0">
            <a:spAutoFit/>
          </a:bodyPr>
          <a:lstStyle/>
          <a:p>
            <a:r>
              <a:rPr lang="en-US" sz="4500" dirty="0" smtClean="0"/>
              <a:t>Decision Making for CPU</a:t>
            </a:r>
            <a:endParaRPr lang="en-US" sz="4500"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smtClean="0"/>
              <a:t>simplest form of action, reflex action, is based on a decision made.  For example, when you touch a hot object, your initial reaction is to remove your hand</a:t>
            </a:r>
            <a:r>
              <a:rPr lang="en-US" dirty="0" smtClean="0"/>
              <a:t>.</a:t>
            </a:r>
          </a:p>
          <a:p>
            <a:r>
              <a:rPr lang="en-US" dirty="0" smtClean="0"/>
              <a:t>Weigh </a:t>
            </a:r>
            <a:r>
              <a:rPr lang="en-US" dirty="0" smtClean="0"/>
              <a:t>the pros and cons of each solution and pick the best </a:t>
            </a:r>
            <a:r>
              <a:rPr lang="en-US" dirty="0" smtClean="0"/>
              <a:t>option. </a:t>
            </a:r>
            <a:r>
              <a:rPr lang="en-US" dirty="0" smtClean="0"/>
              <a:t>The goal of this process </a:t>
            </a:r>
            <a:r>
              <a:rPr lang="en-US" dirty="0" smtClean="0"/>
              <a:t> (</a:t>
            </a:r>
            <a:r>
              <a:rPr lang="en-US" smtClean="0"/>
              <a:t>problem solving) is </a:t>
            </a:r>
            <a:r>
              <a:rPr lang="en-US" dirty="0" smtClean="0"/>
              <a:t>to achieve a “reduced solution space”, where we have mentally passed and failed multiple solutions. </a:t>
            </a:r>
            <a:endParaRPr lang="en-US" dirty="0"/>
          </a:p>
        </p:txBody>
      </p:sp>
      <p:sp>
        <p:nvSpPr>
          <p:cNvPr id="3" name="Title 2"/>
          <p:cNvSpPr>
            <a:spLocks noGrp="1"/>
          </p:cNvSpPr>
          <p:nvPr>
            <p:ph type="title"/>
          </p:nvPr>
        </p:nvSpPr>
        <p:spPr/>
        <p:txBody>
          <a:bodyPr/>
          <a:lstStyle/>
          <a:p>
            <a:r>
              <a:rPr lang="en-US" dirty="0" smtClean="0"/>
              <a:t>The Human Brain</a:t>
            </a:r>
            <a:endParaRPr lang="en-US" dirty="0"/>
          </a:p>
        </p:txBody>
      </p:sp>
    </p:spTree>
  </p:cSld>
  <p:clrMapOvr>
    <a:masterClrMapping/>
  </p:clrMapOvr>
  <p:transition>
    <p:plu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TotalTime>
  <Words>654</Words>
  <Application>Microsoft Office PowerPoint</Application>
  <PresentationFormat>On-screen Show (4:3)</PresentationFormat>
  <Paragraphs>53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Moravec’s Paradox</vt:lpstr>
      <vt:lpstr>The Background Information</vt:lpstr>
      <vt:lpstr>The Paradox</vt:lpstr>
      <vt:lpstr>The Human Brain</vt:lpstr>
      <vt:lpstr>The Human Brain Ctd.</vt:lpstr>
      <vt:lpstr>The CPU</vt:lpstr>
      <vt:lpstr>The CPU Ctd.</vt:lpstr>
      <vt:lpstr>Slide 8</vt:lpstr>
      <vt:lpstr>The Human Brain</vt:lpstr>
      <vt:lpstr>Vogel’s CSH vs RWH</vt:lpstr>
      <vt:lpstr>Vogel’s CSH vs RWH Ctd.</vt:lpstr>
      <vt:lpstr>Vogel’s CSH vs RWH Ctd.</vt:lpstr>
      <vt:lpstr>The End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Moravec’s Paradox</dc:title>
  <dc:creator>Monique Hamilton</dc:creator>
  <cp:lastModifiedBy>Monique Hamilton</cp:lastModifiedBy>
  <cp:revision>3</cp:revision>
  <dcterms:created xsi:type="dcterms:W3CDTF">2009-12-08T22:57:28Z</dcterms:created>
  <dcterms:modified xsi:type="dcterms:W3CDTF">2009-12-08T23:27:27Z</dcterms:modified>
</cp:coreProperties>
</file>