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53" autoAdjust="0"/>
  </p:normalViewPr>
  <p:slideViewPr>
    <p:cSldViewPr>
      <p:cViewPr varScale="1">
        <p:scale>
          <a:sx n="88" d="100"/>
          <a:sy n="88" d="100"/>
        </p:scale>
        <p:origin x="-8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BA00BE8-CBFA-4F2F-AB06-DA5C7D6BB226}" type="datetimeFigureOut">
              <a:rPr lang="en-US"/>
              <a:pPr>
                <a:defRPr/>
              </a:pPr>
              <a:t>11/30/2011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E6649D1F-589D-4CF5-90F0-FB311F1B332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Based of Prof. </a:t>
            </a:r>
            <a:r>
              <a:rPr lang="en-US" b="1" smtClean="0"/>
              <a:t>Ziegler</a:t>
            </a:r>
            <a:r>
              <a:rPr lang="en-US" smtClean="0"/>
              <a:t> Lectures</a:t>
            </a:r>
          </a:p>
          <a:p>
            <a:pPr>
              <a:spcBef>
                <a:spcPct val="0"/>
              </a:spcBef>
            </a:pPr>
            <a:endParaRPr lang="en-US" smtClean="0"/>
          </a:p>
        </p:txBody>
      </p:sp>
      <p:sp>
        <p:nvSpPr>
          <p:cNvPr id="12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692B22-859F-4A76-B978-2333A712A2FE}" type="slidenum">
              <a:rPr lang="en-US"/>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7EB0115A-E089-4633-8B8F-01B7CF178186}" type="datetimeFigureOut">
              <a:rPr lang="en-US"/>
              <a:pPr>
                <a:defRPr/>
              </a:pPr>
              <a:t>11/30/2011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6B729888-A4B0-474C-A287-809E06EC0DC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590027E-A879-430F-8364-109D98C4BC9F}" type="datetimeFigureOut">
              <a:rPr lang="en-US"/>
              <a:pPr>
                <a:defRPr/>
              </a:pPr>
              <a:t>11/30/2011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366DA7A-B1D0-4846-B0B9-EDB94AB9AFA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EA19ABA-0467-4597-8974-77921DFD3FD2}" type="datetimeFigureOut">
              <a:rPr lang="en-US"/>
              <a:pPr>
                <a:defRPr/>
              </a:pPr>
              <a:t>11/30/2011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386BCF7-33AB-4B90-B2CC-878819CE04F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8CB0122-1515-4F68-B89B-D7B888B14E46}" type="datetimeFigureOut">
              <a:rPr lang="en-US"/>
              <a:pPr>
                <a:defRPr/>
              </a:pPr>
              <a:t>11/30/2011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0AB31A2-5C09-4870-A45E-6A2F4573789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30727A-2A5E-41C0-AD1F-6D1865751510}" type="datetimeFigureOut">
              <a:rPr lang="en-US"/>
              <a:pPr>
                <a:defRPr/>
              </a:pPr>
              <a:t>11/30/2011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8E6AE6-CB8E-4893-9598-2D099817C89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F5795B7-FCCD-4F6F-BDBA-1DF37D2676AE}" type="datetimeFigureOut">
              <a:rPr lang="en-US"/>
              <a:pPr>
                <a:defRPr/>
              </a:pPr>
              <a:t>11/30/2011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7939702-64F8-4AC1-BE54-F6536F136FA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28F8111-7F85-4FD1-B621-E32C65741DA0}" type="datetimeFigureOut">
              <a:rPr lang="en-US"/>
              <a:pPr>
                <a:defRPr/>
              </a:pPr>
              <a:t>11/30/2011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49BBBB39-ED90-42FF-BD00-A45E52976BB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37230C2-6F95-4C13-BFC9-15F62BB40717}" type="datetimeFigureOut">
              <a:rPr lang="en-US"/>
              <a:pPr>
                <a:defRPr/>
              </a:pPr>
              <a:t>11/30/2011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E64CAB8-D34C-431D-9402-073C6E87A3D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490719D-28A5-4F74-951E-ADC930D7C1DC}" type="datetimeFigureOut">
              <a:rPr lang="en-US"/>
              <a:pPr>
                <a:defRPr/>
              </a:pPr>
              <a:t>11/30/2011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C1750FF-4592-4216-9C28-3A6439E82DA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AE636C4-DD0E-4ADD-954A-7D667765CF82}" type="datetimeFigureOut">
              <a:rPr lang="en-US"/>
              <a:pPr>
                <a:defRPr/>
              </a:pPr>
              <a:t>11/30/2011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227D0544-B531-4392-8177-109F7DFB6F4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FE0A2438-5633-4DB7-B652-95931DA219C0}" type="datetimeFigureOut">
              <a:rPr lang="en-US"/>
              <a:pPr>
                <a:defRPr/>
              </a:pPr>
              <a:t>11/30/2011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64D2F24A-5007-4848-A068-074A5196D4C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371976B2-536A-433D-8B7D-935E28B617AE}" type="datetimeFigureOut">
              <a:rPr lang="en-US"/>
              <a:pPr>
                <a:defRPr/>
              </a:pPr>
              <a:t>11/30/2011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63817AAE-EFC9-439E-ACFC-535C664105EB}"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97" r:id="rId1"/>
    <p:sldLayoutId id="2147483689" r:id="rId2"/>
    <p:sldLayoutId id="2147483698" r:id="rId3"/>
    <p:sldLayoutId id="2147483690" r:id="rId4"/>
    <p:sldLayoutId id="2147483691" r:id="rId5"/>
    <p:sldLayoutId id="2147483692" r:id="rId6"/>
    <p:sldLayoutId id="2147483693" r:id="rId7"/>
    <p:sldLayoutId id="2147483694" r:id="rId8"/>
    <p:sldLayoutId id="2147483699" r:id="rId9"/>
    <p:sldLayoutId id="2147483695" r:id="rId10"/>
    <p:sldLayoutId id="214748369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Security and privacy </a:t>
            </a:r>
            <a:endParaRPr lang="en-US" dirty="0"/>
          </a:p>
        </p:txBody>
      </p:sp>
      <p:sp>
        <p:nvSpPr>
          <p:cNvPr id="5123" name="Subtitle 2"/>
          <p:cNvSpPr>
            <a:spLocks noGrp="1"/>
          </p:cNvSpPr>
          <p:nvPr>
            <p:ph type="subTitle" idx="1"/>
          </p:nvPr>
        </p:nvSpPr>
        <p:spPr>
          <a:xfrm>
            <a:off x="533400" y="3228975"/>
            <a:ext cx="7854950" cy="2105025"/>
          </a:xfrm>
        </p:spPr>
        <p:txBody>
          <a:bodyPr/>
          <a:lstStyle/>
          <a:p>
            <a:pPr marR="0" eaLnBrk="1" hangingPunct="1"/>
            <a:r>
              <a:rPr lang="en-US" smtClean="0"/>
              <a:t>CC3.12</a:t>
            </a:r>
          </a:p>
          <a:p>
            <a:pPr marR="0" eaLnBrk="1" hangingPunct="1"/>
            <a:r>
              <a:rPr lang="en-US" smtClean="0"/>
              <a:t>Lecture 12</a:t>
            </a:r>
          </a:p>
          <a:p>
            <a:pPr marR="0" eaLnBrk="1" hangingPunct="1"/>
            <a:r>
              <a:rPr lang="en-US" smtClean="0"/>
              <a:t>Erdal KOSE</a:t>
            </a:r>
          </a:p>
          <a:p>
            <a:pPr marR="0" eaLnBrk="1" hangingPunct="1"/>
            <a:endParaRPr lang="en-US" smtClean="0"/>
          </a:p>
        </p:txBody>
      </p:sp>
      <p:sp>
        <p:nvSpPr>
          <p:cNvPr id="5124" name="TextBox 4"/>
          <p:cNvSpPr txBox="1">
            <a:spLocks noChangeArrowheads="1"/>
          </p:cNvSpPr>
          <p:nvPr/>
        </p:nvSpPr>
        <p:spPr bwMode="auto">
          <a:xfrm>
            <a:off x="5867400" y="5867400"/>
            <a:ext cx="2438400" cy="538163"/>
          </a:xfrm>
          <a:prstGeom prst="rect">
            <a:avLst/>
          </a:prstGeom>
          <a:noFill/>
          <a:ln w="9525">
            <a:noFill/>
            <a:miter lim="800000"/>
            <a:headEnd/>
            <a:tailEnd/>
          </a:ln>
        </p:spPr>
        <p:txBody>
          <a:bodyPr>
            <a:spAutoFit/>
          </a:bodyPr>
          <a:lstStyle/>
          <a:p>
            <a:r>
              <a:rPr lang="en-US" sz="1100"/>
              <a:t>Based of Prof. </a:t>
            </a:r>
            <a:r>
              <a:rPr lang="en-US" sz="1100" b="1"/>
              <a:t>Ziegler</a:t>
            </a:r>
            <a:r>
              <a:rPr lang="en-US" sz="1100"/>
              <a:t> Lectures</a:t>
            </a:r>
          </a:p>
          <a:p>
            <a:endParaRPr lang="en-US"/>
          </a:p>
        </p:txBody>
      </p:sp>
      <p:sp>
        <p:nvSpPr>
          <p:cNvPr id="5125" name="TextBox 5"/>
          <p:cNvSpPr txBox="1">
            <a:spLocks noChangeArrowheads="1"/>
          </p:cNvSpPr>
          <p:nvPr/>
        </p:nvSpPr>
        <p:spPr bwMode="auto">
          <a:xfrm>
            <a:off x="6019800" y="6019800"/>
            <a:ext cx="2438400" cy="538163"/>
          </a:xfrm>
          <a:prstGeom prst="rect">
            <a:avLst/>
          </a:prstGeom>
          <a:noFill/>
          <a:ln w="9525">
            <a:noFill/>
            <a:miter lim="800000"/>
            <a:headEnd/>
            <a:tailEnd/>
          </a:ln>
        </p:spPr>
        <p:txBody>
          <a:bodyPr>
            <a:spAutoFit/>
          </a:bodyPr>
          <a:lstStyle/>
          <a:p>
            <a:r>
              <a:rPr lang="en-US" sz="1100"/>
              <a:t>Based of Prof. </a:t>
            </a:r>
            <a:r>
              <a:rPr lang="en-US" sz="1100" b="1"/>
              <a:t>Ziegler</a:t>
            </a:r>
            <a:r>
              <a:rPr lang="en-US" sz="1100"/>
              <a:t> Lectures</a:t>
            </a:r>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Objectives</a:t>
            </a:r>
          </a:p>
        </p:txBody>
      </p:sp>
      <p:sp>
        <p:nvSpPr>
          <p:cNvPr id="6147" name="Content Placeholder 2"/>
          <p:cNvSpPr>
            <a:spLocks noGrp="1"/>
          </p:cNvSpPr>
          <p:nvPr>
            <p:ph idx="1"/>
          </p:nvPr>
        </p:nvSpPr>
        <p:spPr/>
        <p:txBody>
          <a:bodyPr/>
          <a:lstStyle/>
          <a:p>
            <a:pPr eaLnBrk="1" hangingPunct="1"/>
            <a:r>
              <a:rPr lang="en-US" smtClean="0"/>
              <a:t>Privacy</a:t>
            </a:r>
          </a:p>
          <a:p>
            <a:pPr eaLnBrk="1" hangingPunct="1"/>
            <a:r>
              <a:rPr lang="en-US" smtClean="0"/>
              <a:t>Cookies</a:t>
            </a:r>
          </a:p>
          <a:p>
            <a:pPr eaLnBrk="1" hangingPunct="1"/>
            <a:r>
              <a:rPr lang="en-US" b="1" smtClean="0"/>
              <a:t>E-commerce - Secure Transactions</a:t>
            </a:r>
          </a:p>
          <a:p>
            <a:pPr eaLnBrk="1" hangingPunct="1"/>
            <a:r>
              <a:rPr lang="en-US" b="1" smtClean="0"/>
              <a:t>SSL- Secure Socket Layer &amp; Certificates</a:t>
            </a:r>
          </a:p>
          <a:p>
            <a:pPr eaLnBrk="1" hangingPunct="1"/>
            <a:r>
              <a:rPr lang="en-US" b="1" smtClean="0"/>
              <a:t>Email</a:t>
            </a:r>
          </a:p>
          <a:p>
            <a:pPr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b="1" smtClean="0"/>
              <a:t>Privacy</a:t>
            </a:r>
            <a:endParaRPr lang="en-US" smtClean="0"/>
          </a:p>
        </p:txBody>
      </p:sp>
      <p:sp>
        <p:nvSpPr>
          <p:cNvPr id="7171" name="Content Placeholder 2"/>
          <p:cNvSpPr>
            <a:spLocks noGrp="1"/>
          </p:cNvSpPr>
          <p:nvPr>
            <p:ph idx="1"/>
          </p:nvPr>
        </p:nvSpPr>
        <p:spPr/>
        <p:txBody>
          <a:bodyPr/>
          <a:lstStyle/>
          <a:p>
            <a:pPr eaLnBrk="1" hangingPunct="1"/>
            <a:r>
              <a:rPr lang="en-US" b="1" dirty="0" smtClean="0"/>
              <a:t>Privacy: </a:t>
            </a:r>
            <a:r>
              <a:rPr lang="en-US" dirty="0" smtClean="0"/>
              <a:t>The right of people to choose freely under what circumstances and to what extent they reveal themselves, their attitude, and their behavior to </a:t>
            </a:r>
            <a:r>
              <a:rPr lang="en-US" dirty="0" err="1" smtClean="0"/>
              <a:t>thers</a:t>
            </a:r>
            <a:r>
              <a:rPr lang="en-US" dirty="0" smtClean="0"/>
              <a:t> </a:t>
            </a:r>
          </a:p>
          <a:p>
            <a:pPr eaLnBrk="1" hangingPunct="1"/>
            <a:r>
              <a:rPr lang="en-US" dirty="0" smtClean="0"/>
              <a:t>Two basic threats to privacy: government and business. </a:t>
            </a:r>
          </a:p>
          <a:p>
            <a:pPr eaLnBrk="1" hangingPunct="1"/>
            <a:r>
              <a:rPr lang="en-US" dirty="0" smtClean="0"/>
              <a:t>Should government have access to certain types of information? Privacy vs. safety (counter-terrorism) </a:t>
            </a:r>
          </a:p>
          <a:p>
            <a:pPr eaLnBrk="1" hangingPunct="1"/>
            <a:r>
              <a:rPr lang="en-US" dirty="0" smtClean="0"/>
              <a:t>Business access to information: good or bad? Targeted advertisements.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704850"/>
            <a:ext cx="8229600" cy="666750"/>
          </a:xfrm>
        </p:spPr>
        <p:txBody>
          <a:bodyPr/>
          <a:lstStyle/>
          <a:p>
            <a:pPr eaLnBrk="1" hangingPunct="1"/>
            <a:r>
              <a:rPr lang="en-US" b="1" smtClean="0"/>
              <a:t>Cookies</a:t>
            </a:r>
            <a:endParaRPr lang="en-US" smtClean="0"/>
          </a:p>
        </p:txBody>
      </p:sp>
      <p:sp>
        <p:nvSpPr>
          <p:cNvPr id="8195" name="Content Placeholder 2"/>
          <p:cNvSpPr>
            <a:spLocks noGrp="1"/>
          </p:cNvSpPr>
          <p:nvPr>
            <p:ph idx="1"/>
          </p:nvPr>
        </p:nvSpPr>
        <p:spPr>
          <a:xfrm>
            <a:off x="457200" y="1447800"/>
            <a:ext cx="8229600" cy="4876800"/>
          </a:xfrm>
        </p:spPr>
        <p:txBody>
          <a:bodyPr/>
          <a:lstStyle/>
          <a:p>
            <a:pPr eaLnBrk="1" hangingPunct="1"/>
            <a:r>
              <a:rPr lang="en-US" dirty="0" smtClean="0"/>
              <a:t>Cookies are small text files, stored on your computer by a server. They are used to maintain information between page requests to the server - for example, to maintain the contents of a shopping cart. </a:t>
            </a:r>
          </a:p>
          <a:p>
            <a:pPr eaLnBrk="1" hangingPunct="1"/>
            <a:r>
              <a:rPr lang="en-US" dirty="0" smtClean="0"/>
              <a:t>Problem with cookies:</a:t>
            </a:r>
          </a:p>
          <a:p>
            <a:pPr lvl="1" eaLnBrk="1" hangingPunct="1"/>
            <a:r>
              <a:rPr lang="en-US" dirty="0" smtClean="0"/>
              <a:t> </a:t>
            </a:r>
            <a:r>
              <a:rPr lang="en-US" sz="1800" i="1" dirty="0" smtClean="0"/>
              <a:t>third-party cookies</a:t>
            </a:r>
            <a:r>
              <a:rPr lang="en-US" sz="1800" dirty="0" smtClean="0"/>
              <a:t> A web site may contract with an ad agency to place ads on its page. When you visit the server, it sends a request to the ad agency to display an ad - but then it is suddenly allowing that ad company to place a cookie on your computer, without your realizing it. If you later visit a different Web server that contracts with the same ad agency, it will be able to retrieve those cookies and the ad agency will now know which other companies you interacted with. </a:t>
            </a:r>
          </a:p>
          <a:p>
            <a:pPr eaLnBrk="1" hangingPunct="1"/>
            <a:r>
              <a:rPr lang="en-US" sz="2000" dirty="0" smtClean="0"/>
              <a:t>You can change the browser settings to deny cookies, or to warn you when cookies are being stored.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62000"/>
            <a:ext cx="8229600" cy="704850"/>
          </a:xfrm>
        </p:spPr>
        <p:txBody>
          <a:bodyPr/>
          <a:lstStyle/>
          <a:p>
            <a:pPr eaLnBrk="1" hangingPunct="1"/>
            <a:r>
              <a:rPr lang="en-US" sz="4400" b="1" smtClean="0"/>
              <a:t>E-Commerce - Secure Transactions</a:t>
            </a:r>
            <a:endParaRPr lang="en-US" sz="4400" smtClean="0"/>
          </a:p>
        </p:txBody>
      </p:sp>
      <p:sp>
        <p:nvSpPr>
          <p:cNvPr id="9219" name="Content Placeholder 2"/>
          <p:cNvSpPr>
            <a:spLocks noGrp="1"/>
          </p:cNvSpPr>
          <p:nvPr>
            <p:ph idx="1"/>
          </p:nvPr>
        </p:nvSpPr>
        <p:spPr>
          <a:xfrm>
            <a:off x="457200" y="1600200"/>
            <a:ext cx="8229600" cy="4724400"/>
          </a:xfrm>
        </p:spPr>
        <p:txBody>
          <a:bodyPr/>
          <a:lstStyle/>
          <a:p>
            <a:pPr eaLnBrk="1" hangingPunct="1"/>
            <a:r>
              <a:rPr lang="en-US" dirty="0" smtClean="0"/>
              <a:t>information </a:t>
            </a:r>
            <a:r>
              <a:rPr lang="en-US" dirty="0" smtClean="0"/>
              <a:t>sent over the Internet can be intercepted by a third party, so credit card numbers might be collected. To keep information secure, it must be </a:t>
            </a:r>
            <a:r>
              <a:rPr lang="en-US" b="1" dirty="0" smtClean="0"/>
              <a:t>encrypted</a:t>
            </a:r>
          </a:p>
          <a:p>
            <a:pPr eaLnBrk="1" hangingPunct="1"/>
            <a:r>
              <a:rPr lang="en-US" b="1" dirty="0" smtClean="0"/>
              <a:t>SSL</a:t>
            </a:r>
            <a:r>
              <a:rPr lang="en-US" dirty="0" smtClean="0"/>
              <a:t>- Secure Socket Layer protocol for secure transactions. Web pages using this protocol are accessed using http</a:t>
            </a:r>
            <a:r>
              <a:rPr lang="en-US" b="1" dirty="0" smtClean="0"/>
              <a:t>s</a:t>
            </a:r>
            <a:r>
              <a:rPr lang="en-US" dirty="0" smtClean="0"/>
              <a:t>. </a:t>
            </a:r>
          </a:p>
          <a:p>
            <a:pPr eaLnBrk="1" hangingPunct="1"/>
            <a:r>
              <a:rPr lang="en-US" dirty="0" smtClean="0"/>
              <a:t>SSL uses </a:t>
            </a:r>
            <a:r>
              <a:rPr lang="en-US" b="1" dirty="0" smtClean="0"/>
              <a:t>certificates</a:t>
            </a:r>
            <a:r>
              <a:rPr lang="en-US" dirty="0" smtClean="0"/>
              <a:t> to verify that a Web server is really what it claims to be.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81000" y="685800"/>
            <a:ext cx="8229600" cy="781050"/>
          </a:xfrm>
        </p:spPr>
        <p:txBody>
          <a:bodyPr/>
          <a:lstStyle/>
          <a:p>
            <a:pPr eaLnBrk="1" hangingPunct="1"/>
            <a:r>
              <a:rPr lang="en-US" b="1" smtClean="0"/>
              <a:t>Email</a:t>
            </a:r>
          </a:p>
        </p:txBody>
      </p:sp>
      <p:sp>
        <p:nvSpPr>
          <p:cNvPr id="10243" name="Content Placeholder 2"/>
          <p:cNvSpPr>
            <a:spLocks noGrp="1"/>
          </p:cNvSpPr>
          <p:nvPr>
            <p:ph idx="1"/>
          </p:nvPr>
        </p:nvSpPr>
        <p:spPr/>
        <p:txBody>
          <a:bodyPr/>
          <a:lstStyle/>
          <a:p>
            <a:pPr eaLnBrk="1" hangingPunct="1"/>
            <a:r>
              <a:rPr lang="en-US" smtClean="0"/>
              <a:t>Email is NOT secure. PGP can be used to encrypt email messages.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160</TotalTime>
  <Words>356</Words>
  <Application>Microsoft Office PowerPoint</Application>
  <PresentationFormat>On-screen Show (4:3)</PresentationFormat>
  <Paragraphs>30</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Constantia</vt:lpstr>
      <vt:lpstr>Wingdings 2</vt:lpstr>
      <vt:lpstr>Flow</vt:lpstr>
      <vt:lpstr>Security and privacy </vt:lpstr>
      <vt:lpstr>Objectives</vt:lpstr>
      <vt:lpstr>Privacy</vt:lpstr>
      <vt:lpstr>Cookies</vt:lpstr>
      <vt:lpstr>E-Commerce - Secure Transactions</vt:lpstr>
      <vt:lpstr>Email</vt:lpstr>
    </vt:vector>
  </TitlesOfParts>
  <Company>kcc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and privacy </dc:title>
  <dc:creator>l705</dc:creator>
  <cp:lastModifiedBy>kbcc</cp:lastModifiedBy>
  <cp:revision>18</cp:revision>
  <dcterms:created xsi:type="dcterms:W3CDTF">2009-11-23T19:38:29Z</dcterms:created>
  <dcterms:modified xsi:type="dcterms:W3CDTF">2011-11-30T15:39:24Z</dcterms:modified>
</cp:coreProperties>
</file>