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0D042203-E12D-4639-ACF0-C269FFBFBF4B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D8FC33B8-AD59-4F42-8100-0438AE325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CC9AC-5C69-4361-B391-A1A505AFBEAD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958FB-E06A-4C8F-B785-081A4E59B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1950B-E410-4338-846D-A76EA32B961C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47BF7-CA7D-4A55-873D-5D7DAFEEB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C9E35-A3FC-4ABE-B6BA-85A699E5C198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731CF-6C3D-4B6A-A048-BA39A34AC1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C8D48091-125F-48C9-B492-B3A042CF507F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66B6B839-DEFD-40E8-96D2-C91F1D18C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B1957-F86F-4258-8137-2D20988E6BFB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BFAE9-D880-4867-964A-9D6FB2AB7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5592D5-E78F-4C45-8CE8-B116725889F0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A812C-98F7-4FC2-8FC1-1D757390C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15D7B-1ABB-4A07-994B-CDE81033F5CD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43B8A-4BB8-447E-86EC-2DC8D030C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B058B-A1EF-41DD-801C-86D83E6653EE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D9F4F-FCD2-418D-A8F2-BAAB5669FE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70DCE-8D8A-4AB0-8EF5-BD31E6318CB0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295AA-DF92-44C8-98AA-8BD4DF5486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C1DBD-7D74-4833-B924-36F42050BBA1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14B31-73FA-4BEB-A9AC-020CE8400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75F3C81C-D70F-4BCD-B945-1FB8F1970135}" type="datetimeFigureOut">
              <a:rPr lang="en-US"/>
              <a:pPr>
                <a:defRPr/>
              </a:pPr>
              <a:t>11/30/2011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69A670AA-0E2E-425D-9F09-6C5143734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Constantia" pitchFamily="18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Constantia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7" r:id="rId2"/>
    <p:sldLayoutId id="2147483726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7" r:id="rId9"/>
    <p:sldLayoutId id="2147483723" r:id="rId10"/>
    <p:sldLayoutId id="21474837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200400"/>
            <a:ext cx="7854950" cy="1752600"/>
          </a:xfrm>
        </p:spPr>
        <p:txBody>
          <a:bodyPr lIns="0" rIns="18288"/>
          <a:lstStyle/>
          <a:p>
            <a:pPr marL="0" indent="0" algn="r">
              <a:buClrTx/>
              <a:buSzTx/>
              <a:buFontTx/>
              <a:buNone/>
            </a:pPr>
            <a:r>
              <a:rPr lang="en-US" smtClean="0"/>
              <a:t>CC3.12</a:t>
            </a:r>
          </a:p>
          <a:p>
            <a:pPr marL="0" indent="0" algn="r">
              <a:buClrTx/>
              <a:buSzTx/>
              <a:buFontTx/>
              <a:buNone/>
            </a:pPr>
            <a:r>
              <a:rPr lang="en-US" smtClean="0"/>
              <a:t>Erdal KOSE</a:t>
            </a:r>
            <a:endParaRPr lang="en-US" sz="3200" smtClean="0">
              <a:latin typeface="Arial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838200" y="1524000"/>
            <a:ext cx="7772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/>
              <a:t>Privacy &amp; Digital Security</a:t>
            </a:r>
          </a:p>
          <a:p>
            <a:pPr algn="ctr"/>
            <a:r>
              <a:rPr lang="en-US" sz="4000"/>
              <a:t>Encryption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Cont..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What is the relationship between the two keys?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It should be computationally infeasible to obtain the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mtClean="0"/>
              <a:t>private key from a knowledge of the public key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mtClean="0"/>
              <a:t>and the transmitted message.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These methods are based on the fact that it is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en-US" smtClean="0"/>
              <a:t>computationally easy to multiply two large numbers, but it is quite difficult to factor a large number if it has very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few factors, especially, if the factors are large prime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numbers. (e.g., Try to factor 3233.)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Cont..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Advantage of Public-Key Systems:</a:t>
            </a:r>
          </a:p>
          <a:p>
            <a:pPr lvl="1" eaLnBrk="1" hangingPunct="1"/>
            <a:r>
              <a:rPr lang="en-US" smtClean="0"/>
              <a:t>Only the public key is distributed.</a:t>
            </a:r>
          </a:p>
          <a:p>
            <a:pPr eaLnBrk="1" hangingPunct="1"/>
            <a:r>
              <a:rPr lang="en-US" b="1" smtClean="0"/>
              <a:t>Sample Public-Key Systems:</a:t>
            </a:r>
          </a:p>
          <a:p>
            <a:pPr lvl="1" eaLnBrk="1" hangingPunct="1"/>
            <a:r>
              <a:rPr lang="en-US" smtClean="0"/>
              <a:t>RSA - Rivest, Shamir, and Adelman</a:t>
            </a:r>
          </a:p>
          <a:p>
            <a:pPr lvl="1" eaLnBrk="1" hangingPunct="1"/>
            <a:r>
              <a:rPr lang="en-US" smtClean="0"/>
              <a:t>DSA - Digital Signature Algorithm</a:t>
            </a:r>
          </a:p>
          <a:p>
            <a:pPr lvl="1" eaLnBrk="1" hangingPunct="1"/>
            <a:r>
              <a:rPr lang="en-US" smtClean="0"/>
              <a:t>PGP - Pretty Good Privacy - uses both conventional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and public-key cryptography.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66750"/>
          </a:xfrm>
        </p:spPr>
        <p:txBody>
          <a:bodyPr/>
          <a:lstStyle/>
          <a:p>
            <a:pPr eaLnBrk="1" hangingPunct="1"/>
            <a:r>
              <a:rPr lang="en-US" sz="4500" b="1" smtClean="0"/>
              <a:t/>
            </a:r>
            <a:br>
              <a:rPr lang="en-US" sz="4500" b="1" smtClean="0"/>
            </a:br>
            <a:r>
              <a:rPr lang="en-US" sz="4500" b="1" smtClean="0"/>
              <a:t> PGP</a:t>
            </a:r>
            <a:endParaRPr lang="en-US" sz="450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pPr eaLnBrk="1" hangingPunct="1"/>
            <a:r>
              <a:rPr lang="en-US" b="1" smtClean="0"/>
              <a:t>Encoding Method:</a:t>
            </a:r>
            <a:endParaRPr lang="en-US" smtClean="0"/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1.	 </a:t>
            </a:r>
            <a:r>
              <a:rPr lang="en-US" sz="2400" smtClean="0"/>
              <a:t>Compress the message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2. Create a </a:t>
            </a:r>
            <a:r>
              <a:rPr lang="en-US" sz="2400" b="1" smtClean="0"/>
              <a:t>session key that is used only during this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	session. The key is created randomly from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	mouse movements and key strokes.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3. The session key is used to conventionally encrypt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	the message.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4. The receiver’s public key is used to encrypt the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	session key.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5. The encrypted message and the encrypted session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smtClean="0"/>
              <a:t>	key are transmitted to the receiver.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Cont..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Decoding Method: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1. The receiver uses its private key to decrypt the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session key.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2. The session key is used to decrypt the message.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3. The data is decompressed.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4. The session key is discarded.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933450"/>
          </a:xfrm>
        </p:spPr>
        <p:txBody>
          <a:bodyPr/>
          <a:lstStyle/>
          <a:p>
            <a:pPr eaLnBrk="1" hangingPunct="1"/>
            <a:r>
              <a:rPr lang="en-US" b="1" smtClean="0"/>
              <a:t>Advantages:</a:t>
            </a:r>
            <a:endParaRPr 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- Only a small amount of information (the session</a:t>
            </a:r>
          </a:p>
          <a:p>
            <a:pPr eaLnBrk="1" hangingPunct="1"/>
            <a:r>
              <a:rPr lang="en-US" smtClean="0"/>
              <a:t>key) is publically encrypted.</a:t>
            </a:r>
          </a:p>
          <a:p>
            <a:pPr eaLnBrk="1" hangingPunct="1"/>
            <a:r>
              <a:rPr lang="en-US" smtClean="0"/>
              <a:t>- The session key is used only once.</a:t>
            </a:r>
          </a:p>
          <a:p>
            <a:pPr eaLnBrk="1" hangingPunct="1"/>
            <a:r>
              <a:rPr lang="en-US" smtClean="0"/>
              <a:t>- Conventional encryption can be ~10,000 faster</a:t>
            </a:r>
          </a:p>
          <a:p>
            <a:pPr eaLnBrk="1" hangingPunct="1"/>
            <a:r>
              <a:rPr lang="en-US" smtClean="0"/>
              <a:t>than public-key encryption.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PGP Method</a:t>
            </a:r>
            <a:endParaRPr lang="en-US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PGP uses the RSA public-key method:</a:t>
            </a:r>
          </a:p>
          <a:p>
            <a:pPr eaLnBrk="1" hangingPunct="1"/>
            <a:r>
              <a:rPr lang="en-US" smtClean="0"/>
              <a:t>M = the message</a:t>
            </a:r>
          </a:p>
          <a:p>
            <a:pPr eaLnBrk="1" hangingPunct="1"/>
            <a:r>
              <a:rPr lang="en-US" smtClean="0"/>
              <a:t>C = the encrypted message</a:t>
            </a:r>
          </a:p>
          <a:p>
            <a:pPr eaLnBrk="1" hangingPunct="1"/>
            <a:r>
              <a:rPr lang="en-US" smtClean="0"/>
              <a:t>e = the public exponent (public-key)</a:t>
            </a:r>
          </a:p>
          <a:p>
            <a:pPr eaLnBrk="1" hangingPunct="1"/>
            <a:r>
              <a:rPr lang="en-US" smtClean="0"/>
              <a:t>d = the private exponent (private key)</a:t>
            </a:r>
          </a:p>
          <a:p>
            <a:pPr eaLnBrk="1" hangingPunct="1"/>
            <a:r>
              <a:rPr lang="en-US" smtClean="0"/>
              <a:t>n = a very large integer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/>
              <a:t>Encryption Method: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C = M*e mod 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/>
              <a:t>Decryption Method: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M = C*d mod 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where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n = p * q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p and q are large prime numbers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da-DK" dirty="0" smtClean="0"/>
              <a:t>d = e-1 mod ((p-1) * (q-1))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! If n is a large number (128 bits or 256 bits), it is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computationally infeasible to find p and q.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- must find all factors of n.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- must determine which are prime.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- must try all pairs of primes to find p and q.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500" b="1" smtClean="0"/>
              <a:t>Digital Signature</a:t>
            </a:r>
            <a:br>
              <a:rPr lang="en-US" sz="4500" b="1" smtClean="0"/>
            </a:br>
            <a:endParaRPr lang="en-US" sz="45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Used to verify that the “sender” actually sent the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message.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The receiver publishes its public key which is used by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   the sender to encrypt the message.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The sender then uses its private key to encode the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encrypted message. (This is a second level of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encryption.)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The receiver first uses the sender’s public key to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decrypt the message.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 The receiver then uses the receiver’s private key to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fully decrypt the message.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 smtClean="0"/>
              <a:t>Cryptography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Conventional ( Symmetric or Single Key) Encryption: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Public-Key Encryption (Asymmetric Encryption)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Sample Public-Key Systems: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The relationship between the two keys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PGP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Encoding Method: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Decoding Method: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Advantages: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PGP Method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smtClean="0"/>
              <a:t>Digital Signature</a:t>
            </a:r>
            <a:endParaRPr lang="en-US" sz="2400" smtClean="0"/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2400" smtClean="0"/>
          </a:p>
        </p:txBody>
      </p:sp>
      <p:sp>
        <p:nvSpPr>
          <p:cNvPr id="6147" name="Title 1"/>
          <p:cNvSpPr>
            <a:spLocks noGrp="1"/>
          </p:cNvSpPr>
          <p:nvPr>
            <p:ph type="title" idx="4294967295"/>
          </p:nvPr>
        </p:nvSpPr>
        <p:spPr>
          <a:xfrm>
            <a:off x="457200" y="685800"/>
            <a:ext cx="8229600" cy="857250"/>
          </a:xfrm>
        </p:spPr>
        <p:txBody>
          <a:bodyPr/>
          <a:lstStyle/>
          <a:p>
            <a:pPr algn="ctr"/>
            <a:r>
              <a:rPr lang="en-US" smtClean="0"/>
              <a:t>Objectives</a:t>
            </a:r>
            <a:endParaRPr lang="en-US" sz="44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Cryptography</a:t>
            </a:r>
            <a:endParaRPr 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Cryptography: </a:t>
            </a:r>
            <a:r>
              <a:rPr lang="en-US" dirty="0" smtClean="0"/>
              <a:t>The study of methods to encrypt data to insure the privacy of transmitted messages</a:t>
            </a:r>
          </a:p>
          <a:p>
            <a:pPr eaLnBrk="1" hangingPunct="1"/>
            <a:r>
              <a:rPr lang="en-US" b="1" dirty="0" smtClean="0"/>
              <a:t>Cryptanalysis: </a:t>
            </a:r>
            <a:r>
              <a:rPr lang="en-US" dirty="0" smtClean="0"/>
              <a:t>The study of methods to decode encrypted data.</a:t>
            </a:r>
          </a:p>
          <a:p>
            <a:pPr eaLnBrk="1" hangingPunct="1"/>
            <a:r>
              <a:rPr lang="en-US" b="1" dirty="0" smtClean="0"/>
              <a:t>Clear Text or Plaintext: </a:t>
            </a:r>
            <a:r>
              <a:rPr lang="en-US" dirty="0" smtClean="0"/>
              <a:t>the information before encryption</a:t>
            </a:r>
          </a:p>
          <a:p>
            <a:pPr eaLnBrk="1" hangingPunct="1"/>
            <a:r>
              <a:rPr lang="en-US" b="1" dirty="0" smtClean="0"/>
              <a:t>Cipher Text:  </a:t>
            </a:r>
            <a:r>
              <a:rPr lang="en-US" dirty="0" smtClean="0"/>
              <a:t>the encrypted form of data</a:t>
            </a:r>
          </a:p>
          <a:p>
            <a:pPr eaLnBrk="1" hangingPunct="1"/>
            <a:r>
              <a:rPr lang="en-US" b="1" dirty="0" smtClean="0"/>
              <a:t>One-way  cipher: </a:t>
            </a:r>
            <a:r>
              <a:rPr lang="en-US" dirty="0" smtClean="0"/>
              <a:t>an encrypted </a:t>
            </a:r>
            <a:r>
              <a:rPr lang="en-US" dirty="0" smtClean="0"/>
              <a:t>technique </a:t>
            </a:r>
            <a:r>
              <a:rPr lang="en-US" dirty="0" smtClean="0"/>
              <a:t>that cannot be easily reversed</a:t>
            </a:r>
            <a:endParaRPr lang="en-US" b="1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Cont..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Information is encrypted so it can be safely transmitted or stored. Transmitting or storing unencrypted information is not secure.</a:t>
            </a:r>
          </a:p>
          <a:p>
            <a:pPr eaLnBrk="1" hangingPunct="1"/>
            <a:r>
              <a:rPr lang="en-US" dirty="0" smtClean="0"/>
              <a:t>The clear-text will be recovered by reversing the encryption process. Recovering clear text from encrypted text (cipher) is called decrypting the cipher text.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90650"/>
          </a:xfrm>
        </p:spPr>
        <p:txBody>
          <a:bodyPr/>
          <a:lstStyle/>
          <a:p>
            <a:pPr eaLnBrk="1" hangingPunct="1"/>
            <a:r>
              <a:rPr lang="en-US" sz="4000" b="1" smtClean="0"/>
              <a:t>Conventional = Symmetric= Single Key Encryption:</a:t>
            </a:r>
            <a:endParaRPr lang="en-US" sz="400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3322637"/>
          </a:xfrm>
        </p:spPr>
        <p:txBody>
          <a:bodyPr/>
          <a:lstStyle/>
          <a:p>
            <a:pPr eaLnBrk="1" hangingPunct="1"/>
            <a:endParaRPr lang="en-US" b="1" smtClean="0"/>
          </a:p>
          <a:p>
            <a:pPr eaLnBrk="1" hangingPunct="1"/>
            <a:r>
              <a:rPr lang="en-US" b="1" smtClean="0"/>
              <a:t>Conventional (</a:t>
            </a:r>
            <a:r>
              <a:rPr lang="en-US" sz="2800" b="1" smtClean="0"/>
              <a:t>Symmetric or</a:t>
            </a:r>
            <a:r>
              <a:rPr lang="en-US" b="1" smtClean="0"/>
              <a:t> Single Key) Encryption: </a:t>
            </a:r>
            <a:r>
              <a:rPr lang="en-US" smtClean="0"/>
              <a:t>A simple algorithm is used to transform the data</a:t>
            </a:r>
          </a:p>
          <a:p>
            <a:pPr lvl="1" eaLnBrk="1" hangingPunct="1"/>
            <a:r>
              <a:rPr lang="en-US" smtClean="0"/>
              <a:t>The sender and receiver agree on a key Ksr. The sender uses the key to encrypt the clear-text, and the receiver uses it to decrypt the cipher text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4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>
            <a:off x="2057400" y="3124200"/>
            <a:ext cx="1143000" cy="1066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>
                <a:solidFill>
                  <a:srgbClr val="000000"/>
                </a:solidFill>
              </a:rPr>
              <a:t>Sender</a:t>
            </a:r>
          </a:p>
          <a:p>
            <a:pPr algn="ctr">
              <a:defRPr/>
            </a:pPr>
            <a:r>
              <a:rPr lang="en-US" sz="1200">
                <a:solidFill>
                  <a:srgbClr val="000000"/>
                </a:solidFill>
              </a:rPr>
              <a:t>Encrypts T with Ksr</a:t>
            </a:r>
          </a:p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43400" y="3124200"/>
            <a:ext cx="1143000" cy="1066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/>
              <a:t>Receiver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Decrypts C with </a:t>
            </a:r>
            <a:r>
              <a:rPr lang="en-US" sz="1400" dirty="0" err="1"/>
              <a:t>Krs</a:t>
            </a:r>
            <a:endParaRPr lang="en-US" sz="1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838200" y="36576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00400" y="36576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486400" y="35814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9" name="TextBox 10"/>
          <p:cNvSpPr txBox="1">
            <a:spLocks noChangeArrowheads="1"/>
          </p:cNvSpPr>
          <p:nvPr/>
        </p:nvSpPr>
        <p:spPr bwMode="auto">
          <a:xfrm>
            <a:off x="914400" y="3352800"/>
            <a:ext cx="11366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onstantia" pitchFamily="18" charset="0"/>
              </a:rPr>
              <a:t>Clear-Text 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2286001" y="2895600"/>
            <a:ext cx="457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1" name="TextBox 14"/>
          <p:cNvSpPr txBox="1">
            <a:spLocks noChangeArrowheads="1"/>
          </p:cNvSpPr>
          <p:nvPr/>
        </p:nvSpPr>
        <p:spPr bwMode="auto">
          <a:xfrm>
            <a:off x="2362200" y="2438400"/>
            <a:ext cx="4079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onstantia" pitchFamily="18" charset="0"/>
              </a:rPr>
              <a:t>Ksr</a:t>
            </a:r>
          </a:p>
        </p:txBody>
      </p:sp>
      <p:sp>
        <p:nvSpPr>
          <p:cNvPr id="10252" name="TextBox 15"/>
          <p:cNvSpPr txBox="1">
            <a:spLocks noChangeArrowheads="1"/>
          </p:cNvSpPr>
          <p:nvPr/>
        </p:nvSpPr>
        <p:spPr bwMode="auto">
          <a:xfrm>
            <a:off x="3276600" y="2895600"/>
            <a:ext cx="1049338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onstantia" pitchFamily="18" charset="0"/>
              </a:rPr>
              <a:t>Cipher text</a:t>
            </a:r>
          </a:p>
          <a:p>
            <a:r>
              <a:rPr lang="en-US" sz="1400">
                <a:latin typeface="Constantia" pitchFamily="18" charset="0"/>
              </a:rPr>
              <a:t>Esr(T)=C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4648994" y="2894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4" name="TextBox 17"/>
          <p:cNvSpPr txBox="1">
            <a:spLocks noChangeArrowheads="1"/>
          </p:cNvSpPr>
          <p:nvPr/>
        </p:nvSpPr>
        <p:spPr bwMode="auto">
          <a:xfrm>
            <a:off x="4648200" y="2438400"/>
            <a:ext cx="4079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>
                <a:latin typeface="Constantia" pitchFamily="18" charset="0"/>
              </a:rPr>
              <a:t>Ksr</a:t>
            </a:r>
          </a:p>
        </p:txBody>
      </p:sp>
      <p:sp>
        <p:nvSpPr>
          <p:cNvPr id="10255" name="TextBox 18"/>
          <p:cNvSpPr txBox="1">
            <a:spLocks noChangeArrowheads="1"/>
          </p:cNvSpPr>
          <p:nvPr/>
        </p:nvSpPr>
        <p:spPr bwMode="auto">
          <a:xfrm>
            <a:off x="5638800" y="3276600"/>
            <a:ext cx="17605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latin typeface="Constantia" pitchFamily="18" charset="0"/>
              </a:rPr>
              <a:t>Dsr(C)=Clear-Text T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 flipH="1" flipV="1">
            <a:off x="3240088" y="4151312"/>
            <a:ext cx="990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57" name="TextBox 21"/>
          <p:cNvSpPr txBox="1">
            <a:spLocks noChangeArrowheads="1"/>
          </p:cNvSpPr>
          <p:nvPr/>
        </p:nvSpPr>
        <p:spPr bwMode="auto">
          <a:xfrm>
            <a:off x="1981200" y="46482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latin typeface="Constantia" pitchFamily="18" charset="0"/>
              </a:rPr>
              <a:t>Point where information is transmitted or stored: could be snooped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200" smtClean="0"/>
              <a:t> 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XOR An Encryption Operation: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Exclusive OR, known as XOR is a way to apply a key to cleartext, XOR can be decribed as x or y but not both.  if the bits are same the result is “</a:t>
            </a:r>
            <a:r>
              <a:rPr lang="en-US" sz="1400" b="1" i="1" u="sng" smtClean="0"/>
              <a:t>0”</a:t>
            </a:r>
            <a:r>
              <a:rPr lang="en-US" sz="1400" smtClean="0"/>
              <a:t> otherwise the result is “</a:t>
            </a:r>
            <a:r>
              <a:rPr lang="en-US" sz="1400" b="1" i="1" u="sng" smtClean="0"/>
              <a:t>1”.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If 0101 is the cleartext and if 1001 is the key then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	0 1 0 1    Cleartext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	1 0 0 1     Key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________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	1  1 0 0    cipher text.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 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 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To produces 1100 (cleartext) for the cipher text. Apply the key to the cipher text again with XOR produces the original cleartext.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 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           1 1 0 0      Cipher text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           1 0 0 1       Key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      ________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           0  1 0 1    cleartext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 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How secure is this method?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How do you transfer the key to the receiver?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400" smtClean="0"/>
              <a:t> </a:t>
            </a:r>
          </a:p>
          <a:p>
            <a:pPr eaLnBrk="1" hangingPunct="1">
              <a:lnSpc>
                <a:spcPct val="80000"/>
              </a:lnSpc>
            </a:pPr>
            <a:endParaRPr lang="en-US" sz="1200" smtClean="0"/>
          </a:p>
        </p:txBody>
      </p:sp>
      <p:sp>
        <p:nvSpPr>
          <p:cNvPr id="4" name="Oval 3"/>
          <p:cNvSpPr/>
          <p:nvPr/>
        </p:nvSpPr>
        <p:spPr>
          <a:xfrm>
            <a:off x="533400" y="2819400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>
            <a:stCxn id="4" idx="2"/>
            <a:endCxn id="4" idx="6"/>
          </p:cNvCxnSpPr>
          <p:nvPr/>
        </p:nvCxnSpPr>
        <p:spPr>
          <a:xfrm rot="10800000" flipH="1">
            <a:off x="533400" y="2933700"/>
            <a:ext cx="22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0"/>
            <a:endCxn id="4" idx="4"/>
          </p:cNvCxnSpPr>
          <p:nvPr/>
        </p:nvCxnSpPr>
        <p:spPr>
          <a:xfrm rot="16200000" flipH="1">
            <a:off x="533400" y="2933700"/>
            <a:ext cx="228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38200" y="4724400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41" name="Straight Connector 40"/>
          <p:cNvCxnSpPr>
            <a:stCxn id="35" idx="0"/>
            <a:endCxn id="35" idx="4"/>
          </p:cNvCxnSpPr>
          <p:nvPr/>
        </p:nvCxnSpPr>
        <p:spPr>
          <a:xfrm rot="16200000" flipH="1">
            <a:off x="838200" y="48387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35" idx="2"/>
            <a:endCxn id="35" idx="6"/>
          </p:cNvCxnSpPr>
          <p:nvPr/>
        </p:nvCxnSpPr>
        <p:spPr>
          <a:xfrm rot="10800000" flipH="1">
            <a:off x="838200" y="48387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667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More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7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b="1" dirty="0" smtClean="0"/>
              <a:t>Substitution Cipher: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Each data element is substituted with a different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data element (or symbol).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b="1" dirty="0" smtClean="0"/>
              <a:t>Example: Caesar’s Method: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Replace every letter in the alphabet with the letter 3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away from it: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A –&gt; D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B –&gt; 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C –&gt; F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...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X –&gt; 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Y –&gt; B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Z –&gt; C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Other substitution ciphers assign random substitutions,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so that they are a bit harder to crack.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b="1" dirty="0" smtClean="0"/>
              <a:t>How does the receiver decode the message?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Answer: The sender needs to send the key to the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/>
              <a:t>receiver.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371600"/>
          </a:xfrm>
        </p:spPr>
        <p:txBody>
          <a:bodyPr/>
          <a:lstStyle/>
          <a:p>
            <a:pPr eaLnBrk="1" hangingPunct="1"/>
            <a:r>
              <a:rPr lang="en-US" b="1" smtClean="0"/>
              <a:t>Sample Public-Key Systems</a:t>
            </a:r>
            <a:br>
              <a:rPr lang="en-US" b="1" smtClean="0"/>
            </a:br>
            <a:r>
              <a:rPr lang="en-US" sz="5400" b="1" smtClean="0"/>
              <a:t> (Asymmetric Encryption)</a:t>
            </a:r>
            <a:endParaRPr lang="en-US" smtClean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/>
          <a:lstStyle/>
          <a:p>
            <a:pPr eaLnBrk="1" hangingPunct="1"/>
            <a:r>
              <a:rPr lang="en-US" smtClean="0"/>
              <a:t>Uses 2 keys - a </a:t>
            </a:r>
            <a:r>
              <a:rPr lang="en-US" b="1" smtClean="0"/>
              <a:t>public key and a private key.</a:t>
            </a:r>
          </a:p>
          <a:p>
            <a:pPr eaLnBrk="1" hangingPunct="1"/>
            <a:r>
              <a:rPr lang="en-US" smtClean="0"/>
              <a:t>The receiver publishes its public key which is used by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the sender to encrypt the message.</a:t>
            </a:r>
          </a:p>
          <a:p>
            <a:pPr eaLnBrk="1" hangingPunct="1"/>
            <a:r>
              <a:rPr lang="en-US" smtClean="0"/>
              <a:t>The receiver uses the second (and different) private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key to decrypt the message.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</TotalTime>
  <Words>824</Words>
  <Application>Microsoft Office PowerPoint</Application>
  <PresentationFormat>On-screen Show (4:3)</PresentationFormat>
  <Paragraphs>161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Constantia</vt:lpstr>
      <vt:lpstr>Wingdings 2</vt:lpstr>
      <vt:lpstr>Flow</vt:lpstr>
      <vt:lpstr>Slide 1</vt:lpstr>
      <vt:lpstr>Objectives</vt:lpstr>
      <vt:lpstr>Cryptography</vt:lpstr>
      <vt:lpstr>Cont..</vt:lpstr>
      <vt:lpstr>Conventional = Symmetric= Single Key Encryption:</vt:lpstr>
      <vt:lpstr>Slide 6</vt:lpstr>
      <vt:lpstr>An Example</vt:lpstr>
      <vt:lpstr>More example</vt:lpstr>
      <vt:lpstr>Sample Public-Key Systems  (Asymmetric Encryption)</vt:lpstr>
      <vt:lpstr>Cont..</vt:lpstr>
      <vt:lpstr>Cont..</vt:lpstr>
      <vt:lpstr>  PGP</vt:lpstr>
      <vt:lpstr>Cont..</vt:lpstr>
      <vt:lpstr>Advantages:</vt:lpstr>
      <vt:lpstr>PGP Method</vt:lpstr>
      <vt:lpstr>Cont..</vt:lpstr>
      <vt:lpstr>Digital Signature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staff</dc:creator>
  <cp:lastModifiedBy>kbcc</cp:lastModifiedBy>
  <cp:revision>17</cp:revision>
  <dcterms:created xsi:type="dcterms:W3CDTF">2009-12-03T16:35:42Z</dcterms:created>
  <dcterms:modified xsi:type="dcterms:W3CDTF">2011-11-30T15:43:47Z</dcterms:modified>
</cp:coreProperties>
</file>