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F5D1C-AA2F-4542-965D-36F0ECD8DC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18CF59-4E66-49C8-8D8B-979BFA3CA3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4F6ADB-401F-45E8-9E93-392EBE3015B1}"/>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D8BFEAF9-2C95-47C0-8BAC-2C37A66CC6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88E4ED-9135-4107-B29F-7FF6B12AFD44}"/>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428230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9703-6BF3-42D5-8063-8A700A26AE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5DAD52-855C-4AAE-A140-C515D3A3D9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03F2D3-DC2C-46CA-A6DA-48FB41F9FEC2}"/>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1529C2E0-DA41-4436-B75C-DEB131966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2A06E-6BB2-4AB4-81D6-6C89238B769D}"/>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803385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C9EB13-763E-4A12-92DC-94FCE61204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8982ED-3775-4371-8233-B78AFB0B34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CC4786-EF60-4201-BCCE-0C30940C67BC}"/>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A9394FE2-CB6C-4259-A075-EA7BE23D3A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AC153-812C-4D17-96B6-5CF1FB3C2A25}"/>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358294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A5E8F-F60D-4DD7-BB96-824E6894B6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13DB84-8EF6-4DF4-A8E8-4FB54D94E5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3F33CD-ED67-48EA-B2CB-268751A60821}"/>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04CB4D52-82B8-4DB8-BF88-C8778F83F0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08E5D9-D065-4250-95D1-226E99F36DB7}"/>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234293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9E8E3-F0BA-4BD3-8B91-A41003AC25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127D41-23E8-4709-8053-1FEB383D38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6582EC-7074-4E42-BCD8-6412C9CF750D}"/>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417D8A6C-2689-419E-A6C7-12EF8B286A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9550D-814A-46BF-B8C8-770D4F139C4A}"/>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169479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1A082-64EA-4D35-931C-DFFCDA2142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28E500-654F-44C0-8AFE-65E6A29370C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3B7BEB-B899-4CF8-B367-F45EADE9F0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A59823-C6AD-43E2-9D7D-D475EC35E0D0}"/>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6" name="Footer Placeholder 5">
            <a:extLst>
              <a:ext uri="{FF2B5EF4-FFF2-40B4-BE49-F238E27FC236}">
                <a16:creationId xmlns:a16="http://schemas.microsoft.com/office/drawing/2014/main" id="{BE3E283B-82B4-4913-9C34-77330CE26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60C911-CA17-4A70-A19C-691E963F0CC9}"/>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608877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BEA1E-EDB7-49C2-BFFE-96091407FA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9649D-3A16-4553-9151-54A54B617C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CF20119-0680-4481-9BA0-C675789476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672D43-B92B-42C0-A4C2-A0EEC0BD6B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E6647A-787F-4821-AA38-B903FA9502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E65061-5AD1-4E2A-B9DA-A83E63F362CA}"/>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8" name="Footer Placeholder 7">
            <a:extLst>
              <a:ext uri="{FF2B5EF4-FFF2-40B4-BE49-F238E27FC236}">
                <a16:creationId xmlns:a16="http://schemas.microsoft.com/office/drawing/2014/main" id="{49CC2890-6426-44DF-BA99-0099AF06B5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26EBB4-4BA0-49EA-BF37-44794F872C7D}"/>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355959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A0EFC-AF45-4384-9517-0406434E8A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D9FD38-2520-4C34-B798-260F2A139FA7}"/>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4" name="Footer Placeholder 3">
            <a:extLst>
              <a:ext uri="{FF2B5EF4-FFF2-40B4-BE49-F238E27FC236}">
                <a16:creationId xmlns:a16="http://schemas.microsoft.com/office/drawing/2014/main" id="{7E8C6111-0B0F-4269-B0A8-FC7D97AEBA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BBFA30-C4B9-4C61-8671-CA234164A13F}"/>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34231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0E0A0-5C39-408D-B713-E6EC579E8886}"/>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3" name="Footer Placeholder 2">
            <a:extLst>
              <a:ext uri="{FF2B5EF4-FFF2-40B4-BE49-F238E27FC236}">
                <a16:creationId xmlns:a16="http://schemas.microsoft.com/office/drawing/2014/main" id="{7461096B-13FB-4A0F-868E-647BA13623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F92D4C5-5F2A-4673-9B2A-F31516BAB2C0}"/>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254166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56FB6-FB69-4480-A0B7-DED64017B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90EBB2-BF46-4B74-A218-E019EFEAF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1833E7-71A2-4C00-9996-8E38213C4C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E77E1A-995F-4963-AE77-55E485F71443}"/>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6" name="Footer Placeholder 5">
            <a:extLst>
              <a:ext uri="{FF2B5EF4-FFF2-40B4-BE49-F238E27FC236}">
                <a16:creationId xmlns:a16="http://schemas.microsoft.com/office/drawing/2014/main" id="{8B306136-D624-4972-9091-F2CD157872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49430A-32F5-4980-A45C-94D980122855}"/>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89760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EABBD-F303-46A4-81DA-02E869A959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6F3E0-50E3-4931-9EE9-28EA1C6D42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3ED4B5-A568-4D01-BDB8-294903600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3390B-21E4-4AAE-AC64-80069D3C4D4C}"/>
              </a:ext>
            </a:extLst>
          </p:cNvPr>
          <p:cNvSpPr>
            <a:spLocks noGrp="1"/>
          </p:cNvSpPr>
          <p:nvPr>
            <p:ph type="dt" sz="half" idx="10"/>
          </p:nvPr>
        </p:nvSpPr>
        <p:spPr/>
        <p:txBody>
          <a:bodyPr/>
          <a:lstStyle/>
          <a:p>
            <a:fld id="{9C00233B-4259-41E1-B351-3539BB7D89CB}" type="datetimeFigureOut">
              <a:rPr lang="en-US" smtClean="0"/>
              <a:t>5/15/2019</a:t>
            </a:fld>
            <a:endParaRPr lang="en-US"/>
          </a:p>
        </p:txBody>
      </p:sp>
      <p:sp>
        <p:nvSpPr>
          <p:cNvPr id="6" name="Footer Placeholder 5">
            <a:extLst>
              <a:ext uri="{FF2B5EF4-FFF2-40B4-BE49-F238E27FC236}">
                <a16:creationId xmlns:a16="http://schemas.microsoft.com/office/drawing/2014/main" id="{EE3D6C56-96C0-4B8E-9161-E4758B0160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E36BDA-BFA8-4220-A33C-E2750246CF78}"/>
              </a:ext>
            </a:extLst>
          </p:cNvPr>
          <p:cNvSpPr>
            <a:spLocks noGrp="1"/>
          </p:cNvSpPr>
          <p:nvPr>
            <p:ph type="sldNum" sz="quarter" idx="12"/>
          </p:nvPr>
        </p:nvSpPr>
        <p:spPr/>
        <p:txBody>
          <a:bodyPr/>
          <a:lstStyle/>
          <a:p>
            <a:fld id="{339789EF-9871-4486-A93E-53BD9C85CAA6}" type="slidenum">
              <a:rPr lang="en-US" smtClean="0"/>
              <a:t>‹#›</a:t>
            </a:fld>
            <a:endParaRPr lang="en-US"/>
          </a:p>
        </p:txBody>
      </p:sp>
    </p:spTree>
    <p:extLst>
      <p:ext uri="{BB962C8B-B14F-4D97-AF65-F5344CB8AC3E}">
        <p14:creationId xmlns:p14="http://schemas.microsoft.com/office/powerpoint/2010/main" val="852787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C6C7A1-1649-4C4A-9D69-07594FD5B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143DE1-C752-4702-89C9-39AF15336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B430C-8D53-4545-8CB1-04BA0484BD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0233B-4259-41E1-B351-3539BB7D89CB}" type="datetimeFigureOut">
              <a:rPr lang="en-US" smtClean="0"/>
              <a:t>5/15/2019</a:t>
            </a:fld>
            <a:endParaRPr lang="en-US"/>
          </a:p>
        </p:txBody>
      </p:sp>
      <p:sp>
        <p:nvSpPr>
          <p:cNvPr id="5" name="Footer Placeholder 4">
            <a:extLst>
              <a:ext uri="{FF2B5EF4-FFF2-40B4-BE49-F238E27FC236}">
                <a16:creationId xmlns:a16="http://schemas.microsoft.com/office/drawing/2014/main" id="{3D59EF00-5FC3-40E2-B95A-CB5EF54260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4823E8-61AD-4AE6-9948-5B6D5F83D1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789EF-9871-4486-A93E-53BD9C85CAA6}" type="slidenum">
              <a:rPr lang="en-US" smtClean="0"/>
              <a:t>‹#›</a:t>
            </a:fld>
            <a:endParaRPr lang="en-US"/>
          </a:p>
        </p:txBody>
      </p:sp>
    </p:spTree>
    <p:extLst>
      <p:ext uri="{BB962C8B-B14F-4D97-AF65-F5344CB8AC3E}">
        <p14:creationId xmlns:p14="http://schemas.microsoft.com/office/powerpoint/2010/main" val="241832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122D4-88E6-4CD1-8890-CF37422ACD44}"/>
              </a:ext>
            </a:extLst>
          </p:cNvPr>
          <p:cNvSpPr>
            <a:spLocks noGrp="1"/>
          </p:cNvSpPr>
          <p:nvPr>
            <p:ph type="ctrTitle"/>
          </p:nvPr>
        </p:nvSpPr>
        <p:spPr/>
        <p:txBody>
          <a:bodyPr>
            <a:normAutofit fontScale="90000"/>
          </a:bodyPr>
          <a:lstStyle/>
          <a:p>
            <a:r>
              <a:rPr lang="en-US" dirty="0"/>
              <a:t>An Investigation of Formal Register and Gender Differences in Modern Scottish Gaelic</a:t>
            </a:r>
          </a:p>
        </p:txBody>
      </p:sp>
      <p:sp>
        <p:nvSpPr>
          <p:cNvPr id="3" name="Subtitle 2">
            <a:extLst>
              <a:ext uri="{FF2B5EF4-FFF2-40B4-BE49-F238E27FC236}">
                <a16:creationId xmlns:a16="http://schemas.microsoft.com/office/drawing/2014/main" id="{16B5D486-82F9-45ED-821E-A8A49EB915C4}"/>
              </a:ext>
            </a:extLst>
          </p:cNvPr>
          <p:cNvSpPr>
            <a:spLocks noGrp="1"/>
          </p:cNvSpPr>
          <p:nvPr>
            <p:ph type="subTitle" idx="1"/>
          </p:nvPr>
        </p:nvSpPr>
        <p:spPr/>
        <p:txBody>
          <a:bodyPr/>
          <a:lstStyle/>
          <a:p>
            <a:r>
              <a:rPr lang="en-US" dirty="0"/>
              <a:t>Conn Mac </a:t>
            </a:r>
            <a:r>
              <a:rPr lang="en-US" dirty="0" err="1"/>
              <a:t>Aogain</a:t>
            </a:r>
            <a:endParaRPr lang="en-US" dirty="0"/>
          </a:p>
          <a:p>
            <a:r>
              <a:rPr lang="en-US" dirty="0"/>
              <a:t>May 15, 2019</a:t>
            </a:r>
          </a:p>
        </p:txBody>
      </p:sp>
    </p:spTree>
    <p:extLst>
      <p:ext uri="{BB962C8B-B14F-4D97-AF65-F5344CB8AC3E}">
        <p14:creationId xmlns:p14="http://schemas.microsoft.com/office/powerpoint/2010/main" val="176870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4451A-6253-4939-8173-859A6A2B212F}"/>
              </a:ext>
            </a:extLst>
          </p:cNvPr>
          <p:cNvSpPr>
            <a:spLocks noGrp="1"/>
          </p:cNvSpPr>
          <p:nvPr>
            <p:ph type="title"/>
          </p:nvPr>
        </p:nvSpPr>
        <p:spPr/>
        <p:txBody>
          <a:bodyPr/>
          <a:lstStyle/>
          <a:p>
            <a:r>
              <a:rPr lang="en-US" dirty="0"/>
              <a:t>Topic Language: Scottish Gaelic</a:t>
            </a:r>
          </a:p>
        </p:txBody>
      </p:sp>
      <p:sp>
        <p:nvSpPr>
          <p:cNvPr id="3" name="Content Placeholder 2">
            <a:extLst>
              <a:ext uri="{FF2B5EF4-FFF2-40B4-BE49-F238E27FC236}">
                <a16:creationId xmlns:a16="http://schemas.microsoft.com/office/drawing/2014/main" id="{5B305116-AD7B-4EE6-9CFE-F723EB92CDD8}"/>
              </a:ext>
            </a:extLst>
          </p:cNvPr>
          <p:cNvSpPr>
            <a:spLocks noGrp="1"/>
          </p:cNvSpPr>
          <p:nvPr>
            <p:ph idx="1"/>
          </p:nvPr>
        </p:nvSpPr>
        <p:spPr/>
        <p:txBody>
          <a:bodyPr/>
          <a:lstStyle/>
          <a:p>
            <a:pPr marL="0" indent="0">
              <a:buNone/>
            </a:pPr>
            <a:r>
              <a:rPr lang="en-US" dirty="0"/>
              <a:t>Status:  Minority Language in Scotland and Nova Scotia where massive language shift to English is occurring.  </a:t>
            </a:r>
          </a:p>
          <a:p>
            <a:pPr marL="0" indent="0">
              <a:buNone/>
            </a:pPr>
            <a:r>
              <a:rPr lang="en-US" dirty="0"/>
              <a:t>Outlook: Language is likely to enter into a “semi-living” phase with a speech community primarily composed of L2 speakers who do not like in traditional rural communities.</a:t>
            </a:r>
          </a:p>
          <a:p>
            <a:pPr marL="0" indent="0">
              <a:buNone/>
            </a:pPr>
            <a:r>
              <a:rPr lang="en-US" dirty="0"/>
              <a:t>Challenges:  Audio corpora difficult to analyze due to lenition of initial consonants on many words. </a:t>
            </a:r>
          </a:p>
          <a:p>
            <a:pPr marL="0" indent="0">
              <a:buNone/>
            </a:pPr>
            <a:r>
              <a:rPr lang="en-US" dirty="0"/>
              <a:t>Possible Benefits of Corpus Analysis:  Development of a Data Referent for Language Maintenance, Pedagogy, Language Planning.</a:t>
            </a:r>
          </a:p>
        </p:txBody>
      </p:sp>
    </p:spTree>
    <p:extLst>
      <p:ext uri="{BB962C8B-B14F-4D97-AF65-F5344CB8AC3E}">
        <p14:creationId xmlns:p14="http://schemas.microsoft.com/office/powerpoint/2010/main" val="1945721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DE9BB-F94B-4D4E-83C8-F6C2930FF68A}"/>
              </a:ext>
            </a:extLst>
          </p:cNvPr>
          <p:cNvSpPr>
            <a:spLocks noGrp="1"/>
          </p:cNvSpPr>
          <p:nvPr>
            <p:ph type="title"/>
          </p:nvPr>
        </p:nvSpPr>
        <p:spPr>
          <a:xfrm>
            <a:off x="838200" y="365125"/>
            <a:ext cx="10515600" cy="917575"/>
          </a:xfrm>
        </p:spPr>
        <p:txBody>
          <a:bodyPr>
            <a:normAutofit fontScale="90000"/>
          </a:bodyPr>
          <a:lstStyle/>
          <a:p>
            <a:pPr algn="ctr"/>
            <a:r>
              <a:rPr lang="en-US" sz="3200" dirty="0"/>
              <a:t>Changes in Formal Register in SG Texts </a:t>
            </a:r>
            <a:br>
              <a:rPr lang="en-US" sz="3200" dirty="0"/>
            </a:br>
            <a:r>
              <a:rPr lang="en-US" sz="3200" dirty="0"/>
              <a:t>1952-2002</a:t>
            </a:r>
          </a:p>
        </p:txBody>
      </p:sp>
      <p:sp>
        <p:nvSpPr>
          <p:cNvPr id="3" name="Content Placeholder 2">
            <a:extLst>
              <a:ext uri="{FF2B5EF4-FFF2-40B4-BE49-F238E27FC236}">
                <a16:creationId xmlns:a16="http://schemas.microsoft.com/office/drawing/2014/main" id="{4E3B53B1-6CA6-485E-B08C-B2A7BF407E52}"/>
              </a:ext>
            </a:extLst>
          </p:cNvPr>
          <p:cNvSpPr>
            <a:spLocks noGrp="1"/>
          </p:cNvSpPr>
          <p:nvPr>
            <p:ph idx="1"/>
          </p:nvPr>
        </p:nvSpPr>
        <p:spPr>
          <a:xfrm>
            <a:off x="838200" y="1282700"/>
            <a:ext cx="10515600" cy="5210175"/>
          </a:xfrm>
        </p:spPr>
        <p:txBody>
          <a:bodyPr/>
          <a:lstStyle/>
          <a:p>
            <a:r>
              <a:rPr lang="en-US" dirty="0"/>
              <a:t>Target: examination of the frequency of emphatic forms, terms of inclusivity and intensifiers.</a:t>
            </a:r>
          </a:p>
          <a:p>
            <a:r>
              <a:rPr lang="en-US" dirty="0"/>
              <a:t>Data Points: the emphatic forms of four of the more common prepositional pronouns in the first and second persons, both singular and plural forms, the unique (only exists in the plural form) prepositional pronouns of </a:t>
            </a:r>
            <a:r>
              <a:rPr lang="en-US" i="1" dirty="0" err="1"/>
              <a:t>eadar</a:t>
            </a:r>
            <a:r>
              <a:rPr lang="en-US" dirty="0"/>
              <a:t> (“between”), the adjectives </a:t>
            </a:r>
            <a:r>
              <a:rPr lang="en-US" i="1" dirty="0"/>
              <a:t>snog</a:t>
            </a:r>
            <a:r>
              <a:rPr lang="en-US" dirty="0"/>
              <a:t> (“nice”) and </a:t>
            </a:r>
            <a:r>
              <a:rPr lang="en-US" i="1" dirty="0" err="1"/>
              <a:t>sgoinell</a:t>
            </a:r>
            <a:r>
              <a:rPr lang="en-US" dirty="0"/>
              <a:t> (‘great”), and three intensifier words/particles that precede adjectives and adverbs.  </a:t>
            </a:r>
          </a:p>
          <a:p>
            <a:r>
              <a:rPr lang="en-US" dirty="0"/>
              <a:t>Corpus:  the Quarterly magazine </a:t>
            </a:r>
            <a:r>
              <a:rPr lang="en-US" i="1" dirty="0" err="1"/>
              <a:t>Gairm</a:t>
            </a:r>
            <a:r>
              <a:rPr lang="en-US" dirty="0"/>
              <a:t> at five-year intervals between 1952 and 2002.</a:t>
            </a:r>
          </a:p>
          <a:p>
            <a:r>
              <a:rPr lang="en-US" dirty="0"/>
              <a:t>Results:  No clear trends or patterns except for an apparent increase the frequency of the three intensifier word between 1992 and 2002.</a:t>
            </a:r>
          </a:p>
        </p:txBody>
      </p:sp>
    </p:spTree>
    <p:extLst>
      <p:ext uri="{BB962C8B-B14F-4D97-AF65-F5344CB8AC3E}">
        <p14:creationId xmlns:p14="http://schemas.microsoft.com/office/powerpoint/2010/main" val="354554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DE9BB-F94B-4D4E-83C8-F6C2930FF68A}"/>
              </a:ext>
            </a:extLst>
          </p:cNvPr>
          <p:cNvSpPr>
            <a:spLocks noGrp="1"/>
          </p:cNvSpPr>
          <p:nvPr>
            <p:ph type="title"/>
          </p:nvPr>
        </p:nvSpPr>
        <p:spPr>
          <a:xfrm>
            <a:off x="838200" y="365125"/>
            <a:ext cx="10515600" cy="917575"/>
          </a:xfrm>
        </p:spPr>
        <p:txBody>
          <a:bodyPr>
            <a:normAutofit/>
          </a:bodyPr>
          <a:lstStyle/>
          <a:p>
            <a:pPr algn="ctr"/>
            <a:r>
              <a:rPr lang="en-US" sz="3200" dirty="0"/>
              <a:t>Gender Differences in SG Texts</a:t>
            </a:r>
          </a:p>
        </p:txBody>
      </p:sp>
      <p:sp>
        <p:nvSpPr>
          <p:cNvPr id="3" name="Content Placeholder 2">
            <a:extLst>
              <a:ext uri="{FF2B5EF4-FFF2-40B4-BE49-F238E27FC236}">
                <a16:creationId xmlns:a16="http://schemas.microsoft.com/office/drawing/2014/main" id="{4E3B53B1-6CA6-485E-B08C-B2A7BF407E52}"/>
              </a:ext>
            </a:extLst>
          </p:cNvPr>
          <p:cNvSpPr>
            <a:spLocks noGrp="1"/>
          </p:cNvSpPr>
          <p:nvPr>
            <p:ph idx="1"/>
          </p:nvPr>
        </p:nvSpPr>
        <p:spPr>
          <a:xfrm>
            <a:off x="838200" y="1282700"/>
            <a:ext cx="10515600" cy="5210175"/>
          </a:xfrm>
        </p:spPr>
        <p:txBody>
          <a:bodyPr>
            <a:normAutofit fontScale="92500" lnSpcReduction="10000"/>
          </a:bodyPr>
          <a:lstStyle/>
          <a:p>
            <a:r>
              <a:rPr lang="en-US" dirty="0"/>
              <a:t>Target: examination of the frequency of emphatic forms, terms of inclusivity and intensifiers.</a:t>
            </a:r>
          </a:p>
          <a:p>
            <a:r>
              <a:rPr lang="en-US" dirty="0"/>
              <a:t>Data Points: the emphatic forms of four of the more common prepositional pronouns in the first and second persons, both singular and plural forms, the unique (only exists in the plural form) prepositional pronouns of </a:t>
            </a:r>
            <a:r>
              <a:rPr lang="en-US" i="1" dirty="0" err="1"/>
              <a:t>eadar</a:t>
            </a:r>
            <a:r>
              <a:rPr lang="en-US" dirty="0"/>
              <a:t> (“between”), </a:t>
            </a:r>
            <a:r>
              <a:rPr lang="en-US" i="1" u="sng" dirty="0"/>
              <a:t>is </a:t>
            </a:r>
            <a:r>
              <a:rPr lang="en-US" i="1" u="sng" dirty="0" err="1"/>
              <a:t>docha</a:t>
            </a:r>
            <a:r>
              <a:rPr lang="en-US" i="1" u="sng" dirty="0"/>
              <a:t> </a:t>
            </a:r>
            <a:r>
              <a:rPr lang="en-US" u="sng" dirty="0"/>
              <a:t>(“probably, possibly”) signifying conditionality/tentativeness</a:t>
            </a:r>
            <a:r>
              <a:rPr lang="en-US" dirty="0"/>
              <a:t>, the adjectives </a:t>
            </a:r>
            <a:r>
              <a:rPr lang="en-US" i="1" dirty="0"/>
              <a:t>snog</a:t>
            </a:r>
            <a:r>
              <a:rPr lang="en-US" dirty="0"/>
              <a:t> (“nice”) and </a:t>
            </a:r>
            <a:r>
              <a:rPr lang="en-US" i="1" dirty="0" err="1"/>
              <a:t>sgoinell</a:t>
            </a:r>
            <a:r>
              <a:rPr lang="en-US" dirty="0"/>
              <a:t> (‘great”), and three intensifier words/particles that precede adjectives and adverbs.  </a:t>
            </a:r>
          </a:p>
          <a:p>
            <a:r>
              <a:rPr lang="en-US" dirty="0"/>
              <a:t>Corpus:  magazine </a:t>
            </a:r>
            <a:r>
              <a:rPr lang="en-US" i="1" dirty="0" err="1"/>
              <a:t>Gairm</a:t>
            </a:r>
            <a:r>
              <a:rPr lang="en-US" dirty="0"/>
              <a:t> at five-year intervals between 1952 &amp; 2002.</a:t>
            </a:r>
          </a:p>
          <a:p>
            <a:pPr marL="0" indent="0">
              <a:buNone/>
            </a:pPr>
            <a:r>
              <a:rPr lang="en-US" dirty="0"/>
              <a:t>	        six novels (three male and three female authors) 1982-2006</a:t>
            </a:r>
          </a:p>
          <a:p>
            <a:r>
              <a:rPr lang="en-US" dirty="0"/>
              <a:t>Results: No clear trends/ patterns for sex-specific authors in </a:t>
            </a:r>
            <a:r>
              <a:rPr lang="en-US" dirty="0" err="1"/>
              <a:t>Gairm</a:t>
            </a:r>
            <a:r>
              <a:rPr lang="en-US" dirty="0"/>
              <a:t> corpus.         Inconclusive results in novel corpus which requires some further review.  </a:t>
            </a:r>
          </a:p>
        </p:txBody>
      </p:sp>
    </p:spTree>
    <p:extLst>
      <p:ext uri="{BB962C8B-B14F-4D97-AF65-F5344CB8AC3E}">
        <p14:creationId xmlns:p14="http://schemas.microsoft.com/office/powerpoint/2010/main" val="253955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5BFF-1C56-4F9F-823F-2D37CF79E495}"/>
              </a:ext>
            </a:extLst>
          </p:cNvPr>
          <p:cNvSpPr>
            <a:spLocks noGrp="1"/>
          </p:cNvSpPr>
          <p:nvPr>
            <p:ph type="title"/>
          </p:nvPr>
        </p:nvSpPr>
        <p:spPr/>
        <p:txBody>
          <a:bodyPr/>
          <a:lstStyle/>
          <a:p>
            <a:r>
              <a:rPr lang="en-US" dirty="0"/>
              <a:t>Possible Next Steps</a:t>
            </a:r>
          </a:p>
        </p:txBody>
      </p:sp>
      <p:sp>
        <p:nvSpPr>
          <p:cNvPr id="3" name="Content Placeholder 2">
            <a:extLst>
              <a:ext uri="{FF2B5EF4-FFF2-40B4-BE49-F238E27FC236}">
                <a16:creationId xmlns:a16="http://schemas.microsoft.com/office/drawing/2014/main" id="{D86EB257-F88F-4396-8021-358C6FF53264}"/>
              </a:ext>
            </a:extLst>
          </p:cNvPr>
          <p:cNvSpPr>
            <a:spLocks noGrp="1"/>
          </p:cNvSpPr>
          <p:nvPr>
            <p:ph idx="1"/>
          </p:nvPr>
        </p:nvSpPr>
        <p:spPr/>
        <p:txBody>
          <a:bodyPr/>
          <a:lstStyle/>
          <a:p>
            <a:pPr marL="0" indent="0">
              <a:buNone/>
            </a:pPr>
            <a:r>
              <a:rPr lang="en-US" dirty="0"/>
              <a:t>Build a larger corpora of:</a:t>
            </a:r>
          </a:p>
          <a:p>
            <a:r>
              <a:rPr lang="en-US" dirty="0"/>
              <a:t>The entire editions of the magazine </a:t>
            </a:r>
            <a:r>
              <a:rPr lang="en-US" i="1" dirty="0" err="1"/>
              <a:t>Gairm</a:t>
            </a:r>
            <a:r>
              <a:rPr lang="en-US" dirty="0"/>
              <a:t> (200 editions)</a:t>
            </a:r>
          </a:p>
          <a:p>
            <a:r>
              <a:rPr lang="en-US" dirty="0"/>
              <a:t>A more comprehensive group of novels/short stories/plays</a:t>
            </a:r>
          </a:p>
          <a:p>
            <a:r>
              <a:rPr lang="en-US" dirty="0"/>
              <a:t>Collect transcripts of recorded language.</a:t>
            </a:r>
          </a:p>
          <a:p>
            <a:pPr marL="0" indent="0">
              <a:buNone/>
            </a:pPr>
            <a:r>
              <a:rPr lang="en-US" dirty="0"/>
              <a:t>Explore other possible metrics for measuring change in register over time and gender differences of authors and/or speakers. </a:t>
            </a:r>
          </a:p>
        </p:txBody>
      </p:sp>
    </p:spTree>
    <p:extLst>
      <p:ext uri="{BB962C8B-B14F-4D97-AF65-F5344CB8AC3E}">
        <p14:creationId xmlns:p14="http://schemas.microsoft.com/office/powerpoint/2010/main" val="194919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408</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An Investigation of Formal Register and Gender Differences in Modern Scottish Gaelic</vt:lpstr>
      <vt:lpstr>Topic Language: Scottish Gaelic</vt:lpstr>
      <vt:lpstr>Changes in Formal Register in SG Texts  1952-2002</vt:lpstr>
      <vt:lpstr>Gender Differences in SG Texts</vt:lpstr>
      <vt:lpstr>Possible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Investigation of Formal Register and Gender Differences in Modern Scottish Gaelic</dc:title>
  <dc:creator>Mac Aogain, Conn</dc:creator>
  <cp:lastModifiedBy>Mac Aogain, Conn</cp:lastModifiedBy>
  <cp:revision>5</cp:revision>
  <dcterms:created xsi:type="dcterms:W3CDTF">2019-05-15T14:42:41Z</dcterms:created>
  <dcterms:modified xsi:type="dcterms:W3CDTF">2019-05-15T15:24:35Z</dcterms:modified>
</cp:coreProperties>
</file>