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3" r:id="rId5"/>
    <p:sldId id="260" r:id="rId6"/>
    <p:sldId id="261" r:id="rId7"/>
    <p:sldId id="264" r:id="rId8"/>
    <p:sldId id="265" r:id="rId9"/>
    <p:sldId id="267" r:id="rId10"/>
    <p:sldId id="279" r:id="rId11"/>
    <p:sldId id="266" r:id="rId12"/>
    <p:sldId id="269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7" d="100"/>
          <a:sy n="97" d="100"/>
        </p:scale>
        <p:origin x="-114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35FDC61-0D32-41E7-A154-BA1E0F7FEA28}" type="datetimeFigureOut">
              <a:rPr lang="en-US"/>
              <a:pPr>
                <a:defRPr/>
              </a:pPr>
              <a:t>4/29/2013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68A7EE3-4CAC-4F01-B9A8-717C76D22F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345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1F67B3FD-C584-4316-84FE-D29E856DD766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EA11DAE5-8CCF-40A9-B0BA-F930A33EBB5E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BE170467-B348-4585-A71E-DCBC49055725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92935EF8-A2EF-4644-8E2B-575F490FBFC1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3E5A09BC-E82F-4B70-A4AE-6CAC91D574AA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61A19B54-1599-48E0-A873-72A336CC7CBB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4D52F0C0-5C1F-4D50-8552-5ADD892A5DA8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87F0BDE5-A734-4D31-A298-FFD20AF8F6BD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6B5C0ADA-C442-41E5-ADBD-3D285FD38098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4857A51B-B75A-4839-B336-0E51C26FB74B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38BC022F-B4BB-420B-856E-621103DE255C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F54CC254-8D3D-4399-8034-FD1B655B3A94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9FAA5900-0A6C-49B1-9E75-E3DCD92BD4F7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B23A67DE-A705-4018-94A5-B0D031561D75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0AFD32AE-D38B-409F-93E3-6CCFDE5EC450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64781-159F-44CB-9B7A-76D2F5E1B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3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82311-4DD2-48CB-B163-14C25D41E6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3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0478A-7A3C-487F-9F6B-0CC20199A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95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B30E6-E2C2-4831-AC52-95E7391E6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4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7554E-F9E0-4389-930E-F37C242EB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5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A3804-241B-4F58-853A-958344B00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5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F73FE-E7D7-4805-8D76-09F2158AB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81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D50A0-A910-4901-90A2-B057D3DAE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7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6CB3F-8CAE-42F1-B208-B2A8A08ECC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3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AD6E0-83D0-48AD-9C03-D95BAE735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88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F236F-6536-4E72-A209-89A7801A9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7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7C35FC9-3E21-46DA-8E2D-AD8B58CD94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Introduction to Databases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CISC 1050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Navigation Pane and Work Area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Navigation Pane</a:t>
            </a:r>
            <a:r>
              <a:rPr lang="en-US" smtClean="0"/>
              <a:t>: On the left you will see a list of the objects in the database (including tables, forms, reports, queries, etc.)</a:t>
            </a:r>
          </a:p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Work Area</a:t>
            </a:r>
            <a:r>
              <a:rPr lang="en-US" smtClean="0"/>
              <a:t>: on the right you have the object you are currently working 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Defining a TABLE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A TABLE is defined by its </a:t>
            </a:r>
            <a:r>
              <a:rPr lang="en-US" smtClean="0">
                <a:solidFill>
                  <a:srgbClr val="FF0000"/>
                </a:solidFill>
              </a:rPr>
              <a:t>fields</a:t>
            </a:r>
            <a:r>
              <a:rPr lang="en-US" smtClean="0"/>
              <a:t> (column headings).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mtClean="0">
                <a:solidFill>
                  <a:srgbClr val="FF0000"/>
                </a:solidFill>
              </a:rPr>
              <a:t>Field Name </a:t>
            </a:r>
            <a:r>
              <a:rPr lang="en-US" smtClean="0"/>
              <a:t>– unique name </a:t>
            </a:r>
            <a:endParaRPr lang="en-US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en-US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mtClean="0">
                <a:solidFill>
                  <a:srgbClr val="FF0000"/>
                </a:solidFill>
              </a:rPr>
              <a:t>Data Type </a:t>
            </a:r>
            <a:r>
              <a:rPr lang="en-US" smtClean="0"/>
              <a:t>– type of info a field 				   can contain.</a:t>
            </a:r>
            <a:endParaRPr lang="en-US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en-US" smtClean="0">
              <a:solidFill>
                <a:srgbClr val="FF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smtClean="0">
                <a:solidFill>
                  <a:srgbClr val="FF0000"/>
                </a:solidFill>
              </a:rPr>
              <a:t>Description </a:t>
            </a:r>
            <a:r>
              <a:rPr lang="en-US" smtClean="0"/>
              <a:t>– comments about field.</a:t>
            </a:r>
            <a:endParaRPr 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PRIMARY KEY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Each table must have a primary key which is a 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unique identifier</a:t>
            </a:r>
            <a:r>
              <a:rPr lang="en-US" smtClean="0"/>
              <a:t> for each record.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Eg. ID number for a student, course number for a course, driver number for a driver, etc.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VIEWS of a Table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mtClean="0">
                <a:solidFill>
                  <a:srgbClr val="FF0000"/>
                </a:solidFill>
              </a:rPr>
              <a:t>Design View</a:t>
            </a:r>
            <a:r>
              <a:rPr lang="en-US" smtClean="0"/>
              <a:t> – view the table’s definition, I.e. the fields and their properties.</a:t>
            </a:r>
          </a:p>
          <a:p>
            <a:pPr marL="609600" indent="-609600" eaLnBrk="1" hangingPunct="1">
              <a:buFontTx/>
              <a:buAutoNum type="arabicPeriod"/>
            </a:pPr>
            <a:endParaRPr lang="en-US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smtClean="0">
                <a:solidFill>
                  <a:srgbClr val="FF0000"/>
                </a:solidFill>
              </a:rPr>
              <a:t>Datasheet View</a:t>
            </a:r>
            <a:r>
              <a:rPr lang="en-US" smtClean="0"/>
              <a:t> – view the actual records in the table.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Database Design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Arranging data into </a:t>
            </a:r>
            <a:r>
              <a:rPr lang="en-US" smtClean="0">
                <a:solidFill>
                  <a:srgbClr val="0000CC"/>
                </a:solidFill>
              </a:rPr>
              <a:t>tables</a:t>
            </a:r>
            <a:r>
              <a:rPr lang="en-US" smtClean="0"/>
              <a:t> and </a:t>
            </a:r>
            <a:r>
              <a:rPr lang="en-US" smtClean="0">
                <a:solidFill>
                  <a:srgbClr val="0000CC"/>
                </a:solidFill>
              </a:rPr>
              <a:t>fields</a:t>
            </a:r>
            <a:r>
              <a:rPr lang="en-US" smtClean="0"/>
              <a:t>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This process can be long and difficult.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Remove Redundancy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WHY?</a:t>
            </a:r>
          </a:p>
          <a:p>
            <a:pPr eaLnBrk="1" hangingPunct="1"/>
            <a:r>
              <a:rPr lang="en-US" smtClean="0"/>
              <a:t>Wastes space</a:t>
            </a:r>
          </a:p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Updating is difficult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Inconsistent data may result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Where would you find info about yourself stored in a computer?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College</a:t>
            </a:r>
          </a:p>
          <a:p>
            <a:pPr eaLnBrk="1" hangingPunct="1"/>
            <a:r>
              <a:rPr lang="en-US" smtClean="0"/>
              <a:t>Physician’s office</a:t>
            </a:r>
          </a:p>
          <a:p>
            <a:pPr eaLnBrk="1" hangingPunct="1"/>
            <a:r>
              <a:rPr lang="en-US" smtClean="0"/>
              <a:t>Library</a:t>
            </a:r>
          </a:p>
          <a:p>
            <a:pPr eaLnBrk="1" hangingPunct="1"/>
            <a:r>
              <a:rPr lang="en-US" smtClean="0"/>
              <a:t>Grocery Store</a:t>
            </a:r>
          </a:p>
          <a:p>
            <a:pPr eaLnBrk="1" hangingPunct="1"/>
            <a:r>
              <a:rPr lang="en-US" smtClean="0"/>
              <a:t>Dentist’s office</a:t>
            </a:r>
          </a:p>
          <a:p>
            <a:pPr eaLnBrk="1" hangingPunct="1"/>
            <a:r>
              <a:rPr lang="en-US" smtClean="0"/>
              <a:t>Verizon</a:t>
            </a:r>
          </a:p>
          <a:p>
            <a:pPr eaLnBrk="1" hangingPunct="1"/>
            <a:r>
              <a:rPr lang="en-US" smtClean="0"/>
              <a:t>IRS      …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Definition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</a:t>
            </a:r>
            <a:r>
              <a:rPr lang="en-US" u="sng" smtClean="0"/>
              <a:t>DATABASE</a:t>
            </a:r>
            <a:r>
              <a:rPr lang="en-US" smtClean="0"/>
              <a:t> is a collection of related data.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u="sng" smtClean="0"/>
              <a:t>Data</a:t>
            </a:r>
            <a:r>
              <a:rPr lang="en-US" smtClean="0"/>
              <a:t> = known facts that can be recorded and have implicit meaning.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Example of a Database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1077913"/>
          <a:ext cx="9088438" cy="600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4" imgW="8209800" imgH="5427360" progId="Word.Document.8">
                  <p:embed/>
                </p:oleObj>
              </mc:Choice>
              <mc:Fallback>
                <p:oleObj name="Document" r:id="rId4" imgW="8209800" imgH="542736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077913"/>
                        <a:ext cx="9088438" cy="600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Size of a database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Small database example:</a:t>
            </a:r>
          </a:p>
          <a:p>
            <a:pPr eaLnBrk="1" hangingPunct="1">
              <a:buFontTx/>
              <a:buNone/>
            </a:pPr>
            <a:r>
              <a:rPr lang="en-US" smtClean="0"/>
              <a:t>   your personal phone directory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r>
              <a:rPr lang="en-US" smtClean="0"/>
              <a:t>Large database example:</a:t>
            </a:r>
          </a:p>
          <a:p>
            <a:pPr eaLnBrk="1" hangingPunct="1">
              <a:buFontTx/>
              <a:buNone/>
            </a:pPr>
            <a:r>
              <a:rPr lang="en-US" smtClean="0"/>
              <a:t>  database of the IRS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DBMS – Database Management System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z="3600" smtClean="0"/>
              <a:t>A collection of programs that enables users to create and maintain a database.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MS Access is a DBMS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In ACCESS,  a DATABASE consists of a collection of tables.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Table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table is defined by its columns, called </a:t>
            </a:r>
            <a:r>
              <a:rPr lang="en-US" smtClean="0">
                <a:solidFill>
                  <a:srgbClr val="FF0000"/>
                </a:solidFill>
              </a:rPr>
              <a:t>fields</a:t>
            </a:r>
            <a:r>
              <a:rPr lang="en-US" smtClean="0"/>
              <a:t>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Each row (or entry) in a table is called a </a:t>
            </a:r>
            <a:r>
              <a:rPr lang="en-US" smtClean="0">
                <a:solidFill>
                  <a:srgbClr val="FF0000"/>
                </a:solidFill>
              </a:rPr>
              <a:t>record</a:t>
            </a:r>
            <a:r>
              <a:rPr lang="en-US" smtClean="0"/>
              <a:t>.  A record is the information about a specific person, product, or event.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Starting ACCESS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Begin ACCESS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u="sng" smtClean="0"/>
              <a:t>Create a blank Database</a:t>
            </a:r>
            <a:r>
              <a:rPr lang="en-US" smtClean="0"/>
              <a:t> – although a database consists of many files, in Access, each database is viewed as a single file, hence a single icon.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384</Words>
  <Application>Microsoft Office PowerPoint</Application>
  <PresentationFormat>On-screen Show (4:3)</PresentationFormat>
  <Paragraphs>77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Times New Roman</vt:lpstr>
      <vt:lpstr>Arial</vt:lpstr>
      <vt:lpstr>Comic Sans MS</vt:lpstr>
      <vt:lpstr>Calibri</vt:lpstr>
      <vt:lpstr>Default Design</vt:lpstr>
      <vt:lpstr>Microsoft Word Document</vt:lpstr>
      <vt:lpstr>Introduction to Databases</vt:lpstr>
      <vt:lpstr>Where would you find info about yourself stored in a computer?</vt:lpstr>
      <vt:lpstr>General Definition</vt:lpstr>
      <vt:lpstr>Example of a Database</vt:lpstr>
      <vt:lpstr>Size of a database</vt:lpstr>
      <vt:lpstr>DBMS – Database Management System</vt:lpstr>
      <vt:lpstr>MS Access is a DBMS</vt:lpstr>
      <vt:lpstr>Table</vt:lpstr>
      <vt:lpstr>Starting ACCESS</vt:lpstr>
      <vt:lpstr>Navigation Pane and Work Area</vt:lpstr>
      <vt:lpstr>Defining a TABLE</vt:lpstr>
      <vt:lpstr>PRIMARY KEY</vt:lpstr>
      <vt:lpstr>Two VIEWS of a Table</vt:lpstr>
      <vt:lpstr>Database Design</vt:lpstr>
      <vt:lpstr>Remove Redundancy</vt:lpstr>
    </vt:vector>
  </TitlesOfParts>
  <Company>Brooklyn College / CUNY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Databases</dc:title>
  <dc:creator>Dina Sokol</dc:creator>
  <cp:lastModifiedBy>Mommy</cp:lastModifiedBy>
  <cp:revision>28</cp:revision>
  <dcterms:created xsi:type="dcterms:W3CDTF">2003-11-10T05:12:34Z</dcterms:created>
  <dcterms:modified xsi:type="dcterms:W3CDTF">2013-04-30T03:32:11Z</dcterms:modified>
</cp:coreProperties>
</file>