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85" r:id="rId4"/>
    <p:sldId id="287" r:id="rId5"/>
    <p:sldId id="258" r:id="rId6"/>
    <p:sldId id="263" r:id="rId7"/>
    <p:sldId id="264" r:id="rId8"/>
    <p:sldId id="267" r:id="rId9"/>
    <p:sldId id="291" r:id="rId10"/>
    <p:sldId id="268" r:id="rId11"/>
    <p:sldId id="288" r:id="rId12"/>
    <p:sldId id="293" r:id="rId13"/>
    <p:sldId id="269" r:id="rId14"/>
    <p:sldId id="270" r:id="rId15"/>
    <p:sldId id="271" r:id="rId16"/>
    <p:sldId id="275" r:id="rId17"/>
    <p:sldId id="276" r:id="rId18"/>
    <p:sldId id="262" r:id="rId19"/>
    <p:sldId id="29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97" d="100"/>
          <a:sy n="97" d="100"/>
        </p:scale>
        <p:origin x="-10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0"/>
    </p:cViewPr>
  </p:sorterViewPr>
  <p:notesViewPr>
    <p:cSldViewPr>
      <p:cViewPr varScale="1">
        <p:scale>
          <a:sx n="65" d="100"/>
          <a:sy n="65" d="100"/>
        </p:scale>
        <p:origin x="-1666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914B07E-6C90-441A-B9CA-7CD628A71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75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A67958F-8070-4429-839E-D7B59A9AE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67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A0732CB1-8231-4852-B86E-D298DA19E56C}" type="slidenum">
              <a:rPr lang="en-US" sz="1200" smtClean="0">
                <a:latin typeface="Tahoma" pitchFamily="34" charset="0"/>
              </a:rPr>
              <a:pPr eaLnBrk="1" hangingPunct="1"/>
              <a:t>1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485AAC51-5F79-4CD4-9327-B9F2F6D1DD95}" type="slidenum">
              <a:rPr lang="en-US" sz="1200" smtClean="0">
                <a:latin typeface="Tahoma" pitchFamily="34" charset="0"/>
              </a:rPr>
              <a:pPr eaLnBrk="1" hangingPunct="1"/>
              <a:t>13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2A7553F2-893B-4024-A522-5F5B5DC6C105}" type="slidenum">
              <a:rPr lang="en-US" sz="1200" smtClean="0">
                <a:latin typeface="Tahoma" pitchFamily="34" charset="0"/>
              </a:rPr>
              <a:pPr eaLnBrk="1" hangingPunct="1"/>
              <a:t>14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26D86F2B-AF78-4961-B2E7-497BFFEB445D}" type="slidenum">
              <a:rPr lang="en-US" sz="1200" smtClean="0">
                <a:latin typeface="Tahoma" pitchFamily="34" charset="0"/>
              </a:rPr>
              <a:pPr eaLnBrk="1" hangingPunct="1"/>
              <a:t>15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13BF8FC2-7C5A-426B-821F-2C8353AD76A0}" type="slidenum">
              <a:rPr lang="en-US" sz="1200" smtClean="0">
                <a:latin typeface="Tahoma" pitchFamily="34" charset="0"/>
              </a:rPr>
              <a:pPr eaLnBrk="1" hangingPunct="1"/>
              <a:t>16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683AE9A1-9228-4B5B-8E36-E98D26A977EE}" type="slidenum">
              <a:rPr lang="en-US" sz="1200" smtClean="0">
                <a:latin typeface="Tahoma" pitchFamily="34" charset="0"/>
              </a:rPr>
              <a:pPr eaLnBrk="1" hangingPunct="1"/>
              <a:t>17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C96BCF21-C48C-4BB1-9B8C-6DD5A31CD3A7}" type="slidenum">
              <a:rPr lang="en-US" sz="1200" smtClean="0">
                <a:latin typeface="Tahoma" pitchFamily="34" charset="0"/>
              </a:rPr>
              <a:pPr eaLnBrk="1" hangingPunct="1"/>
              <a:t>18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E76BD2C4-DB29-4124-851B-F0C3294AF677}" type="slidenum">
              <a:rPr lang="en-US" sz="1200" smtClean="0">
                <a:latin typeface="Tahoma" pitchFamily="34" charset="0"/>
              </a:rPr>
              <a:pPr eaLnBrk="1" hangingPunct="1"/>
              <a:t>2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9537C31D-05F2-47EA-97D1-FA8722775271}" type="slidenum">
              <a:rPr lang="en-US" sz="1200" smtClean="0">
                <a:latin typeface="Tahoma" pitchFamily="34" charset="0"/>
              </a:rPr>
              <a:pPr eaLnBrk="1" hangingPunct="1"/>
              <a:t>3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FA5B487E-1033-4E16-975A-8615D6785B2F}" type="slidenum">
              <a:rPr lang="en-US" sz="1200" smtClean="0">
                <a:latin typeface="Tahoma" pitchFamily="34" charset="0"/>
              </a:rPr>
              <a:pPr eaLnBrk="1" hangingPunct="1"/>
              <a:t>6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2D48B709-4512-4D58-9D29-0E587281B654}" type="slidenum">
              <a:rPr lang="en-US" sz="1200" smtClean="0">
                <a:latin typeface="Tahoma" pitchFamily="34" charset="0"/>
              </a:rPr>
              <a:pPr eaLnBrk="1" hangingPunct="1"/>
              <a:t>7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44BE8685-F7C1-4078-964D-E4503EC5CFCE}" type="slidenum">
              <a:rPr lang="en-US" sz="1200" smtClean="0">
                <a:latin typeface="Tahoma" pitchFamily="34" charset="0"/>
              </a:rPr>
              <a:pPr eaLnBrk="1" hangingPunct="1"/>
              <a:t>8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5B983737-A9BA-46BE-B9CE-F2B74F1EAA5F}" type="slidenum">
              <a:rPr lang="en-US" sz="1200" smtClean="0">
                <a:latin typeface="Tahoma" pitchFamily="34" charset="0"/>
              </a:rPr>
              <a:pPr eaLnBrk="1" hangingPunct="1"/>
              <a:t>10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/>
            <a:fld id="{CC1611EA-1B6A-4A10-B921-2A73C28137A6}" type="slidenum">
              <a:rPr lang="en-US" sz="1200" smtClean="0">
                <a:latin typeface="Tahoma" pitchFamily="34" charset="0"/>
              </a:rPr>
              <a:pPr eaLnBrk="1" hangingPunct="1"/>
              <a:t>11</a:t>
            </a:fld>
            <a:endParaRPr lang="en-US" sz="12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096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B14EAA4-10FC-4A28-ACCF-EB8CFE618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98656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085A-F86C-48CB-9105-87666814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03029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23A25-32B2-4DCC-B466-11FA09497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8660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6FDEF-6497-4482-B64F-A32E58728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05870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5A809-EC00-41D9-843B-3E8D0BB62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27520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BC737-34A2-49D4-8277-4F2567EDD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9889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A763D-32C0-4D3D-AC6E-B8C672F96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88750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561D7-3E9D-4472-8A61-D671DEEFA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0529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D3B85-2177-4B52-A9BD-CDE2C6D86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29617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DFEB-5F02-47E8-AB49-3A6A012FC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45497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88A9A-163F-4055-99D3-9CD447739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7871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300A6-C2FD-41AE-8C17-9C5FE5501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04739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5CA2F-B617-4D73-9147-B0313C949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5934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+mj-lt"/>
              </a:defRPr>
            </a:lvl1pPr>
          </a:lstStyle>
          <a:p>
            <a:pPr>
              <a:defRPr/>
            </a:pPr>
            <a:fld id="{F600877B-65CA-4797-A5DE-C80937440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>
    <p:zoom dir="in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4D985-FD93-459A-AC43-B3315BAC22B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Introduction to Computers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010400" cy="1828800"/>
          </a:xfrm>
        </p:spPr>
        <p:txBody>
          <a:bodyPr/>
          <a:lstStyle/>
          <a:p>
            <a:pPr eaLnBrk="1" hangingPunct="1"/>
            <a:r>
              <a:rPr lang="en-US" smtClean="0"/>
              <a:t>Prof. Sokol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Computer and Information Science</a:t>
            </a:r>
          </a:p>
          <a:p>
            <a:pPr eaLnBrk="1" hangingPunct="1"/>
            <a:r>
              <a:rPr lang="en-US" smtClean="0"/>
              <a:t>Brooklyn College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F0A4-614F-40C3-B27C-6A3E63D3C9C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7848600" cy="4267200"/>
          </a:xfrm>
        </p:spPr>
        <p:txBody>
          <a:bodyPr/>
          <a:lstStyle/>
          <a:p>
            <a:pPr algn="l" eaLnBrk="1" hangingPunct="1"/>
            <a:r>
              <a:rPr lang="en-US" smtClean="0"/>
              <a:t>Memory, also called Random Access Memory or </a:t>
            </a:r>
            <a:r>
              <a:rPr lang="en-US" b="1" smtClean="0"/>
              <a:t>RAM</a:t>
            </a:r>
            <a:r>
              <a:rPr lang="en-US" smtClean="0"/>
              <a:t> stores: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mtClean="0"/>
              <a:t> instructions waiting to be executed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mtClean="0"/>
              <a:t> data needed by those instructions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mtClean="0"/>
              <a:t> results of processed data</a:t>
            </a:r>
            <a:br>
              <a:rPr lang="en-US" smtClean="0"/>
            </a:br>
            <a:r>
              <a:rPr lang="en-US" smtClean="0"/>
              <a:t> </a:t>
            </a:r>
          </a:p>
          <a:p>
            <a:pPr algn="l" eaLnBrk="1" hangingPunct="1"/>
            <a:r>
              <a:rPr lang="en-US" smtClean="0"/>
              <a:t>Any information stored in RAM is lost when the computer is turned off. </a:t>
            </a:r>
          </a:p>
          <a:p>
            <a:pPr algn="l" eaLnBrk="1" hangingPunct="1"/>
            <a:endParaRPr lang="en-US" smtClean="0"/>
          </a:p>
          <a:p>
            <a:pPr algn="l" eaLnBrk="1" hangingPunct="1"/>
            <a:endParaRPr lang="en-US" sz="2400" smtClean="0"/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5E5B8-99D6-4FBE-87BD-8955F47D764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</a:t>
            </a:r>
          </a:p>
        </p:txBody>
      </p:sp>
      <p:sp>
        <p:nvSpPr>
          <p:cNvPr id="13316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in memory is stored as binary digits (BITS)  e.g. 011100101010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 BYTE = 8 bits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 byte usually stores 1 text character.</a:t>
            </a:r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(cont)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Memory can be viewed as a long list of numbered locations. Data can be written and erased from these locations.</a:t>
            </a:r>
          </a:p>
          <a:p>
            <a:pPr marL="0" indent="0">
              <a:buFont typeface="Wingdings" pitchFamily="2" charset="2"/>
              <a:buNone/>
            </a:pPr>
            <a:r>
              <a:rPr lang="en-US" smtClean="0"/>
              <a:t>There are usually several levels of memory. Cache is the fastest, most expensive kind of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15C2C-0A67-4592-99A7-FD09F380FA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67727-5CDF-4407-AE53-6F17EBD5A39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Amount Of RAM In Computers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7848600" cy="45720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We measure the size of memory by telling how many bytes it can hold.</a:t>
            </a:r>
          </a:p>
          <a:p>
            <a:pPr algn="l" eaLnBrk="1" hangingPunct="1"/>
            <a:endParaRPr lang="en-US" sz="2400" smtClean="0"/>
          </a:p>
          <a:p>
            <a:pPr algn="l" eaLnBrk="1" hangingPunct="1">
              <a:buFont typeface="Wingdings" pitchFamily="2" charset="2"/>
              <a:buChar char="n"/>
            </a:pPr>
            <a:r>
              <a:rPr lang="en-US" sz="2400" smtClean="0"/>
              <a:t> </a:t>
            </a:r>
            <a:r>
              <a:rPr lang="en-US" sz="3000" smtClean="0"/>
              <a:t>1 kilobyte = 2</a:t>
            </a:r>
            <a:r>
              <a:rPr lang="en-US" sz="3000" baseline="30000" smtClean="0"/>
              <a:t>10</a:t>
            </a:r>
            <a:r>
              <a:rPr lang="en-US" sz="3000" smtClean="0"/>
              <a:t> bytes = 1024 bytes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z="3000" smtClean="0"/>
              <a:t>1 megabyte = 2</a:t>
            </a:r>
            <a:r>
              <a:rPr lang="en-US" sz="3000" baseline="30000" smtClean="0"/>
              <a:t>20</a:t>
            </a:r>
            <a:r>
              <a:rPr lang="en-US" sz="3000" smtClean="0"/>
              <a:t> bytes = ~1 million bytes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z="3000" smtClean="0"/>
              <a:t>1 gigabyte = 2</a:t>
            </a:r>
            <a:r>
              <a:rPr lang="en-US" sz="3000" baseline="30000" smtClean="0"/>
              <a:t>30</a:t>
            </a:r>
            <a:r>
              <a:rPr lang="en-US" sz="3000" smtClean="0"/>
              <a:t> bytes = ~1 billion bytes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z="3000" smtClean="0"/>
              <a:t>1 terabyte = 2</a:t>
            </a:r>
            <a:r>
              <a:rPr lang="en-US" sz="3000" baseline="30000" smtClean="0"/>
              <a:t>40</a:t>
            </a:r>
            <a:r>
              <a:rPr lang="en-US" sz="3000" smtClean="0"/>
              <a:t> bytes = ~1 trillion bytes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Typical RAM size: 4 to 16 GB. </a:t>
            </a:r>
          </a:p>
          <a:p>
            <a:pPr algn="l" eaLnBrk="1" hangingPunct="1"/>
            <a:r>
              <a:rPr lang="en-US" sz="2400" smtClean="0"/>
              <a:t>Note: a 32 bit OS can only handle up to 4GB of RAM since 2</a:t>
            </a:r>
            <a:r>
              <a:rPr lang="en-US" sz="2400" baseline="30000" smtClean="0"/>
              <a:t>32</a:t>
            </a:r>
            <a:r>
              <a:rPr lang="en-US" sz="2400" smtClean="0"/>
              <a:t>=4GB.</a:t>
            </a: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09FC-AB20-40CC-8A64-F50550E0B6C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Devices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010400" cy="4495800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Output devices make the information resulting from the processing available for use.</a:t>
            </a:r>
            <a:r>
              <a:rPr lang="en-US" sz="2400" smtClean="0"/>
              <a:t> 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24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printer</a:t>
            </a:r>
            <a:r>
              <a:rPr lang="en-US" sz="2800" smtClean="0"/>
              <a:t> - produces a hard copy of your output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screen</a:t>
            </a:r>
            <a:r>
              <a:rPr lang="en-US" sz="2800" smtClean="0"/>
              <a:t> -  produces a soft copy of your output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speakers</a:t>
            </a:r>
            <a:r>
              <a:rPr lang="en-US" sz="2800" smtClean="0"/>
              <a:t>, etc.</a:t>
            </a:r>
          </a:p>
          <a:p>
            <a:pPr algn="just" eaLnBrk="1" hangingPunct="1"/>
            <a:endParaRPr lang="en-US" sz="2800" smtClean="0"/>
          </a:p>
          <a:p>
            <a:pPr eaLnBrk="1" hangingPunct="1"/>
            <a:endParaRPr lang="en-US" sz="2400" smtClean="0"/>
          </a:p>
        </p:txBody>
      </p:sp>
      <p:pic>
        <p:nvPicPr>
          <p:cNvPr id="16389" name="Picture 4" descr="D:\mydocs\schoolwork\cis52\fig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3622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D:\mydocs\schoolwork\cis52\fig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195262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A0495-4CB6-4EA1-9C2C-EBBC32675FC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Storage Devices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7162800" cy="3886200"/>
          </a:xfrm>
        </p:spPr>
        <p:txBody>
          <a:bodyPr/>
          <a:lstStyle/>
          <a:p>
            <a:pPr algn="just" eaLnBrk="1" hangingPunct="1"/>
            <a:r>
              <a:rPr lang="en-US" smtClean="0"/>
              <a:t>Auxiliary storage devices are used for </a:t>
            </a:r>
            <a:r>
              <a:rPr lang="en-US" b="1" i="1" smtClean="0">
                <a:solidFill>
                  <a:schemeClr val="folHlink"/>
                </a:solidFill>
              </a:rPr>
              <a:t>permanent   </a:t>
            </a:r>
            <a:r>
              <a:rPr lang="en-US" smtClean="0"/>
              <a:t>storage of data. 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mtClean="0"/>
              <a:t> magnetic disks</a:t>
            </a:r>
            <a:r>
              <a:rPr lang="en-US" sz="2800" smtClean="0"/>
              <a:t> (hard disks, floppy disks)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mtClean="0"/>
              <a:t> optical disks (CD and DVD drives)</a:t>
            </a:r>
          </a:p>
          <a:p>
            <a:pPr algn="just" eaLnBrk="1" hangingPunct="1">
              <a:buFont typeface="Wingdings" pitchFamily="2" charset="2"/>
              <a:buChar char="n"/>
            </a:pPr>
            <a:r>
              <a:rPr lang="en-US" smtClean="0"/>
              <a:t> USB drives and flash memory cards</a:t>
            </a: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A4163-1019-4EDB-BCED-E62C570528A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 Disks</a:t>
            </a:r>
            <a:r>
              <a:rPr lang="en-US" sz="2000" smtClean="0"/>
              <a:t> (magnetic storage)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772400" cy="4114800"/>
          </a:xfrm>
        </p:spPr>
        <p:txBody>
          <a:bodyPr/>
          <a:lstStyle/>
          <a:p>
            <a:pPr algn="just" eaLnBrk="1" hangingPunct="1"/>
            <a:r>
              <a:rPr lang="en-US" smtClean="0"/>
              <a:t>Permanent storage that is inside of the computer, and </a:t>
            </a:r>
            <a:r>
              <a:rPr lang="en-US" i="1" smtClean="0">
                <a:solidFill>
                  <a:srgbClr val="FF0000"/>
                </a:solidFill>
              </a:rPr>
              <a:t>NOT</a:t>
            </a:r>
            <a:r>
              <a:rPr lang="en-US" i="1" smtClean="0"/>
              <a:t> </a:t>
            </a:r>
            <a:r>
              <a:rPr lang="en-US" i="1" smtClean="0">
                <a:solidFill>
                  <a:srgbClr val="FF0000"/>
                </a:solidFill>
              </a:rPr>
              <a:t>portable</a:t>
            </a:r>
            <a:r>
              <a:rPr lang="en-US" smtClean="0"/>
              <a:t>.</a:t>
            </a:r>
          </a:p>
          <a:p>
            <a:pPr algn="just" eaLnBrk="1" hangingPunct="1"/>
            <a:r>
              <a:rPr lang="en-US" smtClean="0"/>
              <a:t>Consists of several platters which spin very fast</a:t>
            </a:r>
          </a:p>
          <a:p>
            <a:pPr algn="just" eaLnBrk="1" hangingPunct="1"/>
            <a:r>
              <a:rPr lang="en-US" smtClean="0"/>
              <a:t>Typical hard disks range from 80 GB to 2 terabytes. </a:t>
            </a:r>
          </a:p>
          <a:p>
            <a:pPr algn="just" eaLnBrk="1" hangingPunct="1"/>
            <a:endParaRPr lang="en-US" smtClean="0"/>
          </a:p>
          <a:p>
            <a:pPr eaLnBrk="1" hangingPunct="1"/>
            <a:endParaRPr lang="en-US" sz="2800" smtClean="0"/>
          </a:p>
        </p:txBody>
      </p:sp>
      <p:pic>
        <p:nvPicPr>
          <p:cNvPr id="18437" name="Picture 4" descr="D:\mydocs\schoolwork\cis52\fig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63" y="0"/>
            <a:ext cx="282733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2169D-0EFC-428C-9197-CD950F677DD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Optical Discs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Use laser to read and write:</a:t>
            </a:r>
          </a:p>
          <a:p>
            <a:pPr algn="just" eaLnBrk="1" hangingPunct="1"/>
            <a:r>
              <a:rPr lang="en-US" smtClean="0"/>
              <a:t>CD-ROM (read only memory), </a:t>
            </a:r>
          </a:p>
          <a:p>
            <a:pPr algn="just" eaLnBrk="1" hangingPunct="1"/>
            <a:r>
              <a:rPr lang="en-US" smtClean="0"/>
              <a:t>CD-RW – (rewritable)</a:t>
            </a:r>
          </a:p>
          <a:p>
            <a:pPr algn="just" eaLnBrk="1" hangingPunct="1"/>
            <a:r>
              <a:rPr lang="en-US" smtClean="0"/>
              <a:t>DVD-ROM</a:t>
            </a:r>
          </a:p>
          <a:p>
            <a:pPr algn="just" eaLnBrk="1" hangingPunct="1"/>
            <a:r>
              <a:rPr lang="en-US" smtClean="0"/>
              <a:t>DVD+RW</a:t>
            </a:r>
          </a:p>
          <a:p>
            <a:pPr algn="just" eaLnBrk="1" hangingPunct="1"/>
            <a:endParaRPr lang="en-US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Typical CD’s can store about 700 MB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Typical DVD’s can store up to 17 GB</a:t>
            </a:r>
          </a:p>
        </p:txBody>
      </p:sp>
      <p:pic>
        <p:nvPicPr>
          <p:cNvPr id="19461" name="Picture 4" descr="D:\mydocs\schoolwork\cis52\fig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5146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8F78D-BFD2-4308-9277-5578E5AD18F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Software</a:t>
            </a:r>
            <a:endParaRPr 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A</a:t>
            </a:r>
            <a:r>
              <a:rPr lang="en-US" b="1" dirty="0" smtClean="0"/>
              <a:t> computer program</a:t>
            </a:r>
            <a:r>
              <a:rPr lang="en-US" dirty="0" smtClean="0"/>
              <a:t> or </a:t>
            </a:r>
            <a:r>
              <a:rPr lang="en-US" b="1" dirty="0" smtClean="0"/>
              <a:t>software </a:t>
            </a:r>
            <a:r>
              <a:rPr lang="en-US" dirty="0" smtClean="0"/>
              <a:t>tells it exactly what to do.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A computer program is </a:t>
            </a:r>
            <a:r>
              <a:rPr lang="en-US" smtClean="0"/>
              <a:t>a </a:t>
            </a:r>
            <a:r>
              <a:rPr lang="en-US" smtClean="0"/>
              <a:t>sequence </a:t>
            </a:r>
            <a:r>
              <a:rPr lang="en-US" smtClean="0"/>
              <a:t>of instructions to the computer.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The computer does one instruction at a time.</a:t>
            </a:r>
            <a:r>
              <a:rPr lang="en-US" sz="2000" dirty="0" smtClean="0"/>
              <a:t> (Note: each core performs one instruction at a time.)</a:t>
            </a:r>
          </a:p>
        </p:txBody>
      </p:sp>
    </p:spTree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goal….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mtClean="0"/>
              <a:t>This semester, our goal is to learn how to write our very own computer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1967B-6A43-4D5D-ABEB-92C13F330E0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EBBAE-6C57-4907-B402-DF9B7DC0E5D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Computer?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</a:t>
            </a:r>
            <a:r>
              <a:rPr lang="en-US" b="1" smtClean="0"/>
              <a:t>COMPUTER</a:t>
            </a:r>
            <a:r>
              <a:rPr lang="en-US" smtClean="0"/>
              <a:t> is an electronic device that can:</a:t>
            </a:r>
          </a:p>
          <a:p>
            <a:pPr eaLnBrk="1" hangingPunct="1"/>
            <a:r>
              <a:rPr lang="en-US" smtClean="0"/>
              <a:t>Receive information</a:t>
            </a:r>
          </a:p>
          <a:p>
            <a:pPr eaLnBrk="1" hangingPunct="1"/>
            <a:r>
              <a:rPr lang="en-US" smtClean="0"/>
              <a:t>Perform processes</a:t>
            </a:r>
          </a:p>
          <a:p>
            <a:pPr eaLnBrk="1" hangingPunct="1"/>
            <a:r>
              <a:rPr lang="en-US" smtClean="0"/>
              <a:t>Produce output</a:t>
            </a:r>
          </a:p>
          <a:p>
            <a:pPr eaLnBrk="1" hangingPunct="1"/>
            <a:r>
              <a:rPr lang="en-US" smtClean="0"/>
              <a:t>Store info for future use.</a:t>
            </a: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E404F-040F-49A4-8E3B-BDA23358EF4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Processing Cycle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Input</a:t>
            </a:r>
          </a:p>
          <a:p>
            <a:pPr eaLnBrk="1" hangingPunct="1"/>
            <a:r>
              <a:rPr lang="en-US" sz="3600" smtClean="0"/>
              <a:t>Process</a:t>
            </a:r>
          </a:p>
          <a:p>
            <a:pPr eaLnBrk="1" hangingPunct="1"/>
            <a:r>
              <a:rPr lang="en-US" sz="3600" smtClean="0"/>
              <a:t>Output</a:t>
            </a:r>
          </a:p>
          <a:p>
            <a:pPr eaLnBrk="1" hangingPunct="1"/>
            <a:r>
              <a:rPr lang="en-US" sz="3600" smtClean="0"/>
              <a:t>Storage</a:t>
            </a: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7CBB3-F3F2-477B-BE11-86D160807E5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4800" b="1">
                <a:solidFill>
                  <a:srgbClr val="FF0000"/>
                </a:solidFill>
                <a:latin typeface="Tahoma" pitchFamily="34" charset="0"/>
              </a:rPr>
              <a:t>   </a:t>
            </a:r>
            <a:r>
              <a:rPr lang="en-US" altLang="he-IL" sz="4400" b="1">
                <a:solidFill>
                  <a:schemeClr val="tx2"/>
                </a:solidFill>
                <a:latin typeface="Tahoma" pitchFamily="34" charset="0"/>
              </a:rPr>
              <a:t>Hardware vs. Software</a:t>
            </a:r>
            <a:endParaRPr lang="en-US" altLang="he-IL" sz="44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he-IL">
                <a:solidFill>
                  <a:srgbClr val="FF0000"/>
                </a:solidFill>
              </a:rPr>
              <a:t>Hardware</a:t>
            </a:r>
            <a:r>
              <a:rPr lang="en-US" altLang="he-IL"/>
              <a:t> - the physical parts that make up the computer</a:t>
            </a:r>
          </a:p>
          <a:p>
            <a:pPr marL="742950" lvl="1" indent="-285750">
              <a:buClr>
                <a:schemeClr val="hlink"/>
              </a:buClr>
              <a:buSzPct val="55000"/>
            </a:pPr>
            <a:r>
              <a:rPr lang="en-US" altLang="he-IL" sz="2800">
                <a:solidFill>
                  <a:srgbClr val="0000FF"/>
                </a:solidFill>
              </a:rPr>
              <a:t>e.g. CPU, memory, disks, CD-ROM drives, printer.</a:t>
            </a:r>
          </a:p>
          <a:p>
            <a:pPr marL="342900" indent="-342900"/>
            <a:r>
              <a:rPr lang="en-US" altLang="he-IL">
                <a:solidFill>
                  <a:srgbClr val="FF0000"/>
                </a:solidFill>
              </a:rPr>
              <a:t>Software</a:t>
            </a:r>
            <a:r>
              <a:rPr lang="en-US" altLang="he-IL"/>
              <a:t> - computer programs and applications.</a:t>
            </a:r>
          </a:p>
          <a:p>
            <a:pPr marL="742950" lvl="1" indent="-285750">
              <a:buClr>
                <a:schemeClr val="hlink"/>
              </a:buClr>
              <a:buSzPct val="55000"/>
            </a:pPr>
            <a:r>
              <a:rPr lang="en-US" altLang="he-IL" sz="2800">
                <a:solidFill>
                  <a:srgbClr val="0000FF"/>
                </a:solidFill>
              </a:rPr>
              <a:t>Operating system, word processor, games, etc.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B58FA-1D13-4245-BE77-0C26581293A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Hardware: physical devices</a:t>
            </a:r>
            <a:r>
              <a:rPr lang="en-US" sz="2400" smtClean="0"/>
              <a:t> that comprise a computer system</a:t>
            </a:r>
          </a:p>
        </p:txBody>
      </p:sp>
      <p:pic>
        <p:nvPicPr>
          <p:cNvPr id="7172" name="Picture 6" descr="D:\mydocs\schoolwork\cis52\fig0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133600"/>
            <a:ext cx="4927600" cy="4114800"/>
          </a:xfrm>
          <a:noFill/>
        </p:spPr>
      </p:pic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1295400" y="3048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762000" y="2590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Printer (output)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352800" y="1752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Monitor (output)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5867400" y="1828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Speaker (output)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2286000" y="5562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Scanner (input)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60960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Mouse (input)</a:t>
            </a:r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V="1">
            <a:off x="2667000" y="4953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 flipH="1" flipV="1">
            <a:off x="5410200" y="4267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4495800" y="5638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Keyboard (input)</a:t>
            </a:r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 flipV="1">
            <a:off x="4419600" y="38862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7299325" y="1785938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ahoma" pitchFamily="34" charset="0"/>
            </a:endParaRP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6553200" y="2057400"/>
            <a:ext cx="18288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System unit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(processor, memory</a:t>
            </a:r>
            <a:r>
              <a:rPr lang="en-US" sz="1200">
                <a:latin typeface="Times New Roman" charset="0"/>
              </a:rPr>
              <a:t>…</a:t>
            </a:r>
            <a:r>
              <a:rPr lang="en-US" sz="1200">
                <a:latin typeface="Tahoma" pitchFamily="34" charset="0"/>
              </a:rPr>
              <a:t>)</a:t>
            </a:r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 flipH="1">
            <a:off x="5715000" y="2057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>
            <a:off x="4038600" y="2057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Text Box 22"/>
          <p:cNvSpPr txBox="1">
            <a:spLocks noChangeArrowheads="1"/>
          </p:cNvSpPr>
          <p:nvPr/>
        </p:nvSpPr>
        <p:spPr bwMode="auto">
          <a:xfrm>
            <a:off x="7239000" y="4648200"/>
            <a:ext cx="1600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  <a:cs typeface="Times New Roman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Storage devices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sz="1200">
                <a:latin typeface="Tahoma" pitchFamily="34" charset="0"/>
              </a:rPr>
              <a:t>(CD-RW, Floppy, Hard disk, zip,</a:t>
            </a:r>
            <a:r>
              <a:rPr lang="en-US" sz="1200">
                <a:latin typeface="Times New Roman" charset="0"/>
              </a:rPr>
              <a:t>…</a:t>
            </a:r>
            <a:r>
              <a:rPr lang="en-US" sz="1200">
                <a:latin typeface="Tahoma" pitchFamily="34" charset="0"/>
              </a:rPr>
              <a:t>)</a:t>
            </a:r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 flipV="1">
            <a:off x="6553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 flipH="1">
            <a:off x="6553200" y="2590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2A427-45E0-45EC-BFD7-23A1D38B01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Are The Primary Components Of A Computer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574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Input devices.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Central Processing Unit (control unit and  arithmetic/logic unit).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Memory.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Output devices.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Storage devices.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2514600"/>
          <a:ext cx="4114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Photo Editor Photo" r:id="rId4" imgW="4449524" imgH="2674852" progId="MSPhotoEd.3">
                  <p:embed/>
                </p:oleObj>
              </mc:Choice>
              <mc:Fallback>
                <p:oleObj name="Photo Editor Photo" r:id="rId4" imgW="4449524" imgH="2674852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41148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A9E17-A0DC-4EBE-8AE7-34B05EA1FBA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Devices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Keyboard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Mouse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Scanner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Camera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Microphone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Touchpad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Stylus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…..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4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C7774-4F15-4C5B-A9DC-6152E69BADE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Central Processing Unit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l" eaLnBrk="1" hangingPunct="1"/>
            <a:r>
              <a:rPr lang="en-US" smtClean="0"/>
              <a:t>The central processing unit (CPU) is the “brain” of the computer. It: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mtClean="0"/>
              <a:t> interprets instructions to the computer (control unit),</a:t>
            </a:r>
          </a:p>
          <a:p>
            <a:pPr algn="l" eaLnBrk="1" hangingPunct="1">
              <a:buFont typeface="Wingdings" pitchFamily="2" charset="2"/>
              <a:buChar char="n"/>
            </a:pPr>
            <a:r>
              <a:rPr lang="en-US" smtClean="0"/>
              <a:t> performs the arithmetic and logical processing (ALU)  </a:t>
            </a:r>
          </a:p>
          <a:p>
            <a:pPr algn="l" eaLnBrk="1" hangingPunct="1"/>
            <a:endParaRPr lang="en-US" smtClean="0"/>
          </a:p>
        </p:txBody>
      </p:sp>
      <p:pic>
        <p:nvPicPr>
          <p:cNvPr id="10245" name="Picture 4" descr="D:\mydocs\schoolwork\cis52\fig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60988"/>
            <a:ext cx="44704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CPU’s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CPU’s are measured by their (clock) speeds, or frequency of instructions per second.  </a:t>
            </a:r>
            <a:r>
              <a:rPr lang="en-US" sz="2800" smtClean="0"/>
              <a:t>Example: 2.4 GHz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r>
              <a:rPr lang="en-US" smtClean="0"/>
              <a:t>A multi-core processor has several processing units and can do more than one thing at a time. </a:t>
            </a:r>
            <a:r>
              <a:rPr lang="en-US" sz="2800" smtClean="0"/>
              <a:t>Example: duo or quad core.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36A70-4D2F-4FA7-B531-84C6BC870B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Comic Sans M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834</TotalTime>
  <Words>711</Words>
  <Application>Microsoft Office PowerPoint</Application>
  <PresentationFormat>On-screen Show (4:3)</PresentationFormat>
  <Paragraphs>142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Blends</vt:lpstr>
      <vt:lpstr>Photo Editor Photo</vt:lpstr>
      <vt:lpstr>Introduction to Computers</vt:lpstr>
      <vt:lpstr>What is a Computer?</vt:lpstr>
      <vt:lpstr>Information Processing Cycle</vt:lpstr>
      <vt:lpstr>PowerPoint Presentation</vt:lpstr>
      <vt:lpstr>Hardware: physical devices that comprise a computer system</vt:lpstr>
      <vt:lpstr>What Are The Primary Components Of A Computer ?</vt:lpstr>
      <vt:lpstr>Input Devices</vt:lpstr>
      <vt:lpstr> Central Processing Unit</vt:lpstr>
      <vt:lpstr>CPU’s</vt:lpstr>
      <vt:lpstr>Memory</vt:lpstr>
      <vt:lpstr>Memory </vt:lpstr>
      <vt:lpstr>Memory (cont)</vt:lpstr>
      <vt:lpstr>Amount Of RAM In Computers</vt:lpstr>
      <vt:lpstr>Output Devices</vt:lpstr>
      <vt:lpstr>Storage Devices</vt:lpstr>
      <vt:lpstr>Hard Disks (magnetic storage)</vt:lpstr>
      <vt:lpstr>Optical Discs</vt:lpstr>
      <vt:lpstr>Software</vt:lpstr>
      <vt:lpstr>Our goal….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</dc:title>
  <dc:creator>rave</dc:creator>
  <cp:lastModifiedBy>Mommy</cp:lastModifiedBy>
  <cp:revision>114</cp:revision>
  <dcterms:created xsi:type="dcterms:W3CDTF">2003-01-26T17:27:30Z</dcterms:created>
  <dcterms:modified xsi:type="dcterms:W3CDTF">2016-08-30T03:29:39Z</dcterms:modified>
</cp:coreProperties>
</file>