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3"/>
  </p:notesMasterIdLst>
  <p:handoutMasterIdLst>
    <p:handoutMasterId r:id="rId64"/>
  </p:handoutMasterIdLst>
  <p:sldIdLst>
    <p:sldId id="835" r:id="rId2"/>
    <p:sldId id="836" r:id="rId3"/>
    <p:sldId id="837" r:id="rId4"/>
    <p:sldId id="838" r:id="rId5"/>
    <p:sldId id="839" r:id="rId6"/>
    <p:sldId id="840" r:id="rId7"/>
    <p:sldId id="873" r:id="rId8"/>
    <p:sldId id="872" r:id="rId9"/>
    <p:sldId id="846" r:id="rId10"/>
    <p:sldId id="888" r:id="rId11"/>
    <p:sldId id="865" r:id="rId12"/>
    <p:sldId id="729" r:id="rId13"/>
    <p:sldId id="679" r:id="rId14"/>
    <p:sldId id="825" r:id="rId15"/>
    <p:sldId id="833" r:id="rId16"/>
    <p:sldId id="798" r:id="rId17"/>
    <p:sldId id="887" r:id="rId18"/>
    <p:sldId id="681" r:id="rId19"/>
    <p:sldId id="800" r:id="rId20"/>
    <p:sldId id="782" r:id="rId21"/>
    <p:sldId id="783" r:id="rId22"/>
    <p:sldId id="799" r:id="rId23"/>
    <p:sldId id="788" r:id="rId24"/>
    <p:sldId id="784" r:id="rId25"/>
    <p:sldId id="785" r:id="rId26"/>
    <p:sldId id="786" r:id="rId27"/>
    <p:sldId id="787" r:id="rId28"/>
    <p:sldId id="801" r:id="rId29"/>
    <p:sldId id="789" r:id="rId30"/>
    <p:sldId id="802" r:id="rId31"/>
    <p:sldId id="803" r:id="rId32"/>
    <p:sldId id="813" r:id="rId33"/>
    <p:sldId id="867" r:id="rId34"/>
    <p:sldId id="804" r:id="rId35"/>
    <p:sldId id="827" r:id="rId36"/>
    <p:sldId id="814" r:id="rId37"/>
    <p:sldId id="819" r:id="rId38"/>
    <p:sldId id="805" r:id="rId39"/>
    <p:sldId id="806" r:id="rId40"/>
    <p:sldId id="890" r:id="rId41"/>
    <p:sldId id="815" r:id="rId42"/>
    <p:sldId id="895" r:id="rId43"/>
    <p:sldId id="891" r:id="rId44"/>
    <p:sldId id="892" r:id="rId45"/>
    <p:sldId id="894" r:id="rId46"/>
    <p:sldId id="896" r:id="rId47"/>
    <p:sldId id="831" r:id="rId48"/>
    <p:sldId id="816" r:id="rId49"/>
    <p:sldId id="807" r:id="rId50"/>
    <p:sldId id="810" r:id="rId51"/>
    <p:sldId id="811" r:id="rId52"/>
    <p:sldId id="830" r:id="rId53"/>
    <p:sldId id="874" r:id="rId54"/>
    <p:sldId id="824" r:id="rId55"/>
    <p:sldId id="791" r:id="rId56"/>
    <p:sldId id="823" r:id="rId57"/>
    <p:sldId id="698" r:id="rId58"/>
    <p:sldId id="699" r:id="rId59"/>
    <p:sldId id="763" r:id="rId60"/>
    <p:sldId id="709" r:id="rId61"/>
    <p:sldId id="834" r:id="rId6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0099FF"/>
    <a:srgbClr val="0033CC"/>
    <a:srgbClr val="CC3300"/>
    <a:srgbClr val="CC33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14" autoAdjust="0"/>
    <p:restoredTop sz="99494" autoAdjust="0"/>
  </p:normalViewPr>
  <p:slideViewPr>
    <p:cSldViewPr>
      <p:cViewPr varScale="1">
        <p:scale>
          <a:sx n="75" d="100"/>
          <a:sy n="75" d="100"/>
        </p:scale>
        <p:origin x="-15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96" y="85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0" d="100"/>
        <a:sy n="4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1BAD3C-5129-844C-BA0D-954462266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1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56319DA0-CBDE-1140-BBF3-2883CBCA7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60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2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2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2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2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2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B7B8EF-68F4-2F43-98CA-E2B2093F4B51}" type="slidenum">
              <a:rPr lang="en-US" sz="1200" b="0"/>
              <a:pPr eaLnBrk="1" hangingPunct="1"/>
              <a:t>6</a:t>
            </a:fld>
            <a:endParaRPr lang="en-US" sz="1200" b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4B8A461-3E20-2448-A704-A48B27B0C402}" type="slidenum">
              <a:rPr lang="en-US" sz="1200" b="0"/>
              <a:pPr eaLnBrk="1" hangingPunct="1"/>
              <a:t>7</a:t>
            </a:fld>
            <a:endParaRPr lang="en-US" sz="1200" b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l-G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C59B3B5-64A9-3445-B28D-D88F650247D6}" type="slidenum">
              <a:rPr lang="en-US" sz="1200" b="0"/>
              <a:pPr eaLnBrk="1" hangingPunct="1"/>
              <a:t>8</a:t>
            </a:fld>
            <a:endParaRPr lang="en-US" sz="1200" b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l-G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9F365D-5430-F143-899E-85C5A400841C}" type="datetime1">
              <a:rPr lang="el-GR" smtClean="0"/>
              <a:pPr>
                <a:defRPr/>
              </a:pPr>
              <a:t>11/17/17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Hurwitz lecture, ETH, May 29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1A7B2-CAE5-CD45-8FF5-61877E4615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87005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97E7BD-37D6-FF40-AA8B-47F6A6079676}" type="datetime1">
              <a:rPr lang="el-GR" smtClean="0"/>
              <a:pPr>
                <a:defRPr/>
              </a:pPr>
              <a:t>11/17/17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Hurwitz lecture, ETH, May 29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5F013-3E95-A740-B244-A7EFCB77D2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69718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614BF4-C46A-8E43-B274-0F269A61E9BE}" type="datetime1">
              <a:rPr lang="el-GR" smtClean="0"/>
              <a:pPr>
                <a:defRPr/>
              </a:pPr>
              <a:t>11/17/17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Hurwitz lecture, ETH, May 29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67F6C-8188-674A-B76C-62A7D73898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36613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94653-293E-9440-B81A-61942528C960}" type="datetime1">
              <a:rPr lang="el-GR" smtClean="0"/>
              <a:pPr>
                <a:defRPr/>
              </a:pPr>
              <a:t>11/17/17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Hurwitz lecture, ETH, May 29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A442A-9602-FC4D-907E-BE9DC464EA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82181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689DF3-1857-5D4A-B65E-F3559F080786}" type="datetime1">
              <a:rPr lang="el-GR" smtClean="0"/>
              <a:pPr>
                <a:defRPr/>
              </a:pPr>
              <a:t>11/17/17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Hurwitz lecture, ETH, May 29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E7E34-99F4-2C41-B9E7-4B950C1394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24903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77DBCB-B3A9-D948-A7C7-0BD33B0979D9}" type="datetime1">
              <a:rPr lang="el-GR" smtClean="0"/>
              <a:pPr>
                <a:defRPr/>
              </a:pPr>
              <a:t>11/17/17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Hurwitz lecture, ETH, May 29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6B88F-F881-144B-BFA3-C8ABC0238D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75070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21FD71-25E8-2C4F-89B8-2144864E7648}" type="datetime1">
              <a:rPr lang="el-GR" smtClean="0"/>
              <a:pPr>
                <a:defRPr/>
              </a:pPr>
              <a:t>11/17/17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Hurwitz lecture, ETH, May 29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F3228-9A9D-4A44-B524-6442B5E320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42909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69DA46-00C8-004E-88F1-309ED1977608}" type="datetime1">
              <a:rPr lang="el-GR" smtClean="0"/>
              <a:pPr>
                <a:defRPr/>
              </a:pPr>
              <a:t>11/17/17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Hurwitz lecture, ETH, May 29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AFF95-6C3F-1F40-B407-0E6185220C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83242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00DF8-9A61-3B45-9E88-B8EBADE8976B}" type="datetime1">
              <a:rPr lang="el-GR" smtClean="0"/>
              <a:pPr>
                <a:defRPr/>
              </a:pPr>
              <a:t>11/17/17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Hurwitz lecture, ETH, May 29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C2009-2218-C847-9318-0240F22DEB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49343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0BDAA7-32D3-5846-8AE5-07154C7BCC52}" type="datetime1">
              <a:rPr lang="el-GR" smtClean="0"/>
              <a:pPr>
                <a:defRPr/>
              </a:pPr>
              <a:t>11/17/17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Hurwitz lecture, ETH, May 29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936423-3973-7B46-B53A-73D8C53271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82038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A000C9-3E48-ED49-9D9A-EB4074DB2704}" type="datetime1">
              <a:rPr lang="el-GR" smtClean="0"/>
              <a:pPr>
                <a:defRPr/>
              </a:pPr>
              <a:t>11/17/17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Hurwitz lecture, ETH, May 29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E6815-C662-9643-8919-712B4E0D72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8013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751B0F-2F6E-D94B-A78D-0824A73CCF49}" type="datetime1">
              <a:rPr lang="el-GR" smtClean="0"/>
              <a:pPr>
                <a:defRPr/>
              </a:pPr>
              <a:t>11/17/17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Hurwitz lecture, ETH, May 29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D77C6A-0E66-8943-A7E1-D8AC7F3B7A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 spd="med">
    <p:fade thruBlk="1"/>
  </p:transition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ain1.jpg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609600"/>
            <a:ext cx="4876800" cy="3135602"/>
          </a:xfrm>
          <a:prstGeom prst="rect">
            <a:avLst/>
          </a:prstGeom>
        </p:spPr>
      </p:pic>
      <p:pic>
        <p:nvPicPr>
          <p:cNvPr id="4" name="Picture 3" descr="brain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486400"/>
            <a:ext cx="1540680" cy="99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2971800"/>
            <a:ext cx="9829800" cy="11430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accent2"/>
                </a:solidFill>
              </a:rPr>
              <a:t/>
            </a:r>
            <a:br>
              <a:rPr lang="en-US" sz="5400" dirty="0" smtClean="0">
                <a:solidFill>
                  <a:schemeClr val="accent2"/>
                </a:solidFill>
              </a:rPr>
            </a:br>
            <a:r>
              <a:rPr lang="en-US" sz="6700" dirty="0">
                <a:solidFill>
                  <a:schemeClr val="bg1"/>
                </a:solidFill>
              </a:rPr>
              <a:t>a</a:t>
            </a:r>
            <a:r>
              <a:rPr lang="en-US" sz="6700" dirty="0" smtClean="0">
                <a:solidFill>
                  <a:schemeClr val="bg1"/>
                </a:solidFill>
              </a:rPr>
              <a:t> </a:t>
            </a:r>
            <a:r>
              <a:rPr lang="en-US" sz="6700" dirty="0">
                <a:solidFill>
                  <a:schemeClr val="bg1"/>
                </a:solidFill>
              </a:rPr>
              <a:t>c</a:t>
            </a:r>
            <a:r>
              <a:rPr lang="en-US" sz="6700" dirty="0" smtClean="0">
                <a:solidFill>
                  <a:schemeClr val="bg1"/>
                </a:solidFill>
              </a:rPr>
              <a:t>omputer </a:t>
            </a:r>
            <a:r>
              <a:rPr lang="en-US" sz="6700" dirty="0">
                <a:solidFill>
                  <a:schemeClr val="tx1"/>
                </a:solidFill>
              </a:rPr>
              <a:t>s</a:t>
            </a:r>
            <a:r>
              <a:rPr lang="en-US" sz="6700" dirty="0" smtClean="0">
                <a:solidFill>
                  <a:schemeClr val="tx1"/>
                </a:solidFill>
              </a:rPr>
              <a:t>cientist</a:t>
            </a:r>
            <a:br>
              <a:rPr lang="en-US" sz="6700" dirty="0" smtClean="0">
                <a:solidFill>
                  <a:schemeClr val="tx1"/>
                </a:solidFill>
              </a:rPr>
            </a:br>
            <a:r>
              <a:rPr lang="en-US" sz="6700" dirty="0" smtClean="0">
                <a:solidFill>
                  <a:srgbClr val="FFFFFF"/>
                </a:solidFill>
              </a:rPr>
              <a:t>thinks about </a:t>
            </a:r>
            <a:r>
              <a:rPr lang="en-US" sz="6700" dirty="0" smtClean="0">
                <a:solidFill>
                  <a:schemeClr val="tx1"/>
                </a:solidFill>
              </a:rPr>
              <a:t>the Brain</a:t>
            </a:r>
            <a:br>
              <a:rPr lang="en-US" sz="6700" dirty="0" smtClean="0">
                <a:solidFill>
                  <a:schemeClr val="tx1"/>
                </a:solidFill>
              </a:rPr>
            </a:br>
            <a:r>
              <a:rPr lang="en-US" sz="6700" dirty="0">
                <a:solidFill>
                  <a:schemeClr val="tx1"/>
                </a:solidFill>
              </a:rPr>
              <a:t/>
            </a:r>
            <a:br>
              <a:rPr lang="en-US" sz="6700" dirty="0">
                <a:solidFill>
                  <a:schemeClr val="tx1"/>
                </a:solidFill>
              </a:rPr>
            </a:br>
            <a:r>
              <a:rPr lang="en-US" sz="6700" dirty="0" smtClean="0">
                <a:solidFill>
                  <a:schemeClr val="tx1"/>
                </a:solidFill>
              </a:rPr>
              <a:t/>
            </a:r>
            <a:br>
              <a:rPr lang="en-US" sz="6700" dirty="0" smtClean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accent2"/>
                </a:solidFill>
              </a:rPr>
              <a:t/>
            </a:r>
            <a:br>
              <a:rPr lang="en-US" sz="5400" dirty="0">
                <a:solidFill>
                  <a:schemeClr val="accent2"/>
                </a:solidFill>
              </a:rPr>
            </a:br>
            <a:r>
              <a:rPr lang="en-US" sz="5400" dirty="0" smtClean="0">
                <a:solidFill>
                  <a:schemeClr val="accent2"/>
                </a:solidFill>
              </a:rPr>
              <a:t>                      </a:t>
            </a:r>
            <a:r>
              <a:rPr lang="en-US" sz="4900" dirty="0" smtClean="0">
                <a:solidFill>
                  <a:schemeClr val="accent2"/>
                </a:solidFill>
              </a:rPr>
              <a:t>Christos H. Papadimitriou</a:t>
            </a:r>
            <a:br>
              <a:rPr lang="en-US" sz="4900" dirty="0" smtClean="0">
                <a:solidFill>
                  <a:schemeClr val="accent2"/>
                </a:solidFill>
              </a:rPr>
            </a:br>
            <a:r>
              <a:rPr lang="en-US" sz="4900" dirty="0" smtClean="0">
                <a:solidFill>
                  <a:schemeClr val="accent2"/>
                </a:solidFill>
              </a:rPr>
              <a:t>                       Columbia U</a:t>
            </a:r>
            <a:endParaRPr lang="en-US" sz="4900" dirty="0">
              <a:solidFill>
                <a:schemeClr val="accent2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219200" y="4191000"/>
            <a:ext cx="533400" cy="3048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143000" y="4724400"/>
            <a:ext cx="381000" cy="228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143000" y="5257800"/>
            <a:ext cx="304800" cy="228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447800" y="3581400"/>
            <a:ext cx="609600" cy="3048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20492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762000"/>
            <a:ext cx="88392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Evolution</a:t>
            </a:r>
            <a:br>
              <a:rPr lang="en-US" sz="4800" dirty="0" smtClean="0"/>
            </a:br>
            <a:r>
              <a:rPr lang="en-US" sz="4800" dirty="0" smtClean="0"/>
              <a:t>150 years later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7772400" cy="4114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sz="3900" b="1" dirty="0" smtClean="0">
                <a:solidFill>
                  <a:schemeClr val="accent5">
                    <a:lumMod val="75000"/>
                  </a:schemeClr>
                </a:solidFill>
              </a:rPr>
              <a:t>Q</a:t>
            </a:r>
            <a:r>
              <a:rPr lang="en-US" sz="3900" b="1" i="1" dirty="0" smtClean="0">
                <a:solidFill>
                  <a:schemeClr val="accent5">
                    <a:lumMod val="75000"/>
                  </a:schemeClr>
                </a:solidFill>
              </a:rPr>
              <a:t>: “</a:t>
            </a:r>
            <a:r>
              <a:rPr lang="en-US" sz="3900" b="1" i="1" dirty="0">
                <a:solidFill>
                  <a:schemeClr val="accent5">
                    <a:lumMod val="75000"/>
                  </a:schemeClr>
                </a:solidFill>
              </a:rPr>
              <a:t>What algorithm could have </a:t>
            </a:r>
            <a:r>
              <a:rPr lang="en-US" sz="3900" b="1" i="1" dirty="0" smtClean="0">
                <a:solidFill>
                  <a:schemeClr val="accent5">
                    <a:lumMod val="75000"/>
                  </a:schemeClr>
                </a:solidFill>
              </a:rPr>
              <a:t>done </a:t>
            </a:r>
          </a:p>
          <a:p>
            <a:pPr marL="0" indent="0">
              <a:buNone/>
            </a:pPr>
            <a:r>
              <a:rPr lang="en-US" sz="39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900" b="1" i="1" dirty="0" smtClean="0">
                <a:solidFill>
                  <a:schemeClr val="accent5">
                    <a:lumMod val="75000"/>
                  </a:schemeClr>
                </a:solidFill>
              </a:rPr>
              <a:t>   </a:t>
            </a:r>
            <a:r>
              <a:rPr lang="en-US" sz="4300" b="1" dirty="0" smtClean="0">
                <a:solidFill>
                  <a:srgbClr val="008000"/>
                </a:solidFill>
                <a:latin typeface="Brush Script Std"/>
                <a:cs typeface="Brush Script Std"/>
              </a:rPr>
              <a:t>all this!</a:t>
            </a:r>
            <a:r>
              <a:rPr lang="en-US" sz="39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900" b="1" i="1" dirty="0" smtClean="0">
                <a:solidFill>
                  <a:schemeClr val="accent5">
                    <a:lumMod val="75000"/>
                  </a:schemeClr>
                </a:solidFill>
              </a:rPr>
              <a:t>in </a:t>
            </a:r>
            <a:r>
              <a:rPr lang="en-US" sz="3900" b="1" i="1" dirty="0">
                <a:solidFill>
                  <a:schemeClr val="accent5">
                    <a:lumMod val="75000"/>
                  </a:schemeClr>
                </a:solidFill>
              </a:rPr>
              <a:t>a mere 10</a:t>
            </a:r>
            <a:r>
              <a:rPr lang="en-US" sz="3900" b="1" i="1" baseline="30000" dirty="0">
                <a:solidFill>
                  <a:schemeClr val="accent5">
                    <a:lumMod val="75000"/>
                  </a:schemeClr>
                </a:solidFill>
              </a:rPr>
              <a:t>12</a:t>
            </a:r>
            <a:r>
              <a:rPr lang="en-US" sz="3900" b="1" i="1" dirty="0">
                <a:solidFill>
                  <a:schemeClr val="accent5">
                    <a:lumMod val="75000"/>
                  </a:schemeClr>
                </a:solidFill>
              </a:rPr>
              <a:t> steps?</a:t>
            </a:r>
            <a:r>
              <a:rPr lang="en-US" sz="3900" b="1" i="1" dirty="0" smtClean="0">
                <a:solidFill>
                  <a:schemeClr val="accent5">
                    <a:lumMod val="75000"/>
                  </a:schemeClr>
                </a:solidFill>
              </a:rPr>
              <a:t>”</a:t>
            </a:r>
          </a:p>
          <a:p>
            <a:r>
              <a:rPr lang="en-US" sz="3600" dirty="0" smtClean="0">
                <a:solidFill>
                  <a:srgbClr val="000000"/>
                </a:solidFill>
              </a:rPr>
              <a:t>A:  The equations for the evolution of a population of genotypes are tantamount to the genes playing a repeated game, with the alleles as strategies, through the</a:t>
            </a:r>
            <a:r>
              <a:rPr lang="en-US" sz="3600" b="1" dirty="0" smtClean="0">
                <a:solidFill>
                  <a:srgbClr val="000000"/>
                </a:solidFill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</a:rPr>
              <a:t>multiplicative updates algorithm</a:t>
            </a:r>
            <a:endParaRPr lang="en-US" sz="3600" b="1" i="1" dirty="0">
              <a:solidFill>
                <a:srgbClr val="FF0000"/>
              </a:solidFill>
            </a:endParaRPr>
          </a:p>
          <a:p>
            <a:endParaRPr lang="en-US" sz="3600" b="1" i="1" dirty="0" smtClean="0">
              <a:solidFill>
                <a:schemeClr val="accent2"/>
              </a:solidFill>
            </a:endParaRPr>
          </a:p>
          <a:p>
            <a:endParaRPr lang="en-US" sz="3600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en-US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Content Placeholder 4" descr="darwino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83" b="32983"/>
          <a:stretch>
            <a:fillRect/>
          </a:stretch>
        </p:blipFill>
        <p:spPr>
          <a:xfrm>
            <a:off x="228600" y="228600"/>
            <a:ext cx="4876800" cy="258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56042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</a:t>
            </a:r>
            <a:endParaRPr lang="en-US" sz="4000" i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 descr="brain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09800"/>
            <a:ext cx="5629407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40903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…work with…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</a:t>
            </a:r>
            <a:r>
              <a:rPr lang="en-US" dirty="0" err="1"/>
              <a:t>Santosh</a:t>
            </a:r>
            <a:r>
              <a:rPr lang="en-US" dirty="0"/>
              <a:t> </a:t>
            </a:r>
            <a:r>
              <a:rPr lang="en-US" dirty="0" err="1" smtClean="0"/>
              <a:t>Vempala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Georgia Tech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</a:t>
            </a:r>
          </a:p>
          <a:p>
            <a:pPr marL="0" indent="0">
              <a:buNone/>
            </a:pPr>
            <a:r>
              <a:rPr lang="en-US" dirty="0"/>
              <a:t>                                Wolfgang </a:t>
            </a:r>
            <a:r>
              <a:rPr lang="en-US" dirty="0" err="1" smtClean="0"/>
              <a:t>Maass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TU Graz</a:t>
            </a:r>
            <a:endParaRPr lang="en-US" dirty="0"/>
          </a:p>
        </p:txBody>
      </p:sp>
      <p:pic>
        <p:nvPicPr>
          <p:cNvPr id="5" name="Picture 4" descr="vempal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05000"/>
            <a:ext cx="1828800" cy="2743200"/>
          </a:xfrm>
          <a:prstGeom prst="rect">
            <a:avLst/>
          </a:prstGeom>
        </p:spPr>
      </p:pic>
      <p:pic>
        <p:nvPicPr>
          <p:cNvPr id="6" name="Picture 5" descr="maass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733800"/>
            <a:ext cx="2438400" cy="29073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5867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02108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10600" cy="1143000"/>
          </a:xfrm>
        </p:spPr>
        <p:txBody>
          <a:bodyPr/>
          <a:lstStyle/>
          <a:p>
            <a:r>
              <a:rPr lang="en-US" dirty="0">
                <a:cs typeface="Times New Roman"/>
              </a:rPr>
              <a:t>Brain and Computation: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Babies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C0504D"/>
                </a:solidFill>
              </a:rPr>
              <a:t>vs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/>
              <a:t>computers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Deep </a:t>
            </a:r>
            <a:r>
              <a:rPr lang="en-US" dirty="0">
                <a:solidFill>
                  <a:srgbClr val="000000"/>
                </a:solidFill>
              </a:rPr>
              <a:t>nets </a:t>
            </a:r>
            <a:r>
              <a:rPr lang="en-US" dirty="0" err="1">
                <a:solidFill>
                  <a:srgbClr val="C0504D"/>
                </a:solidFill>
              </a:rPr>
              <a:t>vs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the Brain</a:t>
            </a:r>
          </a:p>
          <a:p>
            <a:r>
              <a:rPr lang="en-US" dirty="0"/>
              <a:t>Understanding Brain anatomy and function </a:t>
            </a:r>
            <a:r>
              <a:rPr lang="en-US" i="1" dirty="0" err="1">
                <a:solidFill>
                  <a:srgbClr val="C0504D"/>
                </a:solidFill>
              </a:rPr>
              <a:t>vs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understanding the emergence of the Mind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51043" y="1143000"/>
            <a:ext cx="24560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0" dirty="0">
                <a:latin typeface="+mj-lt"/>
              </a:rPr>
              <a:t>The Great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00119" y="1143000"/>
            <a:ext cx="29425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0" dirty="0">
                <a:latin typeface="+mj-lt"/>
              </a:rPr>
              <a:t>Disconnects</a:t>
            </a:r>
          </a:p>
        </p:txBody>
      </p:sp>
    </p:spTree>
    <p:extLst>
      <p:ext uri="{BB962C8B-B14F-4D97-AF65-F5344CB8AC3E}">
        <p14:creationId xmlns:p14="http://schemas.microsoft.com/office/powerpoint/2010/main" val="547222658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03704E-6 L -0.11666 -7.03704E-6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03704E-6 L 0.125 -7.03704E-6 " pathEditMode="relative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How does the Mind </a:t>
            </a:r>
            <a:br>
              <a:rPr lang="en-US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</a:br>
            <a:r>
              <a:rPr lang="en-US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emerge from the Brain? </a:t>
            </a:r>
            <a:br>
              <a:rPr lang="en-US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</a:b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324352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0" y="-34925"/>
            <a:ext cx="10439595" cy="7086600"/>
          </a:xfrm>
          <a:prstGeom prst="rect">
            <a:avLst/>
          </a:prstGeom>
        </p:spPr>
      </p:pic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charset="0"/>
                <a:cs typeface="ＭＳ Ｐゴシック" charset="0"/>
              </a:rPr>
              <a:t>How does the Mind </a:t>
            </a:r>
            <a:br>
              <a:rPr lang="en-US" i="1" dirty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charset="0"/>
                <a:cs typeface="ＭＳ Ｐゴシック" charset="0"/>
              </a:rPr>
            </a:br>
            <a:r>
              <a:rPr lang="en-US" i="1" dirty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charset="0"/>
                <a:cs typeface="ＭＳ Ｐゴシック" charset="0"/>
              </a:rPr>
              <a:t>emerge from the Brain? </a:t>
            </a:r>
            <a:br>
              <a:rPr lang="en-US" i="1" dirty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charset="0"/>
                <a:cs typeface="ＭＳ Ｐゴシック" charset="0"/>
              </a:rPr>
            </a:b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077285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How does one think computationally about the Brain?</a:t>
            </a:r>
            <a:br>
              <a:rPr lang="en-US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</a:b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4" descr="Alan_Tur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25908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TextBox 2"/>
          <p:cNvSpPr txBox="1">
            <a:spLocks noChangeArrowheads="1"/>
          </p:cNvSpPr>
          <p:nvPr/>
        </p:nvSpPr>
        <p:spPr bwMode="auto">
          <a:xfrm>
            <a:off x="0" y="457200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5400" b="0" dirty="0">
                <a:latin typeface="+mj-lt"/>
              </a:rPr>
              <a:t>Good Question!</a:t>
            </a:r>
          </a:p>
        </p:txBody>
      </p:sp>
      <p:pic>
        <p:nvPicPr>
          <p:cNvPr id="50179" name="Picture 1" descr="vnm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52800"/>
            <a:ext cx="25019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GV_200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514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 bwMode="auto">
          <a:xfrm>
            <a:off x="3124200" y="914400"/>
            <a:ext cx="4648200" cy="1981200"/>
          </a:xfrm>
          <a:prstGeom prst="wedgeRoundRectCallou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990600"/>
            <a:ext cx="46403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[</a:t>
            </a:r>
            <a:r>
              <a:rPr lang="en-US" sz="2800" b="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the way the brain works] </a:t>
            </a:r>
          </a:p>
          <a:p>
            <a:pPr algn="l"/>
            <a:r>
              <a:rPr lang="en-US" sz="2800" b="0" i="1" dirty="0">
                <a:solidFill>
                  <a:srgbClr val="000000"/>
                </a:solidFill>
                <a:latin typeface="+mj-lt"/>
              </a:rPr>
              <a:t>may be characterized by less </a:t>
            </a:r>
          </a:p>
          <a:p>
            <a:pPr algn="l"/>
            <a:r>
              <a:rPr lang="en-US" sz="2800" b="0" i="1" dirty="0">
                <a:solidFill>
                  <a:srgbClr val="000000"/>
                </a:solidFill>
                <a:latin typeface="+mj-lt"/>
              </a:rPr>
              <a:t>logical and arithmetical depth </a:t>
            </a:r>
          </a:p>
          <a:p>
            <a:pPr algn="l"/>
            <a:r>
              <a:rPr lang="en-US" sz="2800" b="0" i="1" dirty="0">
                <a:solidFill>
                  <a:srgbClr val="000000"/>
                </a:solidFill>
                <a:latin typeface="+mj-lt"/>
              </a:rPr>
              <a:t>than we are normally used to</a:t>
            </a:r>
            <a:r>
              <a:rPr lang="en-US" sz="2800" b="0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r>
              <a:rPr lang="en-US" sz="2800" b="0" dirty="0">
                <a:latin typeface="+mj-lt"/>
              </a:rPr>
              <a:t>  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5486400" y="1066800"/>
            <a:ext cx="3581400" cy="1828800"/>
          </a:xfrm>
          <a:prstGeom prst="wedgeRoundRectCallou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2342" y="914400"/>
            <a:ext cx="36416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0" dirty="0" smtClean="0">
              <a:solidFill>
                <a:srgbClr val="000000"/>
              </a:solidFill>
              <a:latin typeface="+mj-lt"/>
            </a:endParaRPr>
          </a:p>
          <a:p>
            <a:r>
              <a:rPr lang="en-US" sz="2800" b="0" i="1" dirty="0" smtClean="0">
                <a:solidFill>
                  <a:srgbClr val="000000"/>
                </a:solidFill>
                <a:latin typeface="+mj-lt"/>
              </a:rPr>
              <a:t>a computational theory </a:t>
            </a:r>
          </a:p>
          <a:p>
            <a:r>
              <a:rPr lang="en-US" sz="2800" b="0" i="1" dirty="0" smtClean="0">
                <a:solidFill>
                  <a:srgbClr val="000000"/>
                </a:solidFill>
                <a:latin typeface="+mj-lt"/>
              </a:rPr>
              <a:t>of the Brain is both possible and essential </a:t>
            </a:r>
            <a:endParaRPr lang="en-US" sz="2800" b="0" i="1" dirty="0">
              <a:solidFill>
                <a:srgbClr val="000000"/>
              </a:solidFill>
              <a:latin typeface="+mj-lt"/>
            </a:endParaRPr>
          </a:p>
          <a:p>
            <a:r>
              <a:rPr lang="en-US" sz="2800" b="0" dirty="0">
                <a:latin typeface="+mj-lt"/>
              </a:rPr>
              <a:t>  </a:t>
            </a: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8" grpId="0" animBg="1"/>
      <p:bldP spid="8" grpId="1" animBg="1"/>
      <p:bldP spid="9" grpId="0"/>
      <p:bldP spid="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David Marr (1945 – 1980)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05400" y="228600"/>
            <a:ext cx="4038600" cy="56388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b="1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three-step program: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chemeClr val="accent2"/>
                </a:solidFill>
              </a:rPr>
              <a:t>specs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	algorithm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	hardware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147" t="3929" r="23864" b="42945"/>
          <a:stretch/>
        </p:blipFill>
        <p:spPr>
          <a:xfrm>
            <a:off x="1219200" y="2057400"/>
            <a:ext cx="3286205" cy="411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56321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1447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i="1" dirty="0" smtClean="0"/>
              <a:t>Use</a:t>
            </a:r>
            <a:r>
              <a:rPr lang="en-US" sz="4000" b="1" i="1" dirty="0" smtClean="0"/>
              <a:t> </a:t>
            </a:r>
            <a:r>
              <a:rPr lang="en-US" sz="4000" b="1" i="1" dirty="0"/>
              <a:t>Marr’s framework </a:t>
            </a:r>
            <a:r>
              <a:rPr lang="en-US" sz="4000" b="1" i="1" dirty="0" smtClean="0"/>
              <a:t>to </a:t>
            </a:r>
            <a:r>
              <a:rPr lang="en-US" sz="4000" b="1" i="1" dirty="0"/>
              <a:t>identify </a:t>
            </a:r>
            <a:endParaRPr lang="en-US" sz="4000" b="1" i="1" dirty="0" smtClean="0"/>
          </a:p>
          <a:p>
            <a:pPr marL="0" indent="0" algn="ctr">
              <a:buNone/>
            </a:pPr>
            <a:r>
              <a:rPr lang="en-US" sz="4000" b="1" i="1" dirty="0" smtClean="0">
                <a:solidFill>
                  <a:schemeClr val="accent2"/>
                </a:solidFill>
              </a:rPr>
              <a:t>the </a:t>
            </a:r>
            <a:r>
              <a:rPr lang="en-US" sz="4000" b="1" i="1" dirty="0">
                <a:solidFill>
                  <a:schemeClr val="accent2"/>
                </a:solidFill>
              </a:rPr>
              <a:t>algorithm run by the </a:t>
            </a:r>
            <a:r>
              <a:rPr lang="en-US" sz="4000" b="1" i="1" dirty="0" smtClean="0">
                <a:solidFill>
                  <a:schemeClr val="accent2"/>
                </a:solidFill>
              </a:rPr>
              <a:t>Brain!</a:t>
            </a:r>
            <a:r>
              <a:rPr lang="en-US" sz="4000" b="1" i="1" dirty="0" smtClean="0">
                <a:solidFill>
                  <a:srgbClr val="FFFFFF"/>
                </a:solidFill>
              </a:rPr>
              <a:t>?</a:t>
            </a:r>
            <a:endParaRPr lang="en-US" sz="4000" b="1" i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260" y="685800"/>
            <a:ext cx="25360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i="1" dirty="0" smtClean="0">
                <a:solidFill>
                  <a:schemeClr val="accent1"/>
                </a:solidFill>
              </a:rPr>
              <a:t>SGD?</a:t>
            </a:r>
          </a:p>
          <a:p>
            <a:r>
              <a:rPr lang="en-US" sz="4000" b="0" i="1" dirty="0">
                <a:solidFill>
                  <a:schemeClr val="accent1"/>
                </a:solidFill>
              </a:rPr>
              <a:t>d</a:t>
            </a:r>
            <a:r>
              <a:rPr lang="en-US" sz="4000" b="0" i="1" dirty="0" smtClean="0">
                <a:solidFill>
                  <a:schemeClr val="accent1"/>
                </a:solidFill>
              </a:rPr>
              <a:t>eep nets?</a:t>
            </a:r>
            <a:endParaRPr lang="en-US" sz="4000" b="0" i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3429000"/>
            <a:ext cx="2963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i="1" dirty="0">
                <a:solidFill>
                  <a:schemeClr val="accent1"/>
                </a:solidFill>
              </a:rPr>
              <a:t>kernel trick?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9400" y="304800"/>
            <a:ext cx="1582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i="1" dirty="0">
                <a:solidFill>
                  <a:schemeClr val="accent1"/>
                </a:solidFill>
              </a:rPr>
              <a:t>PCA?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5206" y="3505200"/>
            <a:ext cx="49120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i="1" dirty="0" smtClean="0">
                <a:solidFill>
                  <a:schemeClr val="accent1"/>
                </a:solidFill>
              </a:rPr>
              <a:t>Linear programming?    </a:t>
            </a:r>
            <a:endParaRPr lang="en-US" sz="4000" b="0" i="1" dirty="0">
              <a:solidFill>
                <a:schemeClr val="accent1"/>
              </a:solidFill>
            </a:endParaRPr>
          </a:p>
          <a:p>
            <a:r>
              <a:rPr lang="en-US" sz="4000" b="0" i="1" dirty="0">
                <a:solidFill>
                  <a:schemeClr val="accent1"/>
                </a:solidFill>
              </a:rPr>
              <a:t>        SDP?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5181600"/>
            <a:ext cx="59567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i="1" dirty="0">
                <a:solidFill>
                  <a:schemeClr val="accent1"/>
                </a:solidFill>
              </a:rPr>
              <a:t>J-</a:t>
            </a:r>
            <a:r>
              <a:rPr lang="en-US" sz="4000" b="0" i="1" dirty="0" err="1">
                <a:solidFill>
                  <a:schemeClr val="accent1"/>
                </a:solidFill>
              </a:rPr>
              <a:t>Lindenstrauss</a:t>
            </a:r>
            <a:r>
              <a:rPr lang="en-US" sz="4000" b="0" i="1" dirty="0">
                <a:solidFill>
                  <a:schemeClr val="accent1"/>
                </a:solidFill>
              </a:rPr>
              <a:t>?       FFT?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65960" y="4321314"/>
            <a:ext cx="13538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i="1" dirty="0">
                <a:solidFill>
                  <a:schemeClr val="accent1"/>
                </a:solidFill>
              </a:rPr>
              <a:t>EM?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4236" y="5715000"/>
            <a:ext cx="26218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i="1" dirty="0" err="1">
                <a:solidFill>
                  <a:schemeClr val="accent1"/>
                </a:solidFill>
              </a:rPr>
              <a:t>AdaBoost</a:t>
            </a:r>
            <a:r>
              <a:rPr lang="en-US" sz="4000" b="0" i="1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20448" y="990600"/>
            <a:ext cx="2237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i="1" dirty="0">
                <a:solidFill>
                  <a:schemeClr val="accent1"/>
                </a:solidFill>
              </a:rPr>
              <a:t>hashing?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023" y="1600200"/>
            <a:ext cx="3428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i="1" dirty="0">
                <a:solidFill>
                  <a:schemeClr val="accent1"/>
                </a:solidFill>
              </a:rPr>
              <a:t>decision trees?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53561" y="4191000"/>
            <a:ext cx="1610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i="1" dirty="0">
                <a:solidFill>
                  <a:schemeClr val="accent1"/>
                </a:solidFill>
              </a:rPr>
              <a:t>SVM?</a:t>
            </a:r>
          </a:p>
        </p:txBody>
      </p:sp>
    </p:spTree>
    <p:extLst>
      <p:ext uri="{BB962C8B-B14F-4D97-AF65-F5344CB8AC3E}">
        <p14:creationId xmlns:p14="http://schemas.microsoft.com/office/powerpoint/2010/main" val="3207983967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in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486400"/>
            <a:ext cx="1540680" cy="99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7000"/>
            <a:ext cx="9829800" cy="11430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accent2"/>
                </a:solidFill>
              </a:rPr>
              <a:t/>
            </a:r>
            <a:br>
              <a:rPr lang="en-US" sz="5400" dirty="0" smtClean="0">
                <a:solidFill>
                  <a:schemeClr val="accent2"/>
                </a:solidFill>
              </a:rPr>
            </a:br>
            <a:r>
              <a:rPr lang="en-US" sz="5400" dirty="0">
                <a:solidFill>
                  <a:schemeClr val="accent2"/>
                </a:solidFill>
              </a:rPr>
              <a:t/>
            </a:r>
            <a:br>
              <a:rPr lang="en-US" sz="5400" dirty="0">
                <a:solidFill>
                  <a:schemeClr val="accent2"/>
                </a:solidFill>
              </a:rPr>
            </a:br>
            <a:endParaRPr lang="en-US" sz="4900" dirty="0">
              <a:solidFill>
                <a:schemeClr val="accent2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524000" y="5105400"/>
            <a:ext cx="304800" cy="228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752600" y="4648200"/>
            <a:ext cx="304800" cy="228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981200" y="4114800"/>
            <a:ext cx="304800" cy="228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4037" y="1524000"/>
            <a:ext cx="36781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+mj-lt"/>
              </a:rPr>
              <a:t>1936 </a:t>
            </a:r>
            <a:r>
              <a:rPr lang="mr-IN" b="0" dirty="0" smtClean="0">
                <a:latin typeface="+mj-lt"/>
              </a:rPr>
              <a:t>–</a:t>
            </a:r>
            <a:r>
              <a:rPr lang="en-US" b="0" dirty="0" smtClean="0">
                <a:latin typeface="+mj-lt"/>
              </a:rPr>
              <a:t> 1995:</a:t>
            </a:r>
          </a:p>
          <a:p>
            <a:r>
              <a:rPr lang="en-US" b="0" dirty="0">
                <a:latin typeface="+mj-lt"/>
              </a:rPr>
              <a:t>t</a:t>
            </a:r>
            <a:r>
              <a:rPr lang="en-US" b="0" dirty="0" smtClean="0">
                <a:latin typeface="+mj-lt"/>
              </a:rPr>
              <a:t>he Computer</a:t>
            </a:r>
            <a:endParaRPr lang="en-US" b="0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914400"/>
            <a:ext cx="38100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58488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b="1" i="1" dirty="0" smtClean="0">
                <a:solidFill>
                  <a:srgbClr val="FF0000"/>
                </a:solidFill>
              </a:rPr>
              <a:t>…</a:t>
            </a:r>
            <a:r>
              <a:rPr lang="en-US" b="1" i="1" dirty="0" smtClean="0">
                <a:solidFill>
                  <a:srgbClr val="FF0000"/>
                </a:solidFill>
              </a:rPr>
              <a:t>Not!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+mj-lt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Start 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by 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accepting 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defeat: Expect large-scale algorithmic 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heterogeneity (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and algorithms that are either </a:t>
            </a:r>
            <a:r>
              <a:rPr lang="en-US" i="1" dirty="0" smtClean="0">
                <a:latin typeface="+mj-lt"/>
                <a:ea typeface="ＭＳ Ｐゴシック" charset="0"/>
                <a:cs typeface="ＭＳ Ｐゴシック" charset="0"/>
              </a:rPr>
              <a:t>very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 simple 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or </a:t>
            </a:r>
            <a:r>
              <a:rPr lang="en-US" i="1" dirty="0" smtClean="0">
                <a:latin typeface="+mj-lt"/>
                <a:ea typeface="ＭＳ Ｐゴシック" charset="0"/>
                <a:cs typeface="ＭＳ Ｐゴシック" charset="0"/>
              </a:rPr>
              <a:t>very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 complex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solidFill>
                <a:schemeClr val="accent2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</a:rPr>
              <a:t>Begin </a:t>
            </a:r>
            <a:r>
              <a:rPr lang="en-US" dirty="0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</a:rPr>
              <a:t>at </a:t>
            </a:r>
            <a:r>
              <a:rPr lang="en-US" dirty="0" smtClean="0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</a:rPr>
              <a:t>a relatively safe place: Neuron assemblies encoding long term memories</a:t>
            </a:r>
            <a:endParaRPr lang="en-US" dirty="0">
              <a:solidFill>
                <a:schemeClr val="accent2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i="1" dirty="0">
              <a:solidFill>
                <a:srgbClr val="C0504D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The experiment by </a:t>
            </a:r>
            <a:b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[</a:t>
            </a:r>
            <a:r>
              <a:rPr lang="en-US" dirty="0" err="1">
                <a:latin typeface="Times New Roman" charset="0"/>
                <a:ea typeface="ＭＳ Ｐゴシック" charset="0"/>
                <a:cs typeface="ＭＳ Ｐゴシック" charset="0"/>
              </a:rPr>
              <a:t>Ison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et al. 2016]</a:t>
            </a:r>
          </a:p>
        </p:txBody>
      </p:sp>
      <p:pic>
        <p:nvPicPr>
          <p:cNvPr id="54274" name="Picture 4" descr="br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2514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5"/>
          <p:cNvSpPr>
            <a:spLocks noChangeArrowheads="1"/>
          </p:cNvSpPr>
          <p:nvPr/>
        </p:nvSpPr>
        <p:spPr bwMode="auto">
          <a:xfrm>
            <a:off x="3733800" y="50292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4276" name="Right Triangle 8"/>
          <p:cNvSpPr>
            <a:spLocks noChangeArrowheads="1"/>
          </p:cNvSpPr>
          <p:nvPr/>
        </p:nvSpPr>
        <p:spPr bwMode="auto">
          <a:xfrm rot="10800000">
            <a:off x="5715000" y="3429000"/>
            <a:ext cx="1981200" cy="76200"/>
          </a:xfrm>
          <a:prstGeom prst="rtTriangle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experiment by </a:t>
            </a:r>
            <a:br>
              <a:rPr lang="en-US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[Ison et al. 2016]</a:t>
            </a:r>
          </a:p>
        </p:txBody>
      </p:sp>
      <p:pic>
        <p:nvPicPr>
          <p:cNvPr id="38914" name="Picture 4" descr="br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2514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3733800" y="50292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38916" name="Picture 6" descr="eiffe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28829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ight Triangle 8"/>
          <p:cNvSpPr>
            <a:spLocks noChangeArrowheads="1"/>
          </p:cNvSpPr>
          <p:nvPr/>
        </p:nvSpPr>
        <p:spPr bwMode="auto">
          <a:xfrm rot="10800000">
            <a:off x="5715000" y="3429000"/>
            <a:ext cx="1981200" cy="76200"/>
          </a:xfrm>
          <a:prstGeom prst="rtTriangle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5638800" y="3429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experiment by </a:t>
            </a:r>
            <a:br>
              <a:rPr lang="en-US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[Ison et al. 2016]</a:t>
            </a:r>
          </a:p>
        </p:txBody>
      </p:sp>
      <p:pic>
        <p:nvPicPr>
          <p:cNvPr id="59394" name="Picture 4" descr="br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2514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5"/>
          <p:cNvSpPr>
            <a:spLocks noChangeArrowheads="1"/>
          </p:cNvSpPr>
          <p:nvPr/>
        </p:nvSpPr>
        <p:spPr bwMode="auto">
          <a:xfrm>
            <a:off x="3733800" y="50292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9396" name="Right Triangle 8"/>
          <p:cNvSpPr>
            <a:spLocks noChangeArrowheads="1"/>
          </p:cNvSpPr>
          <p:nvPr/>
        </p:nvSpPr>
        <p:spPr bwMode="auto">
          <a:xfrm rot="10800000">
            <a:off x="5715000" y="3429000"/>
            <a:ext cx="1981200" cy="76200"/>
          </a:xfrm>
          <a:prstGeom prst="rtTriangle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59397" name="Picture 1" descr="forbidd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32146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experiment by </a:t>
            </a:r>
            <a:br>
              <a:rPr lang="en-US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[Ison et al. 2016]</a:t>
            </a:r>
          </a:p>
        </p:txBody>
      </p:sp>
      <p:pic>
        <p:nvPicPr>
          <p:cNvPr id="55298" name="Picture 4" descr="br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2514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3733800" y="50292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55300" name="Picture 6" descr="eiffe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28829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ight Triangle 8"/>
          <p:cNvSpPr>
            <a:spLocks noChangeArrowheads="1"/>
          </p:cNvSpPr>
          <p:nvPr/>
        </p:nvSpPr>
        <p:spPr bwMode="auto">
          <a:xfrm rot="10800000">
            <a:off x="5715000" y="3429000"/>
            <a:ext cx="1981200" cy="76200"/>
          </a:xfrm>
          <a:prstGeom prst="rtTriangle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5638800" y="3429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experiment by </a:t>
            </a:r>
            <a:br>
              <a:rPr lang="en-US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[Ison et al. 2016]</a:t>
            </a:r>
          </a:p>
        </p:txBody>
      </p:sp>
      <p:pic>
        <p:nvPicPr>
          <p:cNvPr id="56322" name="Picture 4" descr="br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2514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3733800" y="50292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6324" name="Right Triangle 8"/>
          <p:cNvSpPr>
            <a:spLocks noChangeArrowheads="1"/>
          </p:cNvSpPr>
          <p:nvPr/>
        </p:nvSpPr>
        <p:spPr bwMode="auto">
          <a:xfrm rot="10800000">
            <a:off x="5715000" y="3429000"/>
            <a:ext cx="1981200" cy="76200"/>
          </a:xfrm>
          <a:prstGeom prst="rtTriangle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2" name="Picture 1" descr="Obama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2286000"/>
            <a:ext cx="2175263" cy="2438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experiment by </a:t>
            </a:r>
            <a:br>
              <a:rPr lang="en-US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[Ison et al. 2016]</a:t>
            </a:r>
          </a:p>
        </p:txBody>
      </p:sp>
      <p:pic>
        <p:nvPicPr>
          <p:cNvPr id="57346" name="Picture 4" descr="br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2514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5"/>
          <p:cNvSpPr>
            <a:spLocks noChangeArrowheads="1"/>
          </p:cNvSpPr>
          <p:nvPr/>
        </p:nvSpPr>
        <p:spPr bwMode="auto">
          <a:xfrm>
            <a:off x="3733800" y="50292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57348" name="Picture 6" descr="eiffe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28829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Right Triangle 8"/>
          <p:cNvSpPr>
            <a:spLocks noChangeArrowheads="1"/>
          </p:cNvSpPr>
          <p:nvPr/>
        </p:nvSpPr>
        <p:spPr bwMode="auto">
          <a:xfrm rot="10800000">
            <a:off x="5715000" y="3429000"/>
            <a:ext cx="1981200" cy="76200"/>
          </a:xfrm>
          <a:prstGeom prst="rtTriangle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5638800" y="3429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2" name="Picture 1" descr="Obama.jpeg"/>
          <p:cNvPicPr>
            <a:picLocks noChangeAspect="1"/>
          </p:cNvPicPr>
          <p:nvPr/>
        </p:nvPicPr>
        <p:blipFill>
          <a:blip r:embed="rId4" cstate="email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200400"/>
            <a:ext cx="1066800" cy="119584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experiment by </a:t>
            </a:r>
            <a:br>
              <a:rPr lang="en-US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[Ison et al. 2016]</a:t>
            </a:r>
          </a:p>
        </p:txBody>
      </p:sp>
      <p:pic>
        <p:nvPicPr>
          <p:cNvPr id="58370" name="Picture 4" descr="br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2514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5"/>
          <p:cNvSpPr>
            <a:spLocks noChangeArrowheads="1"/>
          </p:cNvSpPr>
          <p:nvPr/>
        </p:nvSpPr>
        <p:spPr bwMode="auto">
          <a:xfrm>
            <a:off x="3733800" y="50292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58372" name="Picture 6" descr="eiffe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28829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Right Triangle 8"/>
          <p:cNvSpPr>
            <a:spLocks noChangeArrowheads="1"/>
          </p:cNvSpPr>
          <p:nvPr/>
        </p:nvSpPr>
        <p:spPr bwMode="auto">
          <a:xfrm rot="10800000">
            <a:off x="5715000" y="3429000"/>
            <a:ext cx="1981200" cy="76200"/>
          </a:xfrm>
          <a:prstGeom prst="rtTriangle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5638800" y="3429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experiment by </a:t>
            </a:r>
            <a:br>
              <a:rPr lang="en-US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[Ison et al. 2016]</a:t>
            </a:r>
          </a:p>
        </p:txBody>
      </p:sp>
      <p:pic>
        <p:nvPicPr>
          <p:cNvPr id="59394" name="Picture 4" descr="br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2514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5"/>
          <p:cNvSpPr>
            <a:spLocks noChangeArrowheads="1"/>
          </p:cNvSpPr>
          <p:nvPr/>
        </p:nvSpPr>
        <p:spPr bwMode="auto">
          <a:xfrm>
            <a:off x="3733800" y="50292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9396" name="Right Triangle 8"/>
          <p:cNvSpPr>
            <a:spLocks noChangeArrowheads="1"/>
          </p:cNvSpPr>
          <p:nvPr/>
        </p:nvSpPr>
        <p:spPr bwMode="auto">
          <a:xfrm rot="10800000">
            <a:off x="5715000" y="3429000"/>
            <a:ext cx="1981200" cy="76200"/>
          </a:xfrm>
          <a:prstGeom prst="rtTriangle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59397" name="Picture 1" descr="forbidd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32146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056513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experiment by </a:t>
            </a:r>
            <a:br>
              <a:rPr lang="en-US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[Ison et al. 2016]</a:t>
            </a:r>
          </a:p>
        </p:txBody>
      </p:sp>
      <p:pic>
        <p:nvPicPr>
          <p:cNvPr id="60418" name="Picture 4" descr="br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2514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5"/>
          <p:cNvSpPr>
            <a:spLocks noChangeArrowheads="1"/>
          </p:cNvSpPr>
          <p:nvPr/>
        </p:nvSpPr>
        <p:spPr bwMode="auto">
          <a:xfrm>
            <a:off x="3733800" y="50292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0420" name="Right Triangle 8"/>
          <p:cNvSpPr>
            <a:spLocks noChangeArrowheads="1"/>
          </p:cNvSpPr>
          <p:nvPr/>
        </p:nvSpPr>
        <p:spPr bwMode="auto">
          <a:xfrm rot="10800000">
            <a:off x="5715000" y="3429000"/>
            <a:ext cx="1981200" cy="76200"/>
          </a:xfrm>
          <a:prstGeom prst="rtTriangle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5638800" y="3429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2" name="Picture 1" descr="Obama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2438400"/>
            <a:ext cx="1903355" cy="2133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in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486400"/>
            <a:ext cx="1540680" cy="99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7000"/>
            <a:ext cx="9829800" cy="11430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accent2"/>
                </a:solidFill>
              </a:rPr>
              <a:t/>
            </a:r>
            <a:br>
              <a:rPr lang="en-US" sz="5400" dirty="0" smtClean="0">
                <a:solidFill>
                  <a:schemeClr val="accent2"/>
                </a:solidFill>
              </a:rPr>
            </a:br>
            <a:r>
              <a:rPr lang="en-US" sz="5400" dirty="0">
                <a:solidFill>
                  <a:schemeClr val="accent2"/>
                </a:solidFill>
              </a:rPr>
              <a:t/>
            </a:r>
            <a:br>
              <a:rPr lang="en-US" sz="5400" dirty="0">
                <a:solidFill>
                  <a:schemeClr val="accent2"/>
                </a:solidFill>
              </a:rPr>
            </a:br>
            <a:endParaRPr lang="en-US" sz="4900" dirty="0">
              <a:solidFill>
                <a:schemeClr val="accent2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524000" y="5105400"/>
            <a:ext cx="304800" cy="228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752600" y="4648200"/>
            <a:ext cx="304800" cy="228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981200" y="4114800"/>
            <a:ext cx="304800" cy="228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38200"/>
            <a:ext cx="4994275" cy="307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41217" y="1752600"/>
            <a:ext cx="32011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+mj-lt"/>
              </a:rPr>
              <a:t>1995 </a:t>
            </a:r>
            <a:r>
              <a:rPr lang="mr-IN" b="0" dirty="0" smtClean="0">
                <a:latin typeface="+mj-lt"/>
              </a:rPr>
              <a:t>–</a:t>
            </a:r>
            <a:r>
              <a:rPr lang="en-US" b="0" dirty="0" smtClean="0">
                <a:latin typeface="+mj-lt"/>
              </a:rPr>
              <a:t>  :</a:t>
            </a:r>
          </a:p>
          <a:p>
            <a:r>
              <a:rPr lang="en-US" b="0" dirty="0" smtClean="0">
                <a:latin typeface="+mj-lt"/>
              </a:rPr>
              <a:t>the Internet</a:t>
            </a:r>
            <a:endParaRPr lang="en-US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994066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These are the specs (Marr)</a:t>
            </a:r>
          </a:p>
          <a:p>
            <a:r>
              <a:rPr lang="en-US" dirty="0"/>
              <a:t>What is the hardware?</a:t>
            </a:r>
          </a:p>
          <a:p>
            <a:r>
              <a:rPr lang="en-US" dirty="0"/>
              <a:t>What is the algorithm?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559934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/>
              <a:t>Speculating on the Hardware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7724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A little analysis first</a:t>
            </a:r>
          </a:p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They recorded from ~10</a:t>
            </a:r>
            <a:r>
              <a:rPr lang="en-US" baseline="30000" dirty="0">
                <a:latin typeface="+mj-lt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 out of ~10</a:t>
            </a:r>
            <a:r>
              <a:rPr lang="en-US" baseline="30000" dirty="0">
                <a:latin typeface="+mj-lt"/>
                <a:ea typeface="ＭＳ Ｐゴシック" charset="0"/>
                <a:cs typeface="ＭＳ Ｐゴシック" charset="0"/>
              </a:rPr>
              <a:t>7 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MTL neurons in every subject</a:t>
            </a:r>
          </a:p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Showed ~10</a:t>
            </a:r>
            <a:r>
              <a:rPr lang="en-US" baseline="30000" dirty="0">
                <a:latin typeface="+mj-lt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 pictures of familiar persons/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places, with repetitions</a:t>
            </a: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each of ~10 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neurons responded 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consistently to one image</a:t>
            </a: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  <a:p>
            <a:r>
              <a:rPr lang="en-US" sz="6000" i="1" dirty="0" err="1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</a:rPr>
              <a:t>Hmmmm</a:t>
            </a:r>
            <a:r>
              <a:rPr lang="en-US" sz="6000" i="1" dirty="0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</a:rPr>
              <a:t>...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548482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 dirty="0"/>
              <a:t>Speculating on Hardware (cont.)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7724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Each memory is represented by an </a:t>
            </a:r>
            <a:r>
              <a:rPr lang="en-US" i="1" dirty="0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</a:rPr>
              <a:t>assembly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 of </a:t>
            </a:r>
            <a:r>
              <a:rPr lang="en-US" b="1" i="1" dirty="0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</a:rPr>
              <a:t>many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 (perhaps  ~ 10</a:t>
            </a:r>
            <a:r>
              <a:rPr lang="en-US" baseline="30000" dirty="0">
                <a:latin typeface="+mj-lt"/>
                <a:ea typeface="ＭＳ Ｐゴシック" charset="0"/>
                <a:cs typeface="ＭＳ Ｐゴシック" charset="0"/>
              </a:rPr>
              <a:t>4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 - 10</a:t>
            </a:r>
            <a:r>
              <a:rPr lang="en-US" baseline="30000" dirty="0">
                <a:latin typeface="+mj-lt"/>
                <a:ea typeface="ＭＳ Ｐゴシック" charset="0"/>
                <a:cs typeface="ＭＳ Ｐゴシック" charset="0"/>
              </a:rPr>
              <a:t>5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 ) neurons; </a:t>
            </a:r>
          </a:p>
          <a:p>
            <a:pPr marL="0" indent="0">
              <a:buNone/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    </a:t>
            </a:r>
            <a:r>
              <a:rPr lang="en-US" i="1" dirty="0" err="1">
                <a:latin typeface="+mj-lt"/>
                <a:ea typeface="ＭＳ Ｐゴシック" charset="0"/>
                <a:cs typeface="ＭＳ Ｐゴシック" charset="0"/>
              </a:rPr>
              <a:t>cf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  [</a:t>
            </a:r>
            <a:r>
              <a:rPr lang="en-US" dirty="0" err="1">
                <a:latin typeface="+mj-lt"/>
                <a:ea typeface="ＭＳ Ｐゴシック" charset="0"/>
                <a:cs typeface="ＭＳ Ｐゴシック" charset="0"/>
              </a:rPr>
              <a:t>Hebb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 1949], [</a:t>
            </a:r>
            <a:r>
              <a:rPr lang="en-US" dirty="0" err="1">
                <a:latin typeface="+mj-lt"/>
                <a:ea typeface="ＭＳ Ｐゴシック" charset="0"/>
                <a:cs typeface="ＭＳ Ｐゴシック" charset="0"/>
              </a:rPr>
              <a:t>Buzsaki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 2003, 2010]</a:t>
            </a:r>
          </a:p>
          <a:p>
            <a:r>
              <a:rPr lang="en-US" b="1" i="1" dirty="0">
                <a:solidFill>
                  <a:srgbClr val="C0504D"/>
                </a:solidFill>
                <a:latin typeface="+mj-lt"/>
                <a:ea typeface="ＭＳ Ｐゴシック" charset="0"/>
                <a:cs typeface="ＭＳ Ｐゴシック" charset="0"/>
              </a:rPr>
              <a:t>Highly connected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, therefore stable</a:t>
            </a:r>
          </a:p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It is somehow </a:t>
            </a:r>
            <a:r>
              <a:rPr lang="en-US" dirty="0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</a:rPr>
              <a:t>formed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 by sensory stimuli</a:t>
            </a:r>
          </a:p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Every time we think of this 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memory</a:t>
            </a:r>
          </a:p>
          <a:p>
            <a:pPr marL="0" indent="0">
              <a:buNone/>
            </a:pPr>
            <a:r>
              <a:rPr lang="en-US" dirty="0">
                <a:solidFill>
                  <a:srgbClr val="C0504D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solidFill>
                  <a:srgbClr val="C0504D"/>
                </a:solidFill>
                <a:latin typeface="+mj-lt"/>
                <a:ea typeface="ＭＳ Ｐゴシック" charset="0"/>
                <a:cs typeface="ＭＳ Ｐゴシック" charset="0"/>
              </a:rPr>
              <a:t>    ~ </a:t>
            </a:r>
            <a:r>
              <a:rPr lang="en-US" dirty="0">
                <a:solidFill>
                  <a:srgbClr val="C0504D"/>
                </a:solidFill>
                <a:latin typeface="+mj-lt"/>
                <a:ea typeface="ＭＳ Ｐゴシック" charset="0"/>
                <a:cs typeface="ＭＳ Ｐゴシック" charset="0"/>
              </a:rPr>
              <a:t>all these neurons fire</a:t>
            </a:r>
          </a:p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Two memories can be </a:t>
            </a:r>
            <a:r>
              <a:rPr lang="en-US" dirty="0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</a:rPr>
              <a:t>associated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 by 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“creeping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” into each other</a:t>
            </a:r>
          </a:p>
          <a:p>
            <a:endParaRPr lang="en-US" dirty="0">
              <a:solidFill>
                <a:srgbClr val="FFFFFF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609715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6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dirty="0" smtClean="0">
                <a:solidFill>
                  <a:srgbClr val="C0504D"/>
                </a:solidFill>
              </a:rPr>
              <a:t>                      cells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dirty="0" smtClean="0">
                <a:solidFill>
                  <a:srgbClr val="C0504D"/>
                </a:solidFill>
              </a:rPr>
              <a:t>(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C0504D"/>
                </a:solidFill>
              </a:rPr>
              <a:t>concept cells</a:t>
            </a:r>
            <a:r>
              <a:rPr lang="en-US" dirty="0">
                <a:solidFill>
                  <a:srgbClr val="C0504D"/>
                </a:solidFill>
              </a:rPr>
              <a:t>)</a:t>
            </a:r>
            <a:r>
              <a:rPr lang="en-US" dirty="0" smtClean="0">
                <a:solidFill>
                  <a:srgbClr val="C0504D"/>
                </a:solidFill>
              </a:rPr>
              <a:t/>
            </a:r>
            <a:br>
              <a:rPr lang="en-US" dirty="0" smtClean="0">
                <a:solidFill>
                  <a:srgbClr val="C0504D"/>
                </a:solidFill>
              </a:rPr>
            </a:br>
            <a:r>
              <a:rPr lang="en-US" dirty="0" smtClean="0">
                <a:solidFill>
                  <a:srgbClr val="C0504D"/>
                </a:solidFill>
              </a:rPr>
              <a:t/>
            </a:r>
            <a:br>
              <a:rPr lang="en-US" dirty="0" smtClean="0">
                <a:solidFill>
                  <a:srgbClr val="C0504D"/>
                </a:solidFill>
              </a:rPr>
            </a:br>
            <a:r>
              <a:rPr lang="en-US" dirty="0" smtClean="0">
                <a:solidFill>
                  <a:srgbClr val="C0504D"/>
                </a:solidFill>
              </a:rPr>
              <a:t/>
            </a:r>
            <a:br>
              <a:rPr lang="en-US" dirty="0" smtClean="0">
                <a:solidFill>
                  <a:srgbClr val="C0504D"/>
                </a:solidFill>
              </a:rPr>
            </a:br>
            <a:endParaRPr lang="en-US" dirty="0">
              <a:solidFill>
                <a:srgbClr val="C0504D"/>
              </a:solidFill>
            </a:endParaRPr>
          </a:p>
        </p:txBody>
      </p:sp>
      <p:pic>
        <p:nvPicPr>
          <p:cNvPr id="5" name="Content Placeholder 4" descr="ja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2" b="20072"/>
          <a:stretch>
            <a:fillRect/>
          </a:stretch>
        </p:blipFill>
        <p:spPr>
          <a:xfrm>
            <a:off x="762000" y="2438400"/>
            <a:ext cx="2286000" cy="1257212"/>
          </a:xfrm>
        </p:spPr>
      </p:pic>
    </p:spTree>
    <p:extLst>
      <p:ext uri="{BB962C8B-B14F-4D97-AF65-F5344CB8AC3E}">
        <p14:creationId xmlns:p14="http://schemas.microsoft.com/office/powerpoint/2010/main" val="2139330708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How are assemblies formed?</a:t>
            </a:r>
          </a:p>
          <a:p>
            <a:r>
              <a:rPr lang="en-US" dirty="0"/>
              <a:t>How are they recalled?</a:t>
            </a:r>
          </a:p>
          <a:p>
            <a:r>
              <a:rPr lang="en-US" dirty="0"/>
              <a:t>How does association happen?</a:t>
            </a:r>
          </a:p>
        </p:txBody>
      </p:sp>
    </p:spTree>
    <p:extLst>
      <p:ext uri="{BB962C8B-B14F-4D97-AF65-F5344CB8AC3E}">
        <p14:creationId xmlns:p14="http://schemas.microsoft.com/office/powerpoint/2010/main" val="3604669985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NP-completeness!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>
                <a:solidFill>
                  <a:srgbClr val="800000"/>
                </a:solidFill>
              </a:rPr>
              <a:t>In a sparse </a:t>
            </a:r>
            <a:r>
              <a:rPr lang="en-US" dirty="0" smtClean="0">
                <a:solidFill>
                  <a:srgbClr val="FF0000"/>
                </a:solidFill>
              </a:rPr>
              <a:t>random</a:t>
            </a:r>
            <a:r>
              <a:rPr lang="en-US" dirty="0" smtClean="0">
                <a:solidFill>
                  <a:srgbClr val="800000"/>
                </a:solidFill>
              </a:rPr>
              <a:t> network, </a:t>
            </a:r>
            <a:r>
              <a:rPr lang="en-US" dirty="0">
                <a:solidFill>
                  <a:srgbClr val="800000"/>
                </a:solidFill>
              </a:rPr>
              <a:t>how can you select a </a:t>
            </a:r>
            <a:r>
              <a:rPr lang="en-US" dirty="0" smtClean="0">
                <a:solidFill>
                  <a:srgbClr val="800000"/>
                </a:solidFill>
              </a:rPr>
              <a:t>densely connected </a:t>
            </a:r>
            <a:r>
              <a:rPr lang="en-US" dirty="0" err="1" smtClean="0">
                <a:solidFill>
                  <a:srgbClr val="800000"/>
                </a:solidFill>
              </a:rPr>
              <a:t>subnetwork</a:t>
            </a:r>
            <a:r>
              <a:rPr lang="en-US" dirty="0" smtClean="0">
                <a:solidFill>
                  <a:srgbClr val="800000"/>
                </a:solidFill>
              </a:rPr>
              <a:t>?</a:t>
            </a:r>
            <a:endParaRPr lang="en-US" sz="9600" b="1" i="1" dirty="0" smtClean="0">
              <a:solidFill>
                <a:schemeClr val="accent6"/>
              </a:solidFill>
              <a:latin typeface="Bauhaus 93"/>
              <a:cs typeface="Bauhaus 93"/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000000"/>
                </a:solidFill>
                <a:latin typeface="+mj-lt"/>
                <a:cs typeface="Bauhaus 93"/>
              </a:rPr>
              <a:t>[Valiant 2017 to CHP]: assemblies 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000000"/>
                </a:solidFill>
                <a:latin typeface="+mj-lt"/>
                <a:cs typeface="Bauhaus 93"/>
              </a:rPr>
              <a:t>“infinitely harder”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accent2"/>
                </a:solidFill>
                <a:latin typeface="+mj-lt"/>
                <a:cs typeface="Bauhaus 93"/>
              </a:rPr>
              <a:t>(than items in his model)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203849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685800" y="1219200"/>
            <a:ext cx="3962400" cy="4419600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547" y="381000"/>
            <a:ext cx="42376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>
                <a:latin typeface="+mj-lt"/>
              </a:rPr>
              <a:t>MTL, ~10</a:t>
            </a:r>
            <a:r>
              <a:rPr lang="en-US" sz="4000" b="0" baseline="30000" dirty="0">
                <a:latin typeface="+mj-lt"/>
              </a:rPr>
              <a:t>7</a:t>
            </a:r>
            <a:r>
              <a:rPr lang="en-US" sz="4000" b="0" dirty="0">
                <a:latin typeface="+mj-lt"/>
              </a:rPr>
              <a:t> neurons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53984" y="0"/>
            <a:ext cx="20068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>
                <a:solidFill>
                  <a:schemeClr val="accent2"/>
                </a:solidFill>
                <a:latin typeface="+mj-lt"/>
              </a:rPr>
              <a:t>“sensory</a:t>
            </a:r>
          </a:p>
          <a:p>
            <a:r>
              <a:rPr lang="en-US" sz="4000" b="0" dirty="0">
                <a:solidFill>
                  <a:schemeClr val="accent2"/>
                </a:solidFill>
                <a:latin typeface="+mj-lt"/>
              </a:rPr>
              <a:t>cortex”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6858000" y="2743200"/>
            <a:ext cx="914400" cy="9144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029200" y="-838200"/>
            <a:ext cx="5867400" cy="8534400"/>
          </a:xfrm>
          <a:prstGeom prst="ellipse">
            <a:avLst/>
          </a:prstGeom>
          <a:noFill/>
          <a:ln w="57150" cap="flat" cmpd="sng" algn="ctr">
            <a:solidFill>
              <a:srgbClr val="73E5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743200" y="2362200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581400"/>
            <a:ext cx="35038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 smtClean="0">
                <a:solidFill>
                  <a:schemeClr val="accent1"/>
                </a:solidFill>
                <a:latin typeface="+mj-lt"/>
              </a:rPr>
              <a:t>assembly</a:t>
            </a:r>
          </a:p>
          <a:p>
            <a:r>
              <a:rPr lang="en-US" sz="4000" i="1" dirty="0" smtClean="0">
                <a:solidFill>
                  <a:srgbClr val="FF0000"/>
                </a:solidFill>
                <a:latin typeface="+mj-lt"/>
              </a:rPr>
              <a:t>K ≈ 10</a:t>
            </a:r>
            <a:r>
              <a:rPr lang="en-US" sz="4000" i="1" baseline="30000" dirty="0" smtClean="0">
                <a:solidFill>
                  <a:srgbClr val="FF0000"/>
                </a:solidFill>
                <a:latin typeface="+mj-lt"/>
              </a:rPr>
              <a:t>4</a:t>
            </a:r>
            <a:r>
              <a:rPr lang="en-US" sz="4000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0" dirty="0">
                <a:solidFill>
                  <a:schemeClr val="accent1"/>
                </a:solidFill>
                <a:latin typeface="+mj-lt"/>
              </a:rPr>
              <a:t>neurons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00" y="3886200"/>
            <a:ext cx="29631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>
                <a:solidFill>
                  <a:schemeClr val="accent2"/>
                </a:solidFill>
                <a:latin typeface="+mj-lt"/>
              </a:rPr>
              <a:t>stimulus</a:t>
            </a:r>
          </a:p>
          <a:p>
            <a:r>
              <a:rPr lang="en-US" sz="4000" b="0" dirty="0">
                <a:solidFill>
                  <a:schemeClr val="accent2"/>
                </a:solidFill>
                <a:latin typeface="+mj-lt"/>
              </a:rPr>
              <a:t>~10</a:t>
            </a:r>
            <a:r>
              <a:rPr lang="en-US" sz="4000" b="0" baseline="30000" dirty="0">
                <a:solidFill>
                  <a:schemeClr val="accent2"/>
                </a:solidFill>
                <a:latin typeface="+mj-lt"/>
              </a:rPr>
              <a:t>4</a:t>
            </a:r>
            <a:r>
              <a:rPr lang="en-US" sz="4000" b="0" dirty="0">
                <a:solidFill>
                  <a:schemeClr val="accent2"/>
                </a:solidFill>
                <a:latin typeface="+mj-lt"/>
              </a:rPr>
              <a:t> neurons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219200" y="1143000"/>
            <a:ext cx="3048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endCxn id="12" idx="3"/>
          </p:cNvCxnSpPr>
          <p:nvPr/>
        </p:nvCxnSpPr>
        <p:spPr>
          <a:xfrm flipV="1">
            <a:off x="2514600" y="3142689"/>
            <a:ext cx="362511" cy="5149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391400" y="3581400"/>
            <a:ext cx="57711" cy="53339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354017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2" grpId="0" animBg="1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685800" y="1219200"/>
            <a:ext cx="3962400" cy="4419600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029200" y="-838200"/>
            <a:ext cx="5867400" cy="8534400"/>
          </a:xfrm>
          <a:prstGeom prst="ellipse">
            <a:avLst/>
          </a:prstGeom>
          <a:noFill/>
          <a:ln w="57150" cap="flat" cmpd="sng" algn="ctr">
            <a:solidFill>
              <a:srgbClr val="73E5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743200" y="23622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4F81B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581400" y="19050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4F81B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362200" y="29718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4F81B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514600" y="42672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4F81B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981200" y="22860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4F81B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76400" y="38100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4F81B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276600" y="50292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4F81B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905000" y="47244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4F81B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505200" y="42672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4F81B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276600" y="26670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4F81B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3962400" y="32766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4F81B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419600" y="40386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4F81B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2514600" y="35052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4F81B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2514600" y="13716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4F81B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3276600" y="34290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4F81B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1219200" y="28194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4F81B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3962400" y="25908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4F81B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1828800" y="32766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4F81B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1219200" y="44958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4F81B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39624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4F81B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526" y="457200"/>
            <a:ext cx="5566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dirty="0">
                <a:solidFill>
                  <a:schemeClr val="accent1"/>
                </a:solidFill>
                <a:latin typeface="+mj-lt"/>
              </a:rPr>
              <a:t>NB: these </a:t>
            </a:r>
            <a:r>
              <a:rPr lang="en-US" sz="3600" b="0" dirty="0" smtClean="0">
                <a:solidFill>
                  <a:schemeClr val="accent1"/>
                </a:solidFill>
                <a:latin typeface="+mj-lt"/>
              </a:rPr>
              <a:t>cells are </a:t>
            </a:r>
            <a:r>
              <a:rPr lang="en-US" sz="3600" b="0" i="1" dirty="0" smtClean="0">
                <a:solidFill>
                  <a:schemeClr val="accent1"/>
                </a:solidFill>
                <a:latin typeface="+mj-lt"/>
              </a:rPr>
              <a:t>scattered</a:t>
            </a:r>
            <a:endParaRPr lang="en-US" sz="3600" b="0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6248" y="5867400"/>
            <a:ext cx="2963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>
                <a:solidFill>
                  <a:srgbClr val="4F81BD"/>
                </a:solidFill>
                <a:latin typeface="+mj-lt"/>
              </a:rPr>
              <a:t>~10</a:t>
            </a:r>
            <a:r>
              <a:rPr lang="en-US" sz="4000" b="0" baseline="30000" dirty="0">
                <a:solidFill>
                  <a:srgbClr val="4F81BD"/>
                </a:solidFill>
                <a:latin typeface="+mj-lt"/>
              </a:rPr>
              <a:t>4</a:t>
            </a:r>
            <a:r>
              <a:rPr lang="en-US" sz="4000" b="0" dirty="0">
                <a:solidFill>
                  <a:srgbClr val="4F81BD"/>
                </a:solidFill>
                <a:latin typeface="+mj-lt"/>
              </a:rPr>
              <a:t> neurons</a:t>
            </a:r>
          </a:p>
        </p:txBody>
      </p:sp>
      <p:sp>
        <p:nvSpPr>
          <p:cNvPr id="57" name="Oval 56"/>
          <p:cNvSpPr/>
          <p:nvPr/>
        </p:nvSpPr>
        <p:spPr bwMode="auto">
          <a:xfrm>
            <a:off x="6858000" y="2743200"/>
            <a:ext cx="914400" cy="9144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110880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685800" y="1219200"/>
            <a:ext cx="3962400" cy="4419600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762000"/>
            <a:ext cx="42376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>
                <a:latin typeface="+mj-lt"/>
              </a:rPr>
              <a:t>MTL, ~10</a:t>
            </a:r>
            <a:r>
              <a:rPr lang="en-US" sz="4000" b="0" baseline="30000" dirty="0">
                <a:latin typeface="+mj-lt"/>
              </a:rPr>
              <a:t>7</a:t>
            </a:r>
            <a:r>
              <a:rPr lang="en-US" sz="4000" b="0" dirty="0">
                <a:latin typeface="+mj-lt"/>
              </a:rPr>
              <a:t> neurons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600" y="15458"/>
            <a:ext cx="193820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0" dirty="0">
                <a:solidFill>
                  <a:schemeClr val="accent3"/>
                </a:solidFill>
                <a:latin typeface="+mj-lt"/>
              </a:rPr>
              <a:t>s</a:t>
            </a:r>
            <a:r>
              <a:rPr lang="en-US" sz="4000" b="0" dirty="0" smtClean="0">
                <a:solidFill>
                  <a:schemeClr val="accent3"/>
                </a:solidFill>
                <a:latin typeface="+mj-lt"/>
              </a:rPr>
              <a:t>ensory</a:t>
            </a:r>
            <a:endParaRPr lang="en-US" sz="4000" b="0" dirty="0">
              <a:solidFill>
                <a:schemeClr val="accent3"/>
              </a:solidFill>
              <a:latin typeface="+mj-lt"/>
            </a:endParaRPr>
          </a:p>
          <a:p>
            <a:pPr algn="l"/>
            <a:r>
              <a:rPr lang="en-US" sz="4000" b="0" dirty="0">
                <a:solidFill>
                  <a:schemeClr val="accent3"/>
                </a:solidFill>
                <a:latin typeface="+mj-lt"/>
              </a:rPr>
              <a:t>c</a:t>
            </a:r>
            <a:r>
              <a:rPr lang="en-US" sz="4000" b="0" dirty="0" smtClean="0">
                <a:solidFill>
                  <a:schemeClr val="accent3"/>
                </a:solidFill>
                <a:latin typeface="+mj-lt"/>
              </a:rPr>
              <a:t>ortex</a:t>
            </a:r>
          </a:p>
          <a:p>
            <a:pPr algn="l"/>
            <a:endParaRPr lang="en-US" sz="4000" b="0" dirty="0" smtClean="0">
              <a:solidFill>
                <a:srgbClr val="C0504D"/>
              </a:solidFill>
              <a:latin typeface="+mj-lt"/>
            </a:endParaRPr>
          </a:p>
          <a:p>
            <a:pPr algn="l"/>
            <a:endParaRPr lang="en-US" sz="4000" b="0" dirty="0">
              <a:solidFill>
                <a:srgbClr val="C0504D"/>
              </a:solidFill>
              <a:latin typeface="+mj-lt"/>
            </a:endParaRPr>
          </a:p>
          <a:p>
            <a:pPr algn="l"/>
            <a:r>
              <a:rPr lang="en-US" sz="4000" b="0" dirty="0">
                <a:solidFill>
                  <a:srgbClr val="C0504D"/>
                </a:solidFill>
                <a:latin typeface="+mj-lt"/>
              </a:rPr>
              <a:t>s</a:t>
            </a:r>
            <a:r>
              <a:rPr lang="en-US" sz="4000" b="0" dirty="0" smtClean="0">
                <a:solidFill>
                  <a:srgbClr val="C0504D"/>
                </a:solidFill>
                <a:latin typeface="+mj-lt"/>
              </a:rPr>
              <a:t>timulus</a:t>
            </a:r>
            <a:endParaRPr lang="en-US" sz="4000" b="0" dirty="0">
              <a:solidFill>
                <a:srgbClr val="C0504D"/>
              </a:solidFill>
              <a:latin typeface="+mj-lt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096000" y="3124200"/>
            <a:ext cx="914400" cy="9144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029200" y="-838200"/>
            <a:ext cx="5867400" cy="8534400"/>
          </a:xfrm>
          <a:prstGeom prst="ellipse">
            <a:avLst/>
          </a:prstGeom>
          <a:noFill/>
          <a:ln w="57150" cap="flat" cmpd="sng" algn="ctr">
            <a:solidFill>
              <a:srgbClr val="73E5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743200" y="2362200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rgbClr val="4F81BD"/>
              </a:solidFill>
              <a:effectLst/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3124200"/>
            <a:ext cx="29631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0" dirty="0" smtClean="0">
                <a:solidFill>
                  <a:schemeClr val="accent1"/>
                </a:solidFill>
                <a:latin typeface="+mj-lt"/>
              </a:rPr>
              <a:t>assembly</a:t>
            </a:r>
          </a:p>
          <a:p>
            <a:pPr algn="r"/>
            <a:r>
              <a:rPr lang="en-US" sz="4000" b="0" dirty="0" smtClean="0">
                <a:solidFill>
                  <a:schemeClr val="accent1"/>
                </a:solidFill>
                <a:latin typeface="+mj-lt"/>
              </a:rPr>
              <a:t>~</a:t>
            </a:r>
            <a:r>
              <a:rPr lang="en-US" sz="4000" b="0" dirty="0">
                <a:solidFill>
                  <a:schemeClr val="accent1"/>
                </a:solidFill>
                <a:latin typeface="+mj-lt"/>
              </a:rPr>
              <a:t>10</a:t>
            </a:r>
            <a:r>
              <a:rPr lang="en-US" sz="4000" b="0" baseline="30000" dirty="0">
                <a:solidFill>
                  <a:schemeClr val="accent1"/>
                </a:solidFill>
                <a:latin typeface="+mj-lt"/>
              </a:rPr>
              <a:t>4</a:t>
            </a:r>
            <a:r>
              <a:rPr lang="en-US" sz="4000" b="0" dirty="0">
                <a:solidFill>
                  <a:schemeClr val="accent1"/>
                </a:solidFill>
                <a:latin typeface="+mj-lt"/>
              </a:rPr>
              <a:t> neurons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87448" y="4038600"/>
            <a:ext cx="2963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>
                <a:solidFill>
                  <a:schemeClr val="accent2"/>
                </a:solidFill>
                <a:latin typeface="+mj-lt"/>
              </a:rPr>
              <a:t>~10</a:t>
            </a:r>
            <a:r>
              <a:rPr lang="en-US" sz="4000" b="0" baseline="30000" dirty="0">
                <a:solidFill>
                  <a:schemeClr val="accent2"/>
                </a:solidFill>
                <a:latin typeface="+mj-lt"/>
              </a:rPr>
              <a:t>4</a:t>
            </a:r>
            <a:r>
              <a:rPr lang="en-US" sz="4000" b="0" dirty="0">
                <a:solidFill>
                  <a:schemeClr val="accent2"/>
                </a:solidFill>
                <a:latin typeface="+mj-lt"/>
              </a:rPr>
              <a:t> neurons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 flipV="1">
            <a:off x="2667000" y="5105400"/>
            <a:ext cx="365760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-3176" y="5486400"/>
            <a:ext cx="4879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dirty="0">
                <a:latin typeface="+mj-lt"/>
              </a:rPr>
              <a:t>random </a:t>
            </a:r>
            <a:r>
              <a:rPr lang="en-US" sz="3600" b="0" dirty="0" smtClean="0">
                <a:latin typeface="+mj-lt"/>
              </a:rPr>
              <a:t>graph </a:t>
            </a:r>
            <a:r>
              <a:rPr lang="en-US" sz="3600" b="0" dirty="0" err="1" smtClean="0">
                <a:latin typeface="+mj-lt"/>
              </a:rPr>
              <a:t>G</a:t>
            </a:r>
            <a:r>
              <a:rPr lang="en-US" sz="3600" b="0" baseline="-25000" dirty="0" err="1" smtClean="0">
                <a:latin typeface="+mj-lt"/>
              </a:rPr>
              <a:t>n,p</a:t>
            </a:r>
            <a:r>
              <a:rPr lang="en-US" sz="3600" b="0" dirty="0" smtClean="0">
                <a:latin typeface="+mj-lt"/>
              </a:rPr>
              <a:t> </a:t>
            </a:r>
            <a:endParaRPr lang="en-US" sz="3600" b="0" dirty="0">
              <a:latin typeface="+mj-lt"/>
            </a:endParaRPr>
          </a:p>
          <a:p>
            <a:r>
              <a:rPr lang="en-US" sz="3600" b="0" dirty="0">
                <a:latin typeface="+mj-lt"/>
              </a:rPr>
              <a:t> </a:t>
            </a:r>
            <a:r>
              <a:rPr lang="en-US" sz="3600" b="0" i="1" dirty="0">
                <a:latin typeface="+mj-lt"/>
              </a:rPr>
              <a:t>p </a:t>
            </a:r>
            <a:r>
              <a:rPr lang="en-US" sz="3600" b="0" dirty="0">
                <a:latin typeface="+mj-lt"/>
              </a:rPr>
              <a:t>~ 10</a:t>
            </a:r>
            <a:r>
              <a:rPr lang="en-US" sz="3600" baseline="30000" dirty="0">
                <a:latin typeface="+mj-lt"/>
              </a:rPr>
              <a:t>−</a:t>
            </a:r>
            <a:r>
              <a:rPr lang="en-US" sz="3600" b="0" baseline="30000" dirty="0">
                <a:latin typeface="+mj-lt"/>
              </a:rPr>
              <a:t>2</a:t>
            </a:r>
            <a:endParaRPr lang="en-US" sz="3600" b="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1800" y="46482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dirty="0">
                <a:latin typeface="+mj-lt"/>
              </a:rPr>
              <a:t>synapses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914400" y="1600200"/>
            <a:ext cx="153809" cy="1219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4649609" y="1143000"/>
            <a:ext cx="455791" cy="1219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1295400" y="2895600"/>
            <a:ext cx="1219200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36189425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But how does one verify </a:t>
            </a:r>
            <a:br>
              <a:rPr lang="en-US" dirty="0"/>
            </a:br>
            <a:r>
              <a:rPr lang="en-US" dirty="0"/>
              <a:t>such a theory?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sz="6000" i="1" dirty="0">
                <a:solidFill>
                  <a:schemeClr val="accent2"/>
                </a:solidFill>
              </a:rPr>
              <a:t>Math?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40525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in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486400"/>
            <a:ext cx="1540680" cy="99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7000"/>
            <a:ext cx="9829800" cy="11430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accent2"/>
                </a:solidFill>
              </a:rPr>
              <a:t/>
            </a:r>
            <a:br>
              <a:rPr lang="en-US" sz="5400" dirty="0" smtClean="0">
                <a:solidFill>
                  <a:schemeClr val="accent2"/>
                </a:solidFill>
              </a:rPr>
            </a:br>
            <a:r>
              <a:rPr lang="en-US" sz="5400" dirty="0">
                <a:solidFill>
                  <a:schemeClr val="accent2"/>
                </a:solidFill>
              </a:rPr>
              <a:t/>
            </a:r>
            <a:br>
              <a:rPr lang="en-US" sz="5400" dirty="0">
                <a:solidFill>
                  <a:schemeClr val="accent2"/>
                </a:solidFill>
              </a:rPr>
            </a:br>
            <a:endParaRPr lang="en-US" sz="4900" dirty="0">
              <a:solidFill>
                <a:schemeClr val="accent2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524000" y="5105400"/>
            <a:ext cx="304800" cy="228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752600" y="4648200"/>
            <a:ext cx="304800" cy="228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981200" y="4114800"/>
            <a:ext cx="304800" cy="228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9164" y="1752600"/>
            <a:ext cx="33652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+mj-lt"/>
              </a:rPr>
              <a:t>1995 </a:t>
            </a:r>
            <a:r>
              <a:rPr lang="mr-IN" b="0" dirty="0" smtClean="0">
                <a:latin typeface="+mj-lt"/>
              </a:rPr>
              <a:t>–</a:t>
            </a:r>
            <a:r>
              <a:rPr lang="en-US" b="0" dirty="0" smtClean="0">
                <a:latin typeface="+mj-lt"/>
              </a:rPr>
              <a:t> :</a:t>
            </a:r>
          </a:p>
          <a:p>
            <a:r>
              <a:rPr lang="en-US" b="0" dirty="0">
                <a:latin typeface="+mj-lt"/>
              </a:rPr>
              <a:t>t</a:t>
            </a:r>
            <a:r>
              <a:rPr lang="en-US" b="0" dirty="0" smtClean="0">
                <a:latin typeface="+mj-lt"/>
              </a:rPr>
              <a:t>he Universe</a:t>
            </a:r>
            <a:endParaRPr lang="en-US" b="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914400"/>
            <a:ext cx="5181600" cy="290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Simplified model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/>
              <a:t>   </a:t>
            </a:r>
            <a:r>
              <a:rPr lang="en-US" sz="3600" dirty="0" err="1" smtClean="0"/>
              <a:t>G</a:t>
            </a:r>
            <a:r>
              <a:rPr lang="en-US" sz="3600" baseline="-25000" dirty="0" err="1" smtClean="0"/>
              <a:t>n,p</a:t>
            </a:r>
            <a:r>
              <a:rPr lang="en-US" sz="3600" dirty="0" smtClean="0"/>
              <a:t> random directed graph of synapses</a:t>
            </a:r>
          </a:p>
          <a:p>
            <a:pPr lvl="1"/>
            <a:r>
              <a:rPr lang="en-US" sz="3600" dirty="0" smtClean="0">
                <a:solidFill>
                  <a:srgbClr val="FF0000"/>
                </a:solidFill>
              </a:rPr>
              <a:t>Later: “completion biases”</a:t>
            </a:r>
          </a:p>
          <a:p>
            <a:pPr marL="628650" indent="-571500"/>
            <a:r>
              <a:rPr lang="en-US" sz="3600" dirty="0" smtClean="0">
                <a:solidFill>
                  <a:srgbClr val="FF0000"/>
                </a:solidFill>
              </a:rPr>
              <a:t>Fix integer K ~10</a:t>
            </a:r>
            <a:r>
              <a:rPr lang="en-US" sz="3600" baseline="30000" dirty="0" smtClean="0">
                <a:solidFill>
                  <a:srgbClr val="FF0000"/>
                </a:solidFill>
              </a:rPr>
              <a:t>4</a:t>
            </a:r>
            <a:r>
              <a:rPr lang="en-US" sz="3600" dirty="0" smtClean="0">
                <a:solidFill>
                  <a:srgbClr val="FF0000"/>
                </a:solidFill>
              </a:rPr>
              <a:t>; at each discrete step, the K cells that receive the largest synaptic input will fire </a:t>
            </a:r>
            <a:r>
              <a:rPr lang="en-US" sz="3600" dirty="0" smtClean="0">
                <a:solidFill>
                  <a:srgbClr val="000090"/>
                </a:solidFill>
              </a:rPr>
              <a:t>(implicit inhibition)</a:t>
            </a:r>
          </a:p>
          <a:p>
            <a:pPr marL="628650" indent="-571500"/>
            <a:r>
              <a:rPr lang="en-US" sz="3600" dirty="0" smtClean="0">
                <a:solidFill>
                  <a:srgbClr val="000090"/>
                </a:solidFill>
              </a:rPr>
              <a:t>Plasticity: If </a:t>
            </a:r>
            <a:r>
              <a:rPr lang="en-US" sz="3600" dirty="0" err="1" smtClean="0">
                <a:solidFill>
                  <a:srgbClr val="000090"/>
                </a:solidFill>
              </a:rPr>
              <a:t>i</a:t>
            </a:r>
            <a:r>
              <a:rPr lang="en-US" sz="3600" dirty="0" smtClean="0">
                <a:solidFill>
                  <a:srgbClr val="000090"/>
                </a:solidFill>
              </a:rPr>
              <a:t> fires at time t and j at time t + 1, synapse </a:t>
            </a:r>
            <a:r>
              <a:rPr lang="en-US" sz="3600" dirty="0" err="1" smtClean="0">
                <a:solidFill>
                  <a:srgbClr val="000090"/>
                </a:solidFill>
              </a:rPr>
              <a:t>ij</a:t>
            </a:r>
            <a:r>
              <a:rPr lang="en-US" sz="3600" dirty="0" smtClean="0">
                <a:solidFill>
                  <a:srgbClr val="000090"/>
                </a:solidFill>
              </a:rPr>
              <a:t> is strengthened (by a small amount, up to a limit)</a:t>
            </a:r>
          </a:p>
          <a:p>
            <a:pPr marL="628650" indent="-571500"/>
            <a:endParaRPr lang="en-US" sz="3600" dirty="0" smtClean="0">
              <a:solidFill>
                <a:srgbClr val="00009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468411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Linearized </a:t>
            </a:r>
            <a:r>
              <a:rPr lang="en-US" dirty="0" smtClean="0"/>
              <a:t>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err="1"/>
              <a:t>x</a:t>
            </a:r>
            <a:r>
              <a:rPr lang="en-US" sz="4000" baseline="-25000" dirty="0" err="1"/>
              <a:t>j</a:t>
            </a:r>
            <a:r>
              <a:rPr lang="en-US" sz="4000" dirty="0"/>
              <a:t>(t+1) = </a:t>
            </a:r>
            <a:r>
              <a:rPr lang="en-US" sz="4000" dirty="0" err="1"/>
              <a:t>s</a:t>
            </a:r>
            <a:r>
              <a:rPr lang="en-US" sz="4000" baseline="-25000" dirty="0" err="1"/>
              <a:t>j</a:t>
            </a:r>
            <a:r>
              <a:rPr lang="en-US" sz="4000" dirty="0"/>
              <a:t> + </a:t>
            </a:r>
            <a:r>
              <a:rPr lang="en-US" sz="4000" dirty="0" err="1"/>
              <a:t>Σ</a:t>
            </a:r>
            <a:r>
              <a:rPr lang="en-US" sz="4000" baseline="-25000" dirty="0" err="1"/>
              <a:t>i</a:t>
            </a:r>
            <a:r>
              <a:rPr lang="en-US" sz="4000" baseline="-25000" dirty="0" err="1">
                <a:sym typeface="Wingdings"/>
              </a:rPr>
              <a:t>j</a:t>
            </a:r>
            <a:r>
              <a:rPr lang="en-US" sz="4000" baseline="-25000" dirty="0">
                <a:sym typeface="Wingdings"/>
              </a:rPr>
              <a:t>  </a:t>
            </a:r>
            <a:r>
              <a:rPr lang="en-US" sz="4000" dirty="0"/>
              <a:t> x</a:t>
            </a:r>
            <a:r>
              <a:rPr lang="en-US" sz="4000" baseline="-25000" dirty="0"/>
              <a:t>i</a:t>
            </a:r>
            <a:r>
              <a:rPr lang="en-US" sz="4000" dirty="0"/>
              <a:t>(t) </a:t>
            </a:r>
            <a:r>
              <a:rPr lang="en-US" sz="4000" dirty="0" err="1"/>
              <a:t>w</a:t>
            </a:r>
            <a:r>
              <a:rPr lang="en-US" sz="4000" baseline="-25000" dirty="0" err="1"/>
              <a:t>ij</a:t>
            </a:r>
            <a:r>
              <a:rPr lang="en-US" sz="4000" dirty="0"/>
              <a:t>(t)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err="1"/>
              <a:t>w</a:t>
            </a:r>
            <a:r>
              <a:rPr lang="en-US" sz="4000" baseline="-25000" dirty="0" err="1"/>
              <a:t>ij</a:t>
            </a:r>
            <a:r>
              <a:rPr lang="en-US" sz="4000" dirty="0"/>
              <a:t>(t+1) = </a:t>
            </a:r>
            <a:r>
              <a:rPr lang="en-US" sz="4000" dirty="0" err="1"/>
              <a:t>w</a:t>
            </a:r>
            <a:r>
              <a:rPr lang="en-US" sz="4000" baseline="-25000" dirty="0" err="1"/>
              <a:t>ij</a:t>
            </a:r>
            <a:r>
              <a:rPr lang="en-US" sz="4000" dirty="0"/>
              <a:t>(t) </a:t>
            </a:r>
            <a:r>
              <a:rPr lang="en-US" sz="4000" dirty="0" smtClean="0"/>
              <a:t>+ </a:t>
            </a:r>
            <a:r>
              <a:rPr lang="en-US" sz="4000" dirty="0"/>
              <a:t>β x</a:t>
            </a:r>
            <a:r>
              <a:rPr lang="en-US" sz="4000" baseline="-25000" dirty="0"/>
              <a:t>i</a:t>
            </a:r>
            <a:r>
              <a:rPr lang="en-US" sz="4000" dirty="0"/>
              <a:t>(t) </a:t>
            </a:r>
            <a:r>
              <a:rPr lang="en-US" sz="4000" dirty="0" err="1"/>
              <a:t>x</a:t>
            </a:r>
            <a:r>
              <a:rPr lang="en-US" sz="4000" baseline="-25000" dirty="0" err="1"/>
              <a:t>j</a:t>
            </a:r>
            <a:r>
              <a:rPr lang="en-US" sz="4000" dirty="0"/>
              <a:t>(t + 1</a:t>
            </a:r>
            <a:r>
              <a:rPr lang="en-US" sz="4000" dirty="0" smtClean="0"/>
              <a:t>)</a:t>
            </a: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i="1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828800" y="457200"/>
            <a:ext cx="2895600" cy="1295400"/>
          </a:xfrm>
          <a:prstGeom prst="wedgeRoundRectCallout">
            <a:avLst>
              <a:gd name="adj1" fmla="val -50347"/>
              <a:gd name="adj2" fmla="val 11432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0" dirty="0" smtClean="0"/>
              <a:t>probability of activation</a:t>
            </a:r>
            <a:endParaRPr lang="en-US" sz="4000" b="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524000" y="3276600"/>
            <a:ext cx="4343400" cy="838200"/>
          </a:xfrm>
          <a:prstGeom prst="wedgeRoundRectCallout">
            <a:avLst>
              <a:gd name="adj1" fmla="val -50347"/>
              <a:gd name="adj2" fmla="val 11432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0" dirty="0"/>
              <a:t>synaptic weights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733800" y="1143000"/>
            <a:ext cx="2590800" cy="838200"/>
          </a:xfrm>
          <a:prstGeom prst="wedgeRoundRectCallout">
            <a:avLst>
              <a:gd name="adj1" fmla="val -50347"/>
              <a:gd name="adj2" fmla="val 11432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0" dirty="0"/>
              <a:t>stimulus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105400" y="3200400"/>
            <a:ext cx="4343400" cy="838200"/>
          </a:xfrm>
          <a:prstGeom prst="wedgeRoundRectCallout">
            <a:avLst>
              <a:gd name="adj1" fmla="val -50347"/>
              <a:gd name="adj2" fmla="val 11432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0" dirty="0"/>
              <a:t>plasticity</a:t>
            </a:r>
          </a:p>
        </p:txBody>
      </p:sp>
    </p:spTree>
    <p:extLst>
      <p:ext uri="{BB962C8B-B14F-4D97-AF65-F5344CB8AC3E}">
        <p14:creationId xmlns:p14="http://schemas.microsoft.com/office/powerpoint/2010/main" val="1339494028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Linearized model: Result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4876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800" b="1" dirty="0">
                <a:solidFill>
                  <a:srgbClr val="C0504D"/>
                </a:solidFill>
              </a:rPr>
              <a:t>Theorem:  </a:t>
            </a:r>
            <a:r>
              <a:rPr lang="en-US" sz="5800" dirty="0">
                <a:solidFill>
                  <a:srgbClr val="C0504D"/>
                </a:solidFill>
              </a:rPr>
              <a:t>The linearized dynamics converges </a:t>
            </a:r>
            <a:r>
              <a:rPr lang="en-US" sz="5800" dirty="0" smtClean="0">
                <a:solidFill>
                  <a:srgbClr val="C0504D"/>
                </a:solidFill>
              </a:rPr>
              <a:t>geometrically and with high probability </a:t>
            </a:r>
            <a:r>
              <a:rPr lang="en-US" sz="5800" dirty="0">
                <a:solidFill>
                  <a:srgbClr val="C0504D"/>
                </a:solidFill>
              </a:rPr>
              <a:t>to</a:t>
            </a:r>
          </a:p>
          <a:p>
            <a:pPr marL="0" indent="0">
              <a:buNone/>
            </a:pPr>
            <a:r>
              <a:rPr lang="en-US" sz="4000" dirty="0"/>
              <a:t>         </a:t>
            </a:r>
            <a:r>
              <a:rPr lang="en-US" sz="4600" dirty="0"/>
              <a:t> </a:t>
            </a:r>
            <a:endParaRPr lang="en-US" sz="4600" dirty="0" smtClean="0"/>
          </a:p>
          <a:p>
            <a:pPr marL="0" indent="0" algn="ctr">
              <a:buNone/>
            </a:pPr>
            <a:r>
              <a:rPr lang="en-US" sz="5800" dirty="0" err="1" smtClean="0"/>
              <a:t>x</a:t>
            </a:r>
            <a:r>
              <a:rPr lang="en-US" sz="5800" baseline="-25000" dirty="0" err="1" smtClean="0"/>
              <a:t>j</a:t>
            </a:r>
            <a:r>
              <a:rPr lang="en-US" sz="5800" dirty="0" smtClean="0"/>
              <a:t> </a:t>
            </a:r>
            <a:r>
              <a:rPr lang="en-US" sz="5800" dirty="0"/>
              <a:t>= </a:t>
            </a:r>
            <a:r>
              <a:rPr lang="en-US" sz="5800" dirty="0" err="1"/>
              <a:t>s</a:t>
            </a:r>
            <a:r>
              <a:rPr lang="en-US" sz="5800" baseline="-25000" dirty="0" err="1"/>
              <a:t>j</a:t>
            </a:r>
            <a:r>
              <a:rPr lang="en-US" sz="5800" dirty="0"/>
              <a:t> + </a:t>
            </a:r>
            <a:r>
              <a:rPr lang="en-US" sz="5800" dirty="0" err="1"/>
              <a:t>Σ</a:t>
            </a:r>
            <a:r>
              <a:rPr lang="en-US" sz="5800" baseline="-25000" dirty="0" err="1"/>
              <a:t>i</a:t>
            </a:r>
            <a:r>
              <a:rPr lang="en-US" sz="5800" baseline="-25000" dirty="0" err="1">
                <a:sym typeface="Wingdings"/>
              </a:rPr>
              <a:t>j</a:t>
            </a:r>
            <a:r>
              <a:rPr lang="en-US" sz="5800" baseline="-25000" dirty="0">
                <a:sym typeface="Wingdings"/>
              </a:rPr>
              <a:t>  </a:t>
            </a:r>
            <a:r>
              <a:rPr lang="en-US" sz="5800" dirty="0" smtClean="0"/>
              <a:t>x</a:t>
            </a:r>
            <a:r>
              <a:rPr lang="en-US" sz="5800" baseline="-25000" dirty="0" smtClean="0"/>
              <a:t>i</a:t>
            </a:r>
            <a:r>
              <a:rPr lang="en-US" sz="5800" baseline="30000" dirty="0" smtClean="0"/>
              <a:t>2</a:t>
            </a:r>
            <a:r>
              <a:rPr lang="en-US" sz="5800" dirty="0" smtClean="0"/>
              <a:t>/</a:t>
            </a:r>
            <a:r>
              <a:rPr lang="en-US" sz="5800" dirty="0" err="1" smtClean="0"/>
              <a:t>Σ</a:t>
            </a:r>
            <a:r>
              <a:rPr lang="en-US" sz="5800" baseline="-25000" dirty="0" err="1" smtClean="0"/>
              <a:t>i</a:t>
            </a:r>
            <a:r>
              <a:rPr lang="en-US" sz="5800" baseline="-25000" dirty="0" err="1">
                <a:sym typeface="Wingdings"/>
              </a:rPr>
              <a:t>j</a:t>
            </a:r>
            <a:r>
              <a:rPr lang="en-US" sz="5800" baseline="-25000" dirty="0">
                <a:sym typeface="Wingdings"/>
              </a:rPr>
              <a:t>  </a:t>
            </a:r>
            <a:r>
              <a:rPr lang="en-US" sz="5800" dirty="0"/>
              <a:t> </a:t>
            </a:r>
            <a:r>
              <a:rPr lang="en-US" sz="5800" dirty="0" smtClean="0"/>
              <a:t>x</a:t>
            </a:r>
            <a:r>
              <a:rPr lang="en-US" sz="5800" baseline="-25000" dirty="0" smtClean="0"/>
              <a:t>i</a:t>
            </a:r>
          </a:p>
          <a:p>
            <a:pPr marL="0" indent="0">
              <a:buNone/>
            </a:pPr>
            <a:endParaRPr lang="en-US" sz="5800" baseline="-25000" dirty="0"/>
          </a:p>
          <a:p>
            <a:pPr marL="0" indent="0" algn="ctr">
              <a:buNone/>
            </a:pPr>
            <a:r>
              <a:rPr lang="en-US" sz="5800" i="1" dirty="0" smtClean="0">
                <a:solidFill>
                  <a:srgbClr val="660066"/>
                </a:solidFill>
              </a:rPr>
              <a:t>“To be successful, you either </a:t>
            </a:r>
          </a:p>
          <a:p>
            <a:pPr marL="0" indent="0" algn="ctr">
              <a:buNone/>
            </a:pPr>
            <a:r>
              <a:rPr lang="en-US" sz="5800" i="1" dirty="0" smtClean="0">
                <a:solidFill>
                  <a:srgbClr val="660066"/>
                </a:solidFill>
              </a:rPr>
              <a:t>have to be born rich, </a:t>
            </a:r>
          </a:p>
          <a:p>
            <a:pPr marL="0" indent="0" algn="ctr">
              <a:buNone/>
            </a:pPr>
            <a:r>
              <a:rPr lang="en-US" sz="5800" i="1" dirty="0" smtClean="0">
                <a:solidFill>
                  <a:srgbClr val="660066"/>
                </a:solidFill>
              </a:rPr>
              <a:t>or have many successful supporters,</a:t>
            </a:r>
          </a:p>
          <a:p>
            <a:pPr marL="0" indent="0" algn="ctr">
              <a:buNone/>
            </a:pPr>
            <a:r>
              <a:rPr lang="en-US" sz="5800" i="1" dirty="0" smtClean="0">
                <a:solidFill>
                  <a:srgbClr val="660066"/>
                </a:solidFill>
              </a:rPr>
              <a:t>or a little of both”</a:t>
            </a:r>
            <a:endParaRPr lang="en-US" sz="5800" i="1" dirty="0">
              <a:solidFill>
                <a:srgbClr val="660066"/>
              </a:solidFill>
            </a:endParaRPr>
          </a:p>
          <a:p>
            <a:pPr marL="0" indent="0" algn="ctr">
              <a:buNone/>
            </a:pPr>
            <a:endParaRPr lang="en-US" sz="5800" dirty="0"/>
          </a:p>
          <a:p>
            <a:pPr marL="0" indent="0" algn="ctr">
              <a:buNone/>
            </a:pPr>
            <a:endParaRPr lang="en-US" sz="4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4074373720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3638" b="3638"/>
          <a:stretch>
            <a:fillRect/>
          </a:stretch>
        </p:blipFill>
        <p:spPr>
          <a:xfrm>
            <a:off x="228600" y="1295400"/>
            <a:ext cx="11084413" cy="6096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8200" y="2286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dirty="0" smtClean="0"/>
              <a:t>distant mirror</a:t>
            </a:r>
            <a:r>
              <a:rPr lang="en-US" dirty="0"/>
              <a:t>: olfaction </a:t>
            </a:r>
            <a:br>
              <a:rPr lang="en-US" dirty="0"/>
            </a:br>
            <a:r>
              <a:rPr lang="en-US" dirty="0"/>
              <a:t>in the mouse </a:t>
            </a:r>
            <a:r>
              <a:rPr lang="en-US" sz="3600" dirty="0">
                <a:solidFill>
                  <a:schemeClr val="accent2"/>
                </a:solidFill>
              </a:rPr>
              <a:t>[</a:t>
            </a:r>
            <a:r>
              <a:rPr lang="en-US" sz="3600" i="1" dirty="0">
                <a:solidFill>
                  <a:schemeClr val="accent2"/>
                </a:solidFill>
              </a:rPr>
              <a:t>al. et</a:t>
            </a:r>
            <a:r>
              <a:rPr lang="en-US" sz="3600" dirty="0">
                <a:solidFill>
                  <a:schemeClr val="accent2"/>
                </a:solidFill>
              </a:rPr>
              <a:t> Axel 2011]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1295399" y="5810070"/>
            <a:ext cx="685800" cy="6858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imes New Roman" pitchFamily="12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5791200"/>
            <a:ext cx="4154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dirty="0">
                <a:solidFill>
                  <a:srgbClr val="FFFFFF"/>
                </a:solidFill>
              </a:rPr>
              <a:t>1</a:t>
            </a:r>
          </a:p>
          <a:p>
            <a:endParaRPr lang="en-US" sz="3600" b="0" dirty="0">
              <a:solidFill>
                <a:srgbClr val="FFFFFF"/>
              </a:solidFill>
            </a:endParaRPr>
          </a:p>
        </p:txBody>
      </p:sp>
      <p:cxnSp>
        <p:nvCxnSpPr>
          <p:cNvPr id="10" name="Straight Arrow Connector 9"/>
          <p:cNvCxnSpPr>
            <a:stCxn id="7" idx="0"/>
          </p:cNvCxnSpPr>
          <p:nvPr/>
        </p:nvCxnSpPr>
        <p:spPr bwMode="auto">
          <a:xfrm flipH="1" flipV="1">
            <a:off x="1447800" y="3429000"/>
            <a:ext cx="190499" cy="238107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CC99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3047999" y="6172200"/>
            <a:ext cx="685800" cy="6858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imes New Roman" pitchFamily="12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0399" y="6172200"/>
            <a:ext cx="4154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dirty="0">
                <a:solidFill>
                  <a:srgbClr val="FFFFFF"/>
                </a:solidFill>
              </a:rPr>
              <a:t>2</a:t>
            </a:r>
          </a:p>
          <a:p>
            <a:endParaRPr lang="en-US" sz="3600" b="0" dirty="0">
              <a:solidFill>
                <a:srgbClr val="FFFFFF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3124202" y="4019730"/>
            <a:ext cx="152398" cy="215247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CC99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8" name="Oval 17"/>
          <p:cNvSpPr/>
          <p:nvPr/>
        </p:nvSpPr>
        <p:spPr bwMode="auto">
          <a:xfrm>
            <a:off x="5334000" y="5429071"/>
            <a:ext cx="685800" cy="6858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imes New Roman" pitchFamily="12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6400" y="5429071"/>
            <a:ext cx="4154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dirty="0">
                <a:solidFill>
                  <a:srgbClr val="FFFFFF"/>
                </a:solidFill>
              </a:rPr>
              <a:t>3</a:t>
            </a:r>
          </a:p>
          <a:p>
            <a:endParaRPr lang="en-US" sz="3600" b="0" dirty="0">
              <a:solidFill>
                <a:srgbClr val="FFFFFF"/>
              </a:solidFill>
            </a:endParaRPr>
          </a:p>
        </p:txBody>
      </p:sp>
      <p:cxnSp>
        <p:nvCxnSpPr>
          <p:cNvPr id="20" name="Straight Arrow Connector 19"/>
          <p:cNvCxnSpPr>
            <a:stCxn id="18" idx="0"/>
          </p:cNvCxnSpPr>
          <p:nvPr/>
        </p:nvCxnSpPr>
        <p:spPr bwMode="auto">
          <a:xfrm flipH="1" flipV="1">
            <a:off x="5257800" y="2286000"/>
            <a:ext cx="419100" cy="314307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CC99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6553200" y="1295400"/>
            <a:ext cx="3200400" cy="586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300" y="1561290"/>
            <a:ext cx="1816100" cy="125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16573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5" grpId="0" animBg="1"/>
      <p:bldP spid="16" grpId="0"/>
      <p:bldP spid="18" grpId="0" animBg="1"/>
      <p:bldP spid="1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the </a:t>
            </a:r>
            <a:r>
              <a:rPr lang="en-US" i="1" dirty="0"/>
              <a:t>Discussion</a:t>
            </a:r>
            <a:r>
              <a:rPr lang="en-US" dirty="0"/>
              <a:t> section</a:t>
            </a:r>
            <a:br>
              <a:rPr lang="en-US" dirty="0"/>
            </a:br>
            <a:r>
              <a:rPr lang="en-US" dirty="0"/>
              <a:t>of [</a:t>
            </a:r>
            <a:r>
              <a:rPr lang="en-US" i="1" dirty="0"/>
              <a:t>al.</a:t>
            </a:r>
            <a:r>
              <a:rPr lang="en-US" dirty="0"/>
              <a:t> </a:t>
            </a:r>
            <a:r>
              <a:rPr lang="en-US" i="1" dirty="0"/>
              <a:t>et</a:t>
            </a:r>
            <a:r>
              <a:rPr lang="en-US" dirty="0"/>
              <a:t> Axel]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>
                <a:solidFill>
                  <a:schemeClr val="tx2"/>
                </a:solidFill>
              </a:rPr>
              <a:t>A</a:t>
            </a:r>
            <a:r>
              <a:rPr lang="en-US" i="1" dirty="0" smtClean="0">
                <a:solidFill>
                  <a:schemeClr val="tx2"/>
                </a:solidFill>
              </a:rPr>
              <a:t>n </a:t>
            </a:r>
            <a:r>
              <a:rPr lang="en-US" i="1" dirty="0">
                <a:solidFill>
                  <a:schemeClr val="tx2"/>
                </a:solidFill>
              </a:rPr>
              <a:t>odorant may </a:t>
            </a:r>
            <a:r>
              <a:rPr lang="en-US" i="1" dirty="0" smtClean="0">
                <a:solidFill>
                  <a:schemeClr val="tx2"/>
                </a:solidFill>
              </a:rPr>
              <a:t>[cause] a </a:t>
            </a:r>
            <a:r>
              <a:rPr lang="en-US" i="1" dirty="0">
                <a:solidFill>
                  <a:schemeClr val="tx2"/>
                </a:solidFill>
              </a:rPr>
              <a:t>small subset of </a:t>
            </a:r>
            <a:r>
              <a:rPr lang="mr-IN" i="1" dirty="0">
                <a:solidFill>
                  <a:schemeClr val="tx2"/>
                </a:solidFill>
              </a:rPr>
              <a:t>…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i="1" dirty="0" smtClean="0">
                <a:solidFill>
                  <a:schemeClr val="tx2"/>
                </a:solidFill>
              </a:rPr>
              <a:t>neurons [to fire]. 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This </a:t>
            </a:r>
            <a:r>
              <a:rPr lang="en-US" i="1" dirty="0">
                <a:solidFill>
                  <a:srgbClr val="FF0000"/>
                </a:solidFill>
              </a:rPr>
              <a:t>small fraction of ... cells would then generate sufficient recurrent excitation to recruit a larger population of neurons</a:t>
            </a:r>
            <a:r>
              <a:rPr lang="en-US" i="1" dirty="0" smtClean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Inhibition triggered by this activity will prevent further firing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008000"/>
                </a:solidFill>
              </a:rPr>
              <a:t>In </a:t>
            </a:r>
            <a:r>
              <a:rPr lang="en-US" i="1" dirty="0">
                <a:solidFill>
                  <a:srgbClr val="008000"/>
                </a:solidFill>
              </a:rPr>
              <a:t>the extreme, some cells could receive enough recurrent input to fire … without receiving [initial] input</a:t>
            </a:r>
            <a:r>
              <a:rPr lang="mr-IN" i="1" dirty="0">
                <a:solidFill>
                  <a:srgbClr val="008000"/>
                </a:solidFill>
              </a:rPr>
              <a:t>…</a:t>
            </a:r>
            <a:endParaRPr lang="en-US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38791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Linearized model: Result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4876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800" b="1" dirty="0">
                <a:solidFill>
                  <a:srgbClr val="C0504D"/>
                </a:solidFill>
              </a:rPr>
              <a:t>Theorem:  </a:t>
            </a:r>
            <a:r>
              <a:rPr lang="en-US" sz="5800" dirty="0">
                <a:solidFill>
                  <a:srgbClr val="C0504D"/>
                </a:solidFill>
              </a:rPr>
              <a:t>The linearized dynamics converges </a:t>
            </a:r>
            <a:r>
              <a:rPr lang="en-US" sz="5800" dirty="0" smtClean="0">
                <a:solidFill>
                  <a:srgbClr val="C0504D"/>
                </a:solidFill>
              </a:rPr>
              <a:t>geometrically and with high probability </a:t>
            </a:r>
            <a:r>
              <a:rPr lang="en-US" sz="5800" dirty="0">
                <a:solidFill>
                  <a:srgbClr val="C0504D"/>
                </a:solidFill>
              </a:rPr>
              <a:t>to</a:t>
            </a:r>
          </a:p>
          <a:p>
            <a:pPr marL="0" indent="0">
              <a:buNone/>
            </a:pPr>
            <a:r>
              <a:rPr lang="en-US" sz="4000" dirty="0"/>
              <a:t>         </a:t>
            </a:r>
            <a:r>
              <a:rPr lang="en-US" sz="4600" dirty="0"/>
              <a:t> </a:t>
            </a:r>
            <a:endParaRPr lang="en-US" sz="4600" dirty="0" smtClean="0"/>
          </a:p>
          <a:p>
            <a:pPr marL="0" indent="0" algn="ctr">
              <a:buNone/>
            </a:pPr>
            <a:r>
              <a:rPr lang="en-US" sz="5800" dirty="0" err="1" smtClean="0"/>
              <a:t>x</a:t>
            </a:r>
            <a:r>
              <a:rPr lang="en-US" sz="5800" baseline="-25000" dirty="0" err="1" smtClean="0"/>
              <a:t>j</a:t>
            </a:r>
            <a:r>
              <a:rPr lang="en-US" sz="5800" dirty="0" smtClean="0"/>
              <a:t> </a:t>
            </a:r>
            <a:r>
              <a:rPr lang="en-US" sz="5800" dirty="0"/>
              <a:t>= </a:t>
            </a:r>
            <a:r>
              <a:rPr lang="en-US" sz="5800" dirty="0" err="1"/>
              <a:t>s</a:t>
            </a:r>
            <a:r>
              <a:rPr lang="en-US" sz="5800" baseline="-25000" dirty="0" err="1"/>
              <a:t>j</a:t>
            </a:r>
            <a:r>
              <a:rPr lang="en-US" sz="5800" dirty="0"/>
              <a:t> + </a:t>
            </a:r>
            <a:r>
              <a:rPr lang="en-US" sz="5800" dirty="0" err="1"/>
              <a:t>Σ</a:t>
            </a:r>
            <a:r>
              <a:rPr lang="en-US" sz="5800" baseline="-25000" dirty="0" err="1"/>
              <a:t>i</a:t>
            </a:r>
            <a:r>
              <a:rPr lang="en-US" sz="5800" baseline="-25000" dirty="0" err="1">
                <a:sym typeface="Wingdings"/>
              </a:rPr>
              <a:t>j</a:t>
            </a:r>
            <a:r>
              <a:rPr lang="en-US" sz="5800" baseline="-25000" dirty="0">
                <a:sym typeface="Wingdings"/>
              </a:rPr>
              <a:t>  </a:t>
            </a:r>
            <a:r>
              <a:rPr lang="en-US" sz="5800" dirty="0" smtClean="0"/>
              <a:t>x</a:t>
            </a:r>
            <a:r>
              <a:rPr lang="en-US" sz="5800" baseline="-25000" dirty="0" smtClean="0"/>
              <a:t>i</a:t>
            </a:r>
            <a:r>
              <a:rPr lang="en-US" sz="5800" baseline="30000" dirty="0" smtClean="0"/>
              <a:t>2</a:t>
            </a:r>
            <a:r>
              <a:rPr lang="en-US" sz="5800" dirty="0" smtClean="0"/>
              <a:t>/</a:t>
            </a:r>
            <a:r>
              <a:rPr lang="en-US" sz="5800" dirty="0" err="1" smtClean="0"/>
              <a:t>Σ</a:t>
            </a:r>
            <a:r>
              <a:rPr lang="en-US" sz="5800" baseline="-25000" dirty="0" err="1" smtClean="0"/>
              <a:t>i</a:t>
            </a:r>
            <a:r>
              <a:rPr lang="en-US" sz="5800" baseline="-25000" dirty="0" err="1">
                <a:sym typeface="Wingdings"/>
              </a:rPr>
              <a:t>j</a:t>
            </a:r>
            <a:r>
              <a:rPr lang="en-US" sz="5800" baseline="-25000" dirty="0">
                <a:sym typeface="Wingdings"/>
              </a:rPr>
              <a:t>  </a:t>
            </a:r>
            <a:r>
              <a:rPr lang="en-US" sz="5800" dirty="0"/>
              <a:t> </a:t>
            </a:r>
            <a:r>
              <a:rPr lang="en-US" sz="5800" dirty="0" smtClean="0"/>
              <a:t>x</a:t>
            </a:r>
            <a:r>
              <a:rPr lang="en-US" sz="5800" baseline="-25000" dirty="0" smtClean="0"/>
              <a:t>i</a:t>
            </a:r>
          </a:p>
          <a:p>
            <a:pPr marL="0" indent="0">
              <a:buNone/>
            </a:pPr>
            <a:endParaRPr lang="en-US" sz="5800" baseline="-25000" dirty="0"/>
          </a:p>
          <a:p>
            <a:pPr marL="0" indent="0" algn="ctr">
              <a:buNone/>
            </a:pPr>
            <a:r>
              <a:rPr lang="en-US" sz="5800" i="1" dirty="0" smtClean="0">
                <a:solidFill>
                  <a:srgbClr val="660066"/>
                </a:solidFill>
              </a:rPr>
              <a:t>“To be successful, you either </a:t>
            </a:r>
          </a:p>
          <a:p>
            <a:pPr marL="0" indent="0" algn="ctr">
              <a:buNone/>
            </a:pPr>
            <a:r>
              <a:rPr lang="en-US" sz="5800" i="1" dirty="0" smtClean="0">
                <a:solidFill>
                  <a:srgbClr val="660066"/>
                </a:solidFill>
              </a:rPr>
              <a:t>have to be born rich, </a:t>
            </a:r>
          </a:p>
          <a:p>
            <a:pPr marL="0" indent="0" algn="ctr">
              <a:buNone/>
            </a:pPr>
            <a:r>
              <a:rPr lang="en-US" sz="5800" i="1" dirty="0" smtClean="0">
                <a:solidFill>
                  <a:srgbClr val="660066"/>
                </a:solidFill>
              </a:rPr>
              <a:t>or have many successful supporters,</a:t>
            </a:r>
          </a:p>
          <a:p>
            <a:pPr marL="0" indent="0" algn="ctr">
              <a:buNone/>
            </a:pPr>
            <a:r>
              <a:rPr lang="en-US" sz="5800" i="1" dirty="0" smtClean="0">
                <a:solidFill>
                  <a:srgbClr val="660066"/>
                </a:solidFill>
              </a:rPr>
              <a:t>or a little of both”</a:t>
            </a:r>
            <a:endParaRPr lang="en-US" sz="5800" i="1" dirty="0">
              <a:solidFill>
                <a:srgbClr val="660066"/>
              </a:solidFill>
            </a:endParaRPr>
          </a:p>
          <a:p>
            <a:pPr marL="0" indent="0" algn="ctr">
              <a:buNone/>
            </a:pPr>
            <a:endParaRPr lang="en-US" sz="5800" dirty="0"/>
          </a:p>
          <a:p>
            <a:pPr marL="0" indent="0" algn="ctr">
              <a:buNone/>
            </a:pPr>
            <a:endParaRPr lang="en-US" sz="4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67000" y="-11891"/>
            <a:ext cx="3810000" cy="263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04220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But how about </a:t>
            </a:r>
            <a:br>
              <a:rPr lang="en-US" dirty="0" smtClean="0"/>
            </a:br>
            <a:r>
              <a:rPr lang="en-US" dirty="0" smtClean="0"/>
              <a:t>the nonlinear system?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592634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nonlinear system theorem: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 quantitative </a:t>
            </a:r>
            <a:r>
              <a:rPr lang="en-US" dirty="0" smtClean="0"/>
              <a:t>narrative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high </a:t>
            </a:r>
            <a:r>
              <a:rPr lang="en-US" dirty="0" err="1"/>
              <a:t>s</a:t>
            </a:r>
            <a:r>
              <a:rPr lang="en-US" baseline="-25000" dirty="0" err="1"/>
              <a:t>j</a:t>
            </a:r>
            <a:r>
              <a:rPr lang="en-US" dirty="0"/>
              <a:t> cells </a:t>
            </a:r>
            <a:r>
              <a:rPr lang="en-US" dirty="0" smtClean="0"/>
              <a:t>fire first (</a:t>
            </a:r>
            <a:r>
              <a:rPr lang="en-US" dirty="0" smtClean="0">
                <a:solidFill>
                  <a:srgbClr val="C0504D"/>
                </a:solidFill>
              </a:rPr>
              <a:t>“born rich”</a:t>
            </a:r>
            <a:r>
              <a:rPr lang="en-US" dirty="0" smtClean="0"/>
              <a:t>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Next, </a:t>
            </a:r>
            <a:r>
              <a:rPr lang="en-US" dirty="0" smtClean="0"/>
              <a:t>some born rich cells </a:t>
            </a:r>
            <a:r>
              <a:rPr lang="en-US" dirty="0" smtClean="0">
                <a:solidFill>
                  <a:srgbClr val="C0504D"/>
                </a:solidFill>
              </a:rPr>
              <a:t>and</a:t>
            </a:r>
            <a:r>
              <a:rPr lang="en-US" dirty="0" smtClean="0"/>
              <a:t> some cells with high</a:t>
            </a:r>
            <a:r>
              <a:rPr lang="en-US" dirty="0" smtClean="0">
                <a:solidFill>
                  <a:schemeClr val="accent2"/>
                </a:solidFill>
              </a:rPr>
              <a:t> { </a:t>
            </a:r>
            <a:r>
              <a:rPr lang="en-US" dirty="0" err="1" smtClean="0">
                <a:solidFill>
                  <a:schemeClr val="accent2"/>
                </a:solidFill>
              </a:rPr>
              <a:t>s</a:t>
            </a:r>
            <a:r>
              <a:rPr lang="en-US" baseline="-25000" dirty="0" err="1" smtClean="0">
                <a:solidFill>
                  <a:schemeClr val="accent2"/>
                </a:solidFill>
              </a:rPr>
              <a:t>j</a:t>
            </a:r>
            <a:r>
              <a:rPr lang="en-US" dirty="0" smtClean="0">
                <a:solidFill>
                  <a:schemeClr val="accent2"/>
                </a:solidFill>
              </a:rPr>
              <a:t> + synapses from the born rich }</a:t>
            </a:r>
            <a:r>
              <a:rPr lang="en-US" dirty="0" smtClean="0"/>
              <a:t> fire (close to half and half)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504D"/>
                </a:solidFill>
              </a:rPr>
              <a:t>“</a:t>
            </a:r>
            <a:r>
              <a:rPr lang="en-US" dirty="0">
                <a:solidFill>
                  <a:srgbClr val="C0504D"/>
                </a:solidFill>
              </a:rPr>
              <a:t>The rich get stably rich” </a:t>
            </a:r>
            <a:r>
              <a:rPr lang="en-US" dirty="0"/>
              <a:t>through </a:t>
            </a:r>
            <a:r>
              <a:rPr lang="en-US" dirty="0" smtClean="0"/>
              <a:t>plasticity:</a:t>
            </a:r>
            <a:endParaRPr lang="en-US" dirty="0"/>
          </a:p>
          <a:p>
            <a:pPr marL="400050" lvl="1" indent="0">
              <a:buNone/>
            </a:pPr>
            <a:r>
              <a:rPr lang="en-US" sz="3200" dirty="0" smtClean="0"/>
              <a:t>A few new cells may be recruited at each subsequent step, but such recruiting diminishes exponentially </a:t>
            </a:r>
            <a:r>
              <a:rPr lang="en-US" sz="3200" dirty="0" smtClean="0">
                <a:solidFill>
                  <a:schemeClr val="accent2"/>
                </a:solidFill>
              </a:rPr>
              <a:t>(all with high probability)</a:t>
            </a:r>
          </a:p>
          <a:p>
            <a:pPr marL="400050" lvl="1" indent="0">
              <a:buNone/>
            </a:pPr>
            <a:r>
              <a:rPr lang="en-US" sz="3200" dirty="0" smtClean="0"/>
              <a:t>(Very few cells may end up oscillating in and out)</a:t>
            </a:r>
          </a:p>
          <a:p>
            <a:pPr marL="40005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6030732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Mysteries remain...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And how are </a:t>
            </a:r>
            <a:r>
              <a:rPr lang="en-US" dirty="0">
                <a:solidFill>
                  <a:srgbClr val="FF0000"/>
                </a:solidFill>
              </a:rPr>
              <a:t>associations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(Obama + Eiffel) formed</a:t>
            </a:r>
            <a:r>
              <a:rPr lang="en-US" dirty="0" smtClean="0"/>
              <a:t>?</a:t>
            </a:r>
          </a:p>
          <a:p>
            <a:r>
              <a:rPr lang="en-US" dirty="0" smtClean="0"/>
              <a:t>And how </a:t>
            </a:r>
            <a:r>
              <a:rPr lang="en-US" dirty="0"/>
              <a:t>can a set of random neurons have exceptionally strong </a:t>
            </a:r>
            <a:r>
              <a:rPr lang="en-US" dirty="0">
                <a:solidFill>
                  <a:srgbClr val="FF0000"/>
                </a:solidFill>
              </a:rPr>
              <a:t>connectivity</a:t>
            </a:r>
            <a:r>
              <a:rPr lang="en-US" dirty="0"/>
              <a:t>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2955942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685800" y="1219200"/>
            <a:ext cx="3962400" cy="4419600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858000" y="2743200"/>
            <a:ext cx="914400" cy="9144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029200" y="-838200"/>
            <a:ext cx="5867400" cy="8534400"/>
          </a:xfrm>
          <a:prstGeom prst="ellipse">
            <a:avLst/>
          </a:prstGeom>
          <a:noFill/>
          <a:ln w="57150" cap="flat" cmpd="sng" algn="ctr">
            <a:solidFill>
              <a:srgbClr val="73E5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743200" y="2362200"/>
            <a:ext cx="914400" cy="914400"/>
          </a:xfrm>
          <a:prstGeom prst="ellipse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934200" y="4343400"/>
            <a:ext cx="914400" cy="914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accent2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819400" y="3810000"/>
            <a:ext cx="914400" cy="9144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66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572825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 0.06666 " pathEditMode="relative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55556E-6 L -0.01667 -0.05555 " pathEditMode="relative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12" grpId="0" animBg="1"/>
      <p:bldP spid="8" grpId="0" animBg="1"/>
      <p:bldP spid="8" grpId="1" animBg="1"/>
      <p:bldP spid="8" grpId="2" animBg="1"/>
      <p:bldP spid="8" grpId="3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in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486400"/>
            <a:ext cx="1540680" cy="99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7000"/>
            <a:ext cx="9829800" cy="11430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accent2"/>
                </a:solidFill>
              </a:rPr>
              <a:t/>
            </a:r>
            <a:br>
              <a:rPr lang="en-US" sz="5400" dirty="0" smtClean="0">
                <a:solidFill>
                  <a:schemeClr val="accent2"/>
                </a:solidFill>
              </a:rPr>
            </a:br>
            <a:r>
              <a:rPr lang="en-US" sz="5400" dirty="0">
                <a:solidFill>
                  <a:schemeClr val="accent2"/>
                </a:solidFill>
              </a:rPr>
              <a:t/>
            </a:r>
            <a:br>
              <a:rPr lang="en-US" sz="5400" dirty="0">
                <a:solidFill>
                  <a:schemeClr val="accent2"/>
                </a:solidFill>
              </a:rPr>
            </a:br>
            <a:endParaRPr lang="en-US" sz="4900" dirty="0">
              <a:solidFill>
                <a:schemeClr val="accent2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981200" y="5105400"/>
            <a:ext cx="304800" cy="228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209800" y="4648200"/>
            <a:ext cx="304800" cy="228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438400" y="4114800"/>
            <a:ext cx="304800" cy="228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4191000"/>
            <a:ext cx="33367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+mj-lt"/>
              </a:rPr>
              <a:t>1995 </a:t>
            </a:r>
            <a:r>
              <a:rPr lang="mr-IN" b="0" dirty="0" smtClean="0">
                <a:latin typeface="+mj-lt"/>
              </a:rPr>
              <a:t>–</a:t>
            </a:r>
            <a:r>
              <a:rPr lang="en-US" b="0" dirty="0" smtClean="0">
                <a:latin typeface="+mj-lt"/>
              </a:rPr>
              <a:t>  :</a:t>
            </a:r>
          </a:p>
          <a:p>
            <a:r>
              <a:rPr lang="en-US" b="0" dirty="0">
                <a:latin typeface="+mj-lt"/>
              </a:rPr>
              <a:t>t</a:t>
            </a:r>
            <a:r>
              <a:rPr lang="en-US" b="0" dirty="0" smtClean="0">
                <a:latin typeface="+mj-lt"/>
              </a:rPr>
              <a:t>he </a:t>
            </a:r>
            <a:r>
              <a:rPr lang="en-US" b="0" i="1" dirty="0" smtClean="0">
                <a:latin typeface="+mj-lt"/>
              </a:rPr>
              <a:t>universe</a:t>
            </a:r>
            <a:endParaRPr lang="en-US" b="0" i="1" dirty="0">
              <a:latin typeface="+mj-lt"/>
            </a:endParaRPr>
          </a:p>
        </p:txBody>
      </p:sp>
      <p:pic>
        <p:nvPicPr>
          <p:cNvPr id="9" name="Picture 4" descr="pha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16637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quant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05000"/>
            <a:ext cx="214122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neur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524000" cy="114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rake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"/>
            <a:ext cx="2451100" cy="161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cell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1676400" cy="152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1905000"/>
            <a:ext cx="2799462" cy="2070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2200" y="457200"/>
            <a:ext cx="2565400" cy="1620253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 bwMode="auto">
          <a:xfrm>
            <a:off x="2743200" y="3581400"/>
            <a:ext cx="304800" cy="228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pic>
        <p:nvPicPr>
          <p:cNvPr id="22" name="Picture 21" descr="brain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2400"/>
            <a:ext cx="2251763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4066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C0504D"/>
                </a:solidFill>
              </a:rPr>
              <a:t>High connectivity? Associations?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n,p</a:t>
            </a:r>
            <a:r>
              <a:rPr lang="en-US" dirty="0" smtClean="0"/>
              <a:t> model </a:t>
            </a:r>
            <a:r>
              <a:rPr lang="en-US" dirty="0" smtClean="0"/>
              <a:t>needs some help</a:t>
            </a:r>
            <a:r>
              <a:rPr lang="mr-IN" dirty="0" smtClean="0"/>
              <a:t>…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[Song et al 2005]: reciprocity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    and triangle completion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267200" y="3352800"/>
            <a:ext cx="228600" cy="2286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791200" y="3352800"/>
            <a:ext cx="228600" cy="2286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191000" y="5410200"/>
            <a:ext cx="228600" cy="2286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019800" y="5867400"/>
            <a:ext cx="228600" cy="2286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019800" y="4800600"/>
            <a:ext cx="228600" cy="2286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4495800" y="3505200"/>
            <a:ext cx="1295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7" idx="7"/>
            <a:endCxn id="9" idx="2"/>
          </p:cNvCxnSpPr>
          <p:nvPr/>
        </p:nvCxnSpPr>
        <p:spPr bwMode="auto">
          <a:xfrm flipV="1">
            <a:off x="4386122" y="4914900"/>
            <a:ext cx="1633678" cy="5287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7" idx="5"/>
          </p:cNvCxnSpPr>
          <p:nvPr/>
        </p:nvCxnSpPr>
        <p:spPr bwMode="auto">
          <a:xfrm>
            <a:off x="4386122" y="5605322"/>
            <a:ext cx="1633678" cy="4144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9" idx="4"/>
            <a:endCxn id="8" idx="0"/>
          </p:cNvCxnSpPr>
          <p:nvPr/>
        </p:nvCxnSpPr>
        <p:spPr bwMode="auto">
          <a:xfrm>
            <a:off x="6134100" y="5029200"/>
            <a:ext cx="0" cy="8382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6" idx="1"/>
          </p:cNvCxnSpPr>
          <p:nvPr/>
        </p:nvCxnSpPr>
        <p:spPr bwMode="auto">
          <a:xfrm flipH="1">
            <a:off x="4495800" y="3386278"/>
            <a:ext cx="1328878" cy="4272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6291481" y="3886200"/>
            <a:ext cx="21641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  <a:latin typeface="+mn-lt"/>
              </a:rPr>
              <a:t>G</a:t>
            </a:r>
            <a:r>
              <a:rPr lang="en-US" i="1" baseline="-25000" dirty="0" err="1">
                <a:solidFill>
                  <a:srgbClr val="FF0000"/>
                </a:solidFill>
                <a:latin typeface="+mn-lt"/>
              </a:rPr>
              <a:t>n,p</a:t>
            </a:r>
            <a:r>
              <a:rPr lang="en-US" i="1" dirty="0">
                <a:solidFill>
                  <a:srgbClr val="FF0000"/>
                </a:solidFill>
                <a:latin typeface="+mn-lt"/>
              </a:rPr>
              <a:t>++</a:t>
            </a:r>
          </a:p>
          <a:p>
            <a:r>
              <a:rPr lang="en-US" i="1" dirty="0">
                <a:solidFill>
                  <a:srgbClr val="FF0000"/>
                </a:solidFill>
                <a:latin typeface="+mn-lt"/>
              </a:rPr>
              <a:t>p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~ 10</a:t>
            </a:r>
            <a:r>
              <a:rPr lang="en-US" baseline="30000" dirty="0">
                <a:solidFill>
                  <a:srgbClr val="FF0000"/>
                </a:solidFill>
                <a:latin typeface="+mn-lt"/>
              </a:rPr>
              <a:t>−1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48693" y="4876800"/>
            <a:ext cx="21557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+mj-lt"/>
              </a:rPr>
              <a:t>G</a:t>
            </a:r>
            <a:r>
              <a:rPr lang="en-US" i="1" baseline="-25000" dirty="0" err="1">
                <a:latin typeface="+mj-lt"/>
              </a:rPr>
              <a:t>n,p</a:t>
            </a:r>
            <a:endParaRPr lang="en-US" b="0" i="1" dirty="0">
              <a:latin typeface="+mj-lt"/>
            </a:endParaRPr>
          </a:p>
          <a:p>
            <a:r>
              <a:rPr lang="en-US" b="0" i="1" dirty="0">
                <a:latin typeface="+mj-lt"/>
              </a:rPr>
              <a:t>p </a:t>
            </a:r>
            <a:r>
              <a:rPr lang="en-US" b="0" dirty="0">
                <a:latin typeface="+mj-lt"/>
              </a:rPr>
              <a:t>~ 10</a:t>
            </a:r>
            <a:r>
              <a:rPr lang="en-US" b="0" baseline="30000" dirty="0">
                <a:latin typeface="+mj-lt"/>
              </a:rPr>
              <a:t>−2</a:t>
            </a:r>
          </a:p>
        </p:txBody>
      </p:sp>
    </p:spTree>
    <p:extLst>
      <p:ext uri="{BB962C8B-B14F-4D97-AF65-F5344CB8AC3E}">
        <p14:creationId xmlns:p14="http://schemas.microsoft.com/office/powerpoint/2010/main" val="1587716622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685800" y="1219200"/>
            <a:ext cx="3962400" cy="4419600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858000" y="2743200"/>
            <a:ext cx="914400" cy="9144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029200" y="-838200"/>
            <a:ext cx="5867400" cy="8534400"/>
          </a:xfrm>
          <a:prstGeom prst="ellipse">
            <a:avLst/>
          </a:prstGeom>
          <a:noFill/>
          <a:ln w="57150" cap="flat" cmpd="sng" algn="ctr">
            <a:solidFill>
              <a:srgbClr val="73E5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743200" y="2362200"/>
            <a:ext cx="914400" cy="9144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FF66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934200" y="4343400"/>
            <a:ext cx="914400" cy="914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accent2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819400" y="3962400"/>
            <a:ext cx="914400" cy="9144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66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 flipV="1">
            <a:off x="3276600" y="3124200"/>
            <a:ext cx="38862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H="1">
            <a:off x="3124200" y="3200400"/>
            <a:ext cx="4038600" cy="990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3124200" y="3124200"/>
            <a:ext cx="152400" cy="10668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arrow"/>
            <a:tailEnd type="arrow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6269715" y="1447800"/>
            <a:ext cx="16660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latin typeface="+mj-lt"/>
              </a:rPr>
              <a:t>birthday</a:t>
            </a:r>
          </a:p>
          <a:p>
            <a:r>
              <a:rPr lang="en-US" sz="3200" b="0" dirty="0">
                <a:latin typeface="+mj-lt"/>
              </a:rPr>
              <a:t>paradox!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0463" y="2057400"/>
            <a:ext cx="20028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latin typeface="+mj-lt"/>
              </a:rPr>
              <a:t>also, </a:t>
            </a:r>
          </a:p>
          <a:p>
            <a:r>
              <a:rPr lang="en-US" sz="3200" b="0" dirty="0">
                <a:latin typeface="+mj-lt"/>
              </a:rPr>
              <a:t>inside </a:t>
            </a:r>
          </a:p>
          <a:p>
            <a:r>
              <a:rPr lang="en-US" sz="3200" b="0" dirty="0">
                <a:latin typeface="+mj-lt"/>
              </a:rPr>
              <a:t>assemblies</a:t>
            </a:r>
          </a:p>
        </p:txBody>
      </p:sp>
      <p:cxnSp>
        <p:nvCxnSpPr>
          <p:cNvPr id="7" name="Straight Arrow Connector 6"/>
          <p:cNvCxnSpPr>
            <a:endCxn id="12" idx="6"/>
          </p:cNvCxnSpPr>
          <p:nvPr/>
        </p:nvCxnSpPr>
        <p:spPr bwMode="auto">
          <a:xfrm flipV="1">
            <a:off x="2819400" y="2819400"/>
            <a:ext cx="838200" cy="762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arrow"/>
            <a:tailEnd type="arrow"/>
          </a:ln>
          <a:effectLst/>
        </p:spPr>
      </p:cxnSp>
      <p:sp>
        <p:nvSpPr>
          <p:cNvPr id="4" name="Oval 3"/>
          <p:cNvSpPr/>
          <p:nvPr/>
        </p:nvSpPr>
        <p:spPr bwMode="auto">
          <a:xfrm>
            <a:off x="3200400" y="30480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971800" y="4114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253489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The association theorem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Upon the presentation of the stimuli sequence   						A, B, A + B, A, B,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4F81BD"/>
                </a:solidFill>
              </a:rPr>
              <a:t>                   (think: A = Eiffel, B = Obama)</a:t>
            </a:r>
            <a:endParaRPr lang="en-US" dirty="0">
              <a:solidFill>
                <a:srgbClr val="4F81BD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a small but non-vanishing part of the cells in the assembly for A will also respond to B and vice-versa (with high probability, both in </a:t>
            </a:r>
            <a:r>
              <a:rPr lang="en-US" dirty="0" err="1" smtClean="0">
                <a:solidFill>
                  <a:srgbClr val="000000"/>
                </a:solidFill>
              </a:rPr>
              <a:t>G</a:t>
            </a:r>
            <a:r>
              <a:rPr lang="en-US" baseline="-25000" dirty="0" err="1" smtClean="0">
                <a:solidFill>
                  <a:srgbClr val="000000"/>
                </a:solidFill>
              </a:rPr>
              <a:t>n,p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and </a:t>
            </a:r>
            <a:r>
              <a:rPr lang="en-US" dirty="0" err="1">
                <a:solidFill>
                  <a:srgbClr val="000000"/>
                </a:solidFill>
              </a:rPr>
              <a:t>G</a:t>
            </a:r>
            <a:r>
              <a:rPr lang="en-US" baseline="-25000" dirty="0" err="1">
                <a:solidFill>
                  <a:srgbClr val="000000"/>
                </a:solidFill>
              </a:rPr>
              <a:t>n,p</a:t>
            </a:r>
            <a:r>
              <a:rPr lang="en-US" dirty="0" smtClean="0">
                <a:solidFill>
                  <a:srgbClr val="000000"/>
                </a:solidFill>
              </a:rPr>
              <a:t>++) 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942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Also: Recall </a:t>
            </a:r>
            <a:r>
              <a:rPr lang="en-US" dirty="0" smtClean="0">
                <a:solidFill>
                  <a:srgbClr val="4F81BD"/>
                </a:solidFill>
              </a:rPr>
              <a:t>the </a:t>
            </a:r>
            <a:r>
              <a:rPr lang="en-US" b="1" i="1" dirty="0" smtClean="0">
                <a:solidFill>
                  <a:srgbClr val="FF0000"/>
                </a:solidFill>
              </a:rPr>
              <a:t>challenge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In </a:t>
            </a:r>
            <a:r>
              <a:rPr lang="en-US" dirty="0">
                <a:solidFill>
                  <a:srgbClr val="4F81BD"/>
                </a:solidFill>
              </a:rPr>
              <a:t>a sparse </a:t>
            </a:r>
            <a:r>
              <a:rPr lang="en-US" dirty="0" smtClean="0">
                <a:solidFill>
                  <a:srgbClr val="4F81BD"/>
                </a:solidFill>
              </a:rPr>
              <a:t>network, </a:t>
            </a:r>
            <a:r>
              <a:rPr lang="en-US" dirty="0">
                <a:solidFill>
                  <a:srgbClr val="4F81BD"/>
                </a:solidFill>
              </a:rPr>
              <a:t>how can you select a </a:t>
            </a:r>
            <a:r>
              <a:rPr lang="en-US" dirty="0" smtClean="0">
                <a:solidFill>
                  <a:srgbClr val="4F81BD"/>
                </a:solidFill>
              </a:rPr>
              <a:t>densely connected </a:t>
            </a:r>
            <a:r>
              <a:rPr lang="en-US" dirty="0" err="1" smtClean="0">
                <a:solidFill>
                  <a:srgbClr val="4F81BD"/>
                </a:solidFill>
              </a:rPr>
              <a:t>subnetwork</a:t>
            </a:r>
            <a:r>
              <a:rPr lang="en-US" dirty="0" smtClean="0">
                <a:solidFill>
                  <a:srgbClr val="4F81BD"/>
                </a:solidFill>
              </a:rPr>
              <a:t> of </a:t>
            </a:r>
            <a:r>
              <a:rPr lang="en-US" i="1" dirty="0" smtClean="0">
                <a:solidFill>
                  <a:srgbClr val="4F81BD"/>
                </a:solidFill>
              </a:rPr>
              <a:t>K</a:t>
            </a:r>
            <a:r>
              <a:rPr lang="en-US" dirty="0" smtClean="0">
                <a:solidFill>
                  <a:srgbClr val="4F81BD"/>
                </a:solidFill>
              </a:rPr>
              <a:t> nodes?</a:t>
            </a:r>
            <a:endParaRPr lang="en-US" dirty="0">
              <a:solidFill>
                <a:srgbClr val="4F81BD"/>
              </a:solidFill>
            </a:endParaRPr>
          </a:p>
          <a:p>
            <a:endParaRPr lang="en-US" dirty="0">
              <a:solidFill>
                <a:srgbClr val="4F81BD"/>
              </a:solidFill>
            </a:endParaRPr>
          </a:p>
          <a:p>
            <a:r>
              <a:rPr lang="en-US" dirty="0"/>
              <a:t>Answer:  </a:t>
            </a:r>
            <a:r>
              <a:rPr lang="en-US" dirty="0" smtClean="0"/>
              <a:t>Through a two-step algorithm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1.  choose (1 </a:t>
            </a:r>
            <a:r>
              <a:rPr lang="mr-IN" dirty="0" smtClean="0">
                <a:solidFill>
                  <a:schemeClr val="accent2"/>
                </a:solidFill>
              </a:rPr>
              <a:t>–</a:t>
            </a:r>
            <a:r>
              <a:rPr lang="en-US" dirty="0" smtClean="0">
                <a:solidFill>
                  <a:schemeClr val="accent2"/>
                </a:solidFill>
              </a:rPr>
              <a:t> α) </a:t>
            </a:r>
            <a:r>
              <a:rPr lang="en-US" i="1" dirty="0" smtClean="0">
                <a:solidFill>
                  <a:schemeClr val="accent2"/>
                </a:solidFill>
              </a:rPr>
              <a:t>K</a:t>
            </a:r>
            <a:r>
              <a:rPr lang="en-US" dirty="0" smtClean="0">
                <a:solidFill>
                  <a:schemeClr val="accent2"/>
                </a:solidFill>
              </a:rPr>
              <a:t> nodes at random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2.  choose </a:t>
            </a:r>
            <a:r>
              <a:rPr lang="en-US" dirty="0">
                <a:solidFill>
                  <a:schemeClr val="accent2"/>
                </a:solidFill>
              </a:rPr>
              <a:t>the </a:t>
            </a:r>
            <a:r>
              <a:rPr lang="en-US" dirty="0" smtClean="0">
                <a:solidFill>
                  <a:schemeClr val="accent2"/>
                </a:solidFill>
              </a:rPr>
              <a:t>α </a:t>
            </a:r>
            <a:r>
              <a:rPr lang="en-US" i="1" dirty="0" smtClean="0">
                <a:solidFill>
                  <a:schemeClr val="accent2"/>
                </a:solidFill>
              </a:rPr>
              <a:t>K </a:t>
            </a:r>
            <a:r>
              <a:rPr lang="en-US" dirty="0" smtClean="0">
                <a:solidFill>
                  <a:schemeClr val="accent2"/>
                </a:solidFill>
              </a:rPr>
              <a:t>nodes most connected to those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smtClean="0">
                <a:solidFill>
                  <a:schemeClr val="accent2"/>
                </a:solidFill>
              </a:rPr>
              <a:t>optimize α &gt; 0)</a:t>
            </a:r>
            <a:endParaRPr lang="en-US" sz="3600" dirty="0" smtClean="0"/>
          </a:p>
          <a:p>
            <a:pPr marL="457200" lvl="1" indent="0">
              <a:buNone/>
            </a:pPr>
            <a:r>
              <a:rPr lang="en-US" sz="3600" dirty="0" smtClean="0"/>
              <a:t>+ </a:t>
            </a:r>
            <a:r>
              <a:rPr lang="en-US" sz="3600" dirty="0"/>
              <a:t>triangle completion and birthday </a:t>
            </a:r>
            <a:r>
              <a:rPr lang="en-US" sz="3600" dirty="0" smtClean="0"/>
              <a:t>paradox</a:t>
            </a:r>
          </a:p>
          <a:p>
            <a:pPr marL="457200" lvl="1" indent="0">
              <a:buNone/>
            </a:pPr>
            <a:r>
              <a:rPr lang="en-US" sz="3600" dirty="0" smtClean="0"/>
              <a:t>+ plasticity</a:t>
            </a:r>
            <a:endParaRPr lang="en-US" sz="3600" dirty="0"/>
          </a:p>
          <a:p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4F81BD"/>
              </a:solidFill>
            </a:endParaRPr>
          </a:p>
          <a:p>
            <a:endParaRPr lang="en-US" dirty="0">
              <a:solidFill>
                <a:srgbClr val="4F81BD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388940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r>
              <a:rPr lang="en-US" dirty="0"/>
              <a:t>Remember</a:t>
            </a:r>
            <a:r>
              <a:rPr lang="en-US" dirty="0">
                <a:solidFill>
                  <a:schemeClr val="tx1"/>
                </a:solidFill>
              </a:rPr>
              <a:t> Marr?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05400" y="228600"/>
            <a:ext cx="4038600" cy="56388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b="1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three-step program: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chemeClr val="accent2"/>
                </a:solidFill>
              </a:rPr>
              <a:t>specs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	algorithm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	hardware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147" t="3929" r="23864" b="42945"/>
          <a:stretch/>
        </p:blipFill>
        <p:spPr>
          <a:xfrm>
            <a:off x="1219200" y="2057400"/>
            <a:ext cx="3286205" cy="411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5581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4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3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153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Another operation: </a:t>
            </a:r>
            <a:r>
              <a:rPr lang="en-US" dirty="0">
                <a:solidFill>
                  <a:srgbClr val="C0504D"/>
                </a:solidFill>
                <a:ea typeface="ＭＳ Ｐゴシック" charset="0"/>
                <a:cs typeface="ＭＳ Ｐゴシック" charset="0"/>
              </a:rPr>
              <a:t>Bind 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e. g., “give”</a:t>
            </a:r>
            <a:r>
              <a:rPr lang="en-US" dirty="0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</a:rPr>
              <a:t>isa</a:t>
            </a:r>
            <a:r>
              <a:rPr lang="en-US" dirty="0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Verb </a:t>
            </a: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Not between assemblies, but...</a:t>
            </a:r>
          </a:p>
          <a:p>
            <a:pPr>
              <a:defRPr/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...between an assembly and a 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Brain 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area</a:t>
            </a:r>
          </a:p>
          <a:p>
            <a:pPr>
              <a:defRPr/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A </a:t>
            </a:r>
            <a:r>
              <a:rPr lang="en-US" b="1" i="1" dirty="0" smtClean="0">
                <a:solidFill>
                  <a:srgbClr val="C0504D"/>
                </a:solidFill>
                <a:latin typeface="+mj-lt"/>
                <a:ea typeface="ＭＳ Ｐゴシック" charset="0"/>
                <a:cs typeface="ＭＳ Ｐゴシック" charset="0"/>
              </a:rPr>
              <a:t>pointer </a:t>
            </a:r>
            <a:r>
              <a:rPr lang="en-US" b="1" i="1" dirty="0">
                <a:solidFill>
                  <a:srgbClr val="C0504D"/>
                </a:solidFill>
                <a:latin typeface="+mj-lt"/>
                <a:ea typeface="ＭＳ Ｐゴシック" charset="0"/>
                <a:cs typeface="ＭＳ Ｐゴシック" charset="0"/>
              </a:rPr>
              <a:t>assembly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, 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a surrogate for “give,” is formed in the </a:t>
            </a:r>
            <a:r>
              <a:rPr lang="en-US" b="1" i="1" dirty="0" smtClean="0">
                <a:solidFill>
                  <a:srgbClr val="C0504D"/>
                </a:solidFill>
                <a:latin typeface="+mj-lt"/>
                <a:ea typeface="ＭＳ Ｐゴシック" charset="0"/>
                <a:cs typeface="ＭＳ Ｐゴシック" charset="0"/>
              </a:rPr>
              <a:t>verb </a:t>
            </a:r>
            <a:r>
              <a:rPr lang="en-US" b="1" i="1" dirty="0">
                <a:solidFill>
                  <a:srgbClr val="C0504D"/>
                </a:solidFill>
                <a:latin typeface="+mj-lt"/>
                <a:ea typeface="ＭＳ Ｐゴシック" charset="0"/>
                <a:cs typeface="ＭＳ Ｐゴシック" charset="0"/>
              </a:rPr>
              <a:t>area</a:t>
            </a: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</a:rPr>
              <a:t>S</a:t>
            </a:r>
            <a:r>
              <a:rPr lang="en-US" dirty="0" smtClean="0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</a:rPr>
              <a:t>ame process (and math...) as assembly creation</a:t>
            </a:r>
            <a:endParaRPr lang="en-US" dirty="0">
              <a:solidFill>
                <a:schemeClr val="accent2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-1066800" y="-1600200"/>
            <a:ext cx="5791200" cy="9982200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76800" y="1676400"/>
            <a:ext cx="4267200" cy="4648200"/>
          </a:xfrm>
          <a:prstGeom prst="ellipse">
            <a:avLst/>
          </a:prstGeom>
          <a:noFill/>
          <a:ln w="57150" cap="flat" cmpd="sng" algn="ctr">
            <a:solidFill>
              <a:srgbClr val="73E5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2362200" y="2743200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08614" y="1905000"/>
            <a:ext cx="14053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0" dirty="0">
                <a:solidFill>
                  <a:srgbClr val="C0504D"/>
                </a:solidFill>
                <a:latin typeface="+mn-lt"/>
              </a:rPr>
              <a:t>MTL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96000" y="3810000"/>
            <a:ext cx="20349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>
                <a:solidFill>
                  <a:srgbClr val="C0504D"/>
                </a:solidFill>
                <a:latin typeface="+mj-lt"/>
              </a:rPr>
              <a:t>“give”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5791200" y="2971800"/>
            <a:ext cx="914400" cy="9144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36474" y="5029200"/>
            <a:ext cx="28532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0" dirty="0" smtClean="0">
                <a:latin typeface="+mj-lt"/>
              </a:rPr>
              <a:t>verb area</a:t>
            </a:r>
            <a:endParaRPr lang="en-US" sz="5400" b="0" dirty="0">
              <a:latin typeface="+mj-lt"/>
            </a:endParaRPr>
          </a:p>
        </p:txBody>
      </p:sp>
      <p:cxnSp>
        <p:nvCxnSpPr>
          <p:cNvPr id="3" name="Straight Arrow Connector 2"/>
          <p:cNvCxnSpPr>
            <a:stCxn id="37" idx="2"/>
            <a:endCxn id="57" idx="6"/>
          </p:cNvCxnSpPr>
          <p:nvPr/>
        </p:nvCxnSpPr>
        <p:spPr>
          <a:xfrm flipH="1" flipV="1">
            <a:off x="3276600" y="3200400"/>
            <a:ext cx="2514600" cy="228600"/>
          </a:xfrm>
          <a:prstGeom prst="straightConnector1">
            <a:avLst/>
          </a:prstGeom>
          <a:ln w="76200" cmpd="sng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524000" y="2057400"/>
            <a:ext cx="30490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000000"/>
                </a:solidFill>
                <a:latin typeface="+mj-lt"/>
              </a:rPr>
              <a:t>assembly pointer</a:t>
            </a:r>
            <a:endParaRPr lang="en-US" sz="3200" b="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8047110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37" grpId="0" animBg="1"/>
      <p:bldP spid="37" grpId="1" animBg="1"/>
      <p:bldP spid="37" grpId="2" animBg="1"/>
      <p:bldP spid="37" grpId="3" animBg="1"/>
      <p:bldP spid="37" grpId="4" animBg="1"/>
      <p:bldP spid="37" grpId="5" animBg="1"/>
      <p:bldP spid="3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01000" cy="1143000"/>
          </a:xfrm>
        </p:spPr>
        <p:txBody>
          <a:bodyPr/>
          <a:lstStyle/>
          <a:p>
            <a:r>
              <a:rPr lang="en-US" dirty="0" smtClean="0"/>
              <a:t>Which brings us to: </a:t>
            </a:r>
            <a:r>
              <a:rPr lang="en-US" dirty="0" smtClean="0">
                <a:solidFill>
                  <a:srgbClr val="FF0000"/>
                </a:solidFill>
              </a:rPr>
              <a:t>Language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9248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An </a:t>
            </a:r>
            <a:r>
              <a:rPr lang="en-US" dirty="0"/>
              <a:t>environment created </a:t>
            </a:r>
            <a:r>
              <a:rPr lang="en-US" i="1" dirty="0">
                <a:solidFill>
                  <a:schemeClr val="accent2"/>
                </a:solidFill>
              </a:rPr>
              <a:t>by us </a:t>
            </a:r>
            <a:r>
              <a:rPr lang="en-US" dirty="0"/>
              <a:t>a few thousand generations ago</a:t>
            </a:r>
          </a:p>
          <a:p>
            <a:r>
              <a:rPr lang="en-US" dirty="0"/>
              <a:t>A “last-minute adaptation”</a:t>
            </a:r>
          </a:p>
          <a:p>
            <a:r>
              <a:rPr lang="en-US" dirty="0"/>
              <a:t>Hypothesis: it evolved so as to exploit the Brain’s strengths</a:t>
            </a:r>
          </a:p>
          <a:p>
            <a:r>
              <a:rPr lang="en-US" dirty="0" smtClean="0"/>
              <a:t>Invaluable lens for studying the Brain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640552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Language</a:t>
            </a:r>
            <a:r>
              <a:rPr lang="en-US" dirty="0" smtClean="0"/>
              <a:t>!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Knowledge </a:t>
            </a:r>
            <a:r>
              <a:rPr lang="en-US" dirty="0"/>
              <a:t>of language = grammar</a:t>
            </a:r>
          </a:p>
          <a:p>
            <a:r>
              <a:rPr lang="en-US" dirty="0"/>
              <a:t>Some </a:t>
            </a:r>
            <a:r>
              <a:rPr lang="en-US" dirty="0" smtClean="0"/>
              <a:t>grammar </a:t>
            </a:r>
            <a:r>
              <a:rPr lang="en-US" dirty="0"/>
              <a:t>may predate </a:t>
            </a:r>
            <a:r>
              <a:rPr lang="en-US" dirty="0" smtClean="0"/>
              <a:t>experience: </a:t>
            </a:r>
            <a:r>
              <a:rPr lang="en-US" dirty="0" smtClean="0">
                <a:solidFill>
                  <a:srgbClr val="FF0000"/>
                </a:solidFill>
              </a:rPr>
              <a:t>[Chomsky 1956 </a:t>
            </a:r>
            <a:r>
              <a:rPr lang="mr-IN" dirty="0" smtClean="0">
                <a:solidFill>
                  <a:srgbClr val="FF0000"/>
                </a:solidFill>
              </a:rPr>
              <a:t>…</a:t>
            </a:r>
            <a:r>
              <a:rPr lang="en-US" dirty="0" smtClean="0">
                <a:solidFill>
                  <a:srgbClr val="FF0000"/>
                </a:solidFill>
              </a:rPr>
              <a:t> 2016]</a:t>
            </a:r>
            <a:endParaRPr lang="en-US" dirty="0"/>
          </a:p>
          <a:p>
            <a:r>
              <a:rPr lang="en-US" dirty="0" smtClean="0"/>
              <a:t>Grammatical minimalism (ca. 2010)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				Merge:	  S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 VP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NP 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Assemblies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</a:rPr>
              <a:t>Association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chemeClr val="accent2"/>
                </a:solidFill>
              </a:rPr>
              <a:t>and </a:t>
            </a:r>
            <a:r>
              <a:rPr lang="en-US" dirty="0" smtClean="0">
                <a:solidFill>
                  <a:srgbClr val="000000"/>
                </a:solidFill>
              </a:rPr>
              <a:t>Assembly Pointers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chemeClr val="accent2"/>
                </a:solidFill>
              </a:rPr>
              <a:t>seem ideally suited for implementing grammar and language in the Brain.</a:t>
            </a:r>
            <a:endParaRPr lang="en-US" b="1" i="1" dirty="0">
              <a:solidFill>
                <a:schemeClr val="accent2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24475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we articulate a plausible</a:t>
            </a:r>
            <a:br>
              <a:rPr lang="en-US" dirty="0" smtClean="0"/>
            </a:br>
            <a:r>
              <a:rPr lang="en-US" dirty="0" smtClean="0"/>
              <a:t>Brain architecture for syntax?</a:t>
            </a:r>
            <a:endParaRPr lang="en-US" dirty="0"/>
          </a:p>
        </p:txBody>
      </p:sp>
      <p:pic>
        <p:nvPicPr>
          <p:cNvPr id="5" name="Content Placeholder 4" descr="1-s2.0-S1364661312002823-gr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0" r="163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4187367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Pictur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0938"/>
            <a:ext cx="6553200" cy="647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381000"/>
            <a:ext cx="86868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4800" dirty="0" smtClean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Computation </a:t>
            </a:r>
            <a:br>
              <a:rPr lang="en-US" sz="4800" dirty="0" smtClean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</a:br>
            <a:r>
              <a:rPr lang="en-US" sz="4800" dirty="0" smtClean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as a </a:t>
            </a:r>
            <a:r>
              <a:rPr lang="en-US" sz="4800" dirty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l</a:t>
            </a:r>
            <a:r>
              <a:rPr lang="en-US" sz="4800" dirty="0" smtClean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ens on the </a:t>
            </a:r>
            <a:r>
              <a:rPr lang="en-US" sz="4800" dirty="0" smtClean="0">
                <a:ea typeface="ＭＳ Ｐゴシック" charset="0"/>
                <a:cs typeface="ＭＳ Ｐゴシック" charset="0"/>
              </a:rPr>
              <a:t>Sciences</a:t>
            </a:r>
            <a:endParaRPr lang="en-US" sz="48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Sooooooo</a:t>
            </a:r>
            <a:r>
              <a:rPr lang="en-US" dirty="0" smtClean="0"/>
              <a:t>…</a:t>
            </a:r>
            <a:r>
              <a:rPr lang="en-US" dirty="0"/>
              <a:t> </a:t>
            </a:r>
            <a:r>
              <a:rPr lang="en-US" dirty="0" smtClean="0"/>
              <a:t>how </a:t>
            </a:r>
            <a:r>
              <a:rPr lang="en-US" dirty="0"/>
              <a:t>does one think computationally about the Brain?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Assemblies of concept cells may </a:t>
            </a:r>
            <a:r>
              <a:rPr lang="en-US" dirty="0"/>
              <a:t>be one </a:t>
            </a:r>
            <a:r>
              <a:rPr lang="en-US" dirty="0" smtClean="0"/>
              <a:t>starting point and path</a:t>
            </a:r>
            <a:endParaRPr lang="en-US" dirty="0"/>
          </a:p>
          <a:p>
            <a:r>
              <a:rPr lang="en-US" dirty="0"/>
              <a:t>Experimental Neuroscience and Cognitive Science provide specs, hardware</a:t>
            </a:r>
          </a:p>
          <a:p>
            <a:r>
              <a:rPr lang="en-US" dirty="0"/>
              <a:t>The </a:t>
            </a:r>
            <a:r>
              <a:rPr lang="en-US" dirty="0" smtClean="0"/>
              <a:t>algorithm vanishes into rudimentary </a:t>
            </a:r>
            <a:r>
              <a:rPr lang="en-US" dirty="0" smtClean="0"/>
              <a:t>iteration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mr-IN" dirty="0" smtClean="0"/>
              <a:t>…</a:t>
            </a:r>
            <a:r>
              <a:rPr lang="en-US" dirty="0" smtClean="0"/>
              <a:t> and </a:t>
            </a:r>
            <a:r>
              <a:rPr lang="en-US" dirty="0"/>
              <a:t>p</a:t>
            </a:r>
            <a:r>
              <a:rPr lang="en-US" dirty="0" smtClean="0"/>
              <a:t>arameters, </a:t>
            </a:r>
            <a:r>
              <a:rPr lang="en-US" dirty="0" smtClean="0"/>
              <a:t>completion </a:t>
            </a:r>
            <a:r>
              <a:rPr lang="en-US" dirty="0" smtClean="0"/>
              <a:t>biases, architecture, evolution</a:t>
            </a:r>
            <a:endParaRPr lang="en-US" dirty="0"/>
          </a:p>
          <a:p>
            <a:r>
              <a:rPr lang="en-US" b="1" i="1" dirty="0" smtClean="0">
                <a:solidFill>
                  <a:srgbClr val="FF0000"/>
                </a:solidFill>
              </a:rPr>
              <a:t>Ultimately: </a:t>
            </a:r>
            <a:r>
              <a:rPr lang="en-US" b="1" i="1" dirty="0">
                <a:solidFill>
                  <a:srgbClr val="FF0000"/>
                </a:solidFill>
              </a:rPr>
              <a:t>language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338086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7-11-02-PHOTO-000001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68300"/>
            <a:ext cx="9144000" cy="60989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762000" y="4724400"/>
            <a:ext cx="7772400" cy="1143000"/>
          </a:xfrm>
        </p:spPr>
        <p:txBody>
          <a:bodyPr>
            <a:normAutofit/>
          </a:bodyPr>
          <a:lstStyle/>
          <a:p>
            <a:r>
              <a:rPr lang="en-US" sz="6000" i="1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Thank You!</a:t>
            </a:r>
            <a:endParaRPr lang="en-US" sz="6000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691686"/>
      </p:ext>
    </p:extLst>
  </p:cSld>
  <p:clrMapOvr>
    <a:masterClrMapping/>
  </p:clrMapOvr>
  <p:transition xmlns:p14="http://schemas.microsoft.com/office/powerpoint/2010/main" spd="med" advTm="3671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marL="609600" indent="-609600">
              <a:lnSpc>
                <a:spcPct val="90000"/>
              </a:lnSpc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      Quantum Computation:</a:t>
            </a:r>
            <a:br>
              <a:rPr lang="en-US" dirty="0" smtClean="0"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Turning </a:t>
            </a:r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 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good question on </a:t>
            </a:r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its head</a:t>
            </a:r>
            <a:b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</a:b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153400" cy="41148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dirty="0" smtClean="0">
              <a:latin typeface="+mj-lt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“Oh 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my God, how do you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s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imulate a quantum system </a:t>
            </a: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on 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a computer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???”</a:t>
            </a: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i="1" dirty="0" smtClean="0">
              <a:solidFill>
                <a:schemeClr val="accent2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i="1" dirty="0">
              <a:solidFill>
                <a:schemeClr val="accent2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b="1" i="1" dirty="0" smtClean="0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</a:rPr>
              <a:t>“But </a:t>
            </a:r>
            <a:r>
              <a:rPr lang="en-US" b="1" i="1" dirty="0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</a:rPr>
              <a:t>what if we built </a:t>
            </a:r>
            <a:endParaRPr lang="en-US" b="1" i="1" dirty="0" smtClean="0">
              <a:solidFill>
                <a:schemeClr val="accent2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b="1" i="1" dirty="0" smtClean="0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</a:rPr>
              <a:t>a computer out </a:t>
            </a:r>
            <a:r>
              <a:rPr lang="en-US" b="1" i="1" dirty="0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</a:rPr>
              <a:t>of these things</a:t>
            </a:r>
            <a:r>
              <a:rPr lang="en-US" b="1" i="1" dirty="0" smtClean="0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</a:rPr>
              <a:t>?</a:t>
            </a:r>
            <a:r>
              <a:rPr lang="en-US" i="1" dirty="0" smtClean="0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</a:rPr>
              <a:t>”</a:t>
            </a:r>
            <a:endParaRPr lang="en-US" i="1" dirty="0">
              <a:solidFill>
                <a:schemeClr val="accent2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Richard_Feynman_Nob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24000"/>
            <a:ext cx="2775858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89050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00" fill="hold"/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00" fill="hold"/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00" fill="hold"/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200"/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Statistical Physics:</a:t>
            </a:r>
            <a:br>
              <a:rPr lang="en-US" dirty="0" smtClean="0">
                <a:ea typeface="ＭＳ Ｐゴシック" charset="0"/>
                <a:cs typeface="ＭＳ Ｐゴシック" charset="0"/>
              </a:rPr>
            </a:br>
            <a:r>
              <a:rPr lang="en-US" i="1" dirty="0">
                <a:solidFill>
                  <a:schemeClr val="accent2"/>
                </a:solidFill>
              </a:rPr>
              <a:t>How does the </a:t>
            </a:r>
            <a:r>
              <a:rPr lang="en-US" i="1" dirty="0" smtClean="0">
                <a:solidFill>
                  <a:schemeClr val="accent2"/>
                </a:solidFill>
              </a:rPr>
              <a:t>lake </a:t>
            </a:r>
            <a:r>
              <a:rPr lang="en-US" i="1" dirty="0">
                <a:solidFill>
                  <a:schemeClr val="accent2"/>
                </a:solidFill>
              </a:rPr>
              <a:t>freeze?</a:t>
            </a:r>
            <a:br>
              <a:rPr lang="en-US" i="1" dirty="0">
                <a:solidFill>
                  <a:schemeClr val="accent2"/>
                </a:solidFill>
              </a:rPr>
            </a:b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684996" y="1600200"/>
            <a:ext cx="2913403" cy="507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rgbClr val="000090"/>
                </a:solidFill>
                <a:latin typeface="+mj-lt"/>
              </a:rPr>
              <a:t>p</a:t>
            </a:r>
            <a:r>
              <a:rPr lang="en-US" sz="3600" b="0" dirty="0" smtClean="0">
                <a:solidFill>
                  <a:srgbClr val="000090"/>
                </a:solidFill>
                <a:latin typeface="+mj-lt"/>
              </a:rPr>
              <a:t>hase</a:t>
            </a:r>
          </a:p>
          <a:p>
            <a:r>
              <a:rPr lang="en-US" sz="3600" b="0" dirty="0">
                <a:solidFill>
                  <a:srgbClr val="000090"/>
                </a:solidFill>
                <a:latin typeface="+mj-lt"/>
              </a:rPr>
              <a:t>t</a:t>
            </a:r>
            <a:r>
              <a:rPr lang="en-US" sz="3600" b="0" dirty="0" smtClean="0">
                <a:solidFill>
                  <a:srgbClr val="000090"/>
                </a:solidFill>
                <a:latin typeface="+mj-lt"/>
              </a:rPr>
              <a:t>ransitions</a:t>
            </a:r>
          </a:p>
          <a:p>
            <a:endParaRPr lang="en-US" sz="3600" b="0" dirty="0">
              <a:latin typeface="+mj-lt"/>
            </a:endParaRPr>
          </a:p>
          <a:p>
            <a:endParaRPr lang="en-US" sz="3600" b="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r>
              <a:rPr lang="en-US" sz="36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change in</a:t>
            </a:r>
          </a:p>
          <a:p>
            <a:r>
              <a:rPr lang="en-US" sz="3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</a:t>
            </a:r>
            <a:r>
              <a:rPr lang="en-US" sz="36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he speed of</a:t>
            </a:r>
          </a:p>
          <a:p>
            <a:r>
              <a:rPr lang="en-US" sz="36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convergence </a:t>
            </a:r>
          </a:p>
          <a:p>
            <a:r>
              <a:rPr lang="en-US" sz="36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of randomized</a:t>
            </a:r>
          </a:p>
          <a:p>
            <a:r>
              <a:rPr lang="en-US" sz="36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algorithms</a:t>
            </a:r>
          </a:p>
        </p:txBody>
      </p:sp>
      <p:pic>
        <p:nvPicPr>
          <p:cNvPr id="2" name="Picture 1" descr="lak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450" y="2362200"/>
            <a:ext cx="5384800" cy="3356020"/>
          </a:xfrm>
          <a:prstGeom prst="rect">
            <a:avLst/>
          </a:prstGeom>
        </p:spPr>
      </p:pic>
      <p:sp>
        <p:nvSpPr>
          <p:cNvPr id="4" name="Left-Right Arrow 3"/>
          <p:cNvSpPr/>
          <p:nvPr/>
        </p:nvSpPr>
        <p:spPr>
          <a:xfrm>
            <a:off x="1371600" y="2971800"/>
            <a:ext cx="1524000" cy="609600"/>
          </a:xfrm>
          <a:prstGeom prst="leftRightArrow">
            <a:avLst/>
          </a:prstGeom>
          <a:solidFill>
            <a:srgbClr val="FF33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40387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Game Theory              </a:t>
            </a:r>
            <a:br>
              <a:rPr lang="en-US" dirty="0" smtClean="0"/>
            </a:br>
            <a:r>
              <a:rPr lang="en-US" dirty="0" smtClean="0"/>
              <a:t>and Economics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7772400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4400" dirty="0" smtClean="0">
              <a:solidFill>
                <a:srgbClr val="C0504D"/>
              </a:solidFill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rgbClr val="C0504D"/>
                </a:solidFill>
              </a:rPr>
              <a:t>Finding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rgbClr val="C0504D"/>
                </a:solidFill>
              </a:rPr>
              <a:t>Nash </a:t>
            </a:r>
          </a:p>
          <a:p>
            <a:pPr marL="0" indent="0">
              <a:buNone/>
            </a:pPr>
            <a:r>
              <a:rPr lang="en-US" sz="4400" dirty="0" err="1" smtClean="0">
                <a:solidFill>
                  <a:srgbClr val="C0504D"/>
                </a:solidFill>
              </a:rPr>
              <a:t>equilibria</a:t>
            </a:r>
            <a:r>
              <a:rPr lang="en-US" sz="4400" dirty="0" smtClean="0">
                <a:solidFill>
                  <a:srgbClr val="C0504D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rgbClr val="C0504D"/>
                </a:solidFill>
              </a:rPr>
              <a:t>is an 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rgbClr val="C0504D"/>
                </a:solidFill>
              </a:rPr>
              <a:t>intractable 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C0504D"/>
                </a:solidFill>
              </a:rPr>
              <a:t>p</a:t>
            </a:r>
            <a:r>
              <a:rPr lang="en-US" sz="4400" dirty="0" smtClean="0">
                <a:solidFill>
                  <a:srgbClr val="C0504D"/>
                </a:solidFill>
              </a:rPr>
              <a:t>roblem!</a:t>
            </a:r>
            <a:endParaRPr lang="en-US" sz="4400" dirty="0">
              <a:solidFill>
                <a:srgbClr val="C0504D"/>
              </a:solidFill>
            </a:endParaRPr>
          </a:p>
        </p:txBody>
      </p:sp>
      <p:pic>
        <p:nvPicPr>
          <p:cNvPr id="5" name="Picture 4" descr="cras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514600"/>
            <a:ext cx="6604000" cy="3962400"/>
          </a:xfrm>
          <a:prstGeom prst="rect">
            <a:avLst/>
          </a:prstGeom>
        </p:spPr>
      </p:pic>
      <p:pic>
        <p:nvPicPr>
          <p:cNvPr id="6" name="Content Placeholder 4" descr="o-JOHN-NASH-facebook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r="2778"/>
          <a:stretch>
            <a:fillRect/>
          </a:stretch>
        </p:blipFill>
        <p:spPr>
          <a:xfrm>
            <a:off x="4572000" y="0"/>
            <a:ext cx="4572000" cy="251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06516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46747</TotalTime>
  <Words>1359</Words>
  <Application>Microsoft Macintosh PowerPoint</Application>
  <PresentationFormat>On-screen Show (4:3)</PresentationFormat>
  <Paragraphs>318</Paragraphs>
  <Slides>61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 a computer scientist thinks about the Brain                          Christos H. Papadimitriou                        Columbia U</vt:lpstr>
      <vt:lpstr>  </vt:lpstr>
      <vt:lpstr>  </vt:lpstr>
      <vt:lpstr>  </vt:lpstr>
      <vt:lpstr>  </vt:lpstr>
      <vt:lpstr>Computation  as a lens on the Sciences</vt:lpstr>
      <vt:lpstr>      Quantum Computation: Turning a good question on its head </vt:lpstr>
      <vt:lpstr>Statistical Physics: How does the lake freeze? </vt:lpstr>
      <vt:lpstr>Game Theory               and Economics              </vt:lpstr>
      <vt:lpstr>Evolution 150 years later</vt:lpstr>
      <vt:lpstr>Today:</vt:lpstr>
      <vt:lpstr>…work with…</vt:lpstr>
      <vt:lpstr>Brain and Computation:</vt:lpstr>
      <vt:lpstr>How does the Mind  emerge from the Brain?  </vt:lpstr>
      <vt:lpstr>How does the Mind  emerge from the Brain?  </vt:lpstr>
      <vt:lpstr>How does one think computationally about the Brain? </vt:lpstr>
      <vt:lpstr>PowerPoint Presentation</vt:lpstr>
      <vt:lpstr>David Marr (1945 – 1980)</vt:lpstr>
      <vt:lpstr>PowerPoint Presentation</vt:lpstr>
      <vt:lpstr>…Not!</vt:lpstr>
      <vt:lpstr>The experiment by  [Ison et al. 2016]</vt:lpstr>
      <vt:lpstr>The experiment by  [Ison et al. 2016]</vt:lpstr>
      <vt:lpstr>The experiment by  [Ison et al. 2016]</vt:lpstr>
      <vt:lpstr>The experiment by  [Ison et al. 2016]</vt:lpstr>
      <vt:lpstr>The experiment by  [Ison et al. 2016]</vt:lpstr>
      <vt:lpstr>The experiment by  [Ison et al. 2016]</vt:lpstr>
      <vt:lpstr>The experiment by  [Ison et al. 2016]</vt:lpstr>
      <vt:lpstr>The experiment by  [Ison et al. 2016]</vt:lpstr>
      <vt:lpstr>The experiment by  [Ison et al. 2016]</vt:lpstr>
      <vt:lpstr>The Challenge:</vt:lpstr>
      <vt:lpstr>Speculating on the Hardware</vt:lpstr>
      <vt:lpstr>Speculating on Hardware (cont.)</vt:lpstr>
      <vt:lpstr>                           cells (or concept cells)   </vt:lpstr>
      <vt:lpstr>Algorithm?</vt:lpstr>
      <vt:lpstr>NP-completeness!</vt:lpstr>
      <vt:lpstr>PowerPoint Presentation</vt:lpstr>
      <vt:lpstr>PowerPoint Presentation</vt:lpstr>
      <vt:lpstr>PowerPoint Presentation</vt:lpstr>
      <vt:lpstr>But how does one verify  such a theory? </vt:lpstr>
      <vt:lpstr>Simplified model</vt:lpstr>
      <vt:lpstr>Linearized system </vt:lpstr>
      <vt:lpstr>Linearized model: Result </vt:lpstr>
      <vt:lpstr>A distant mirror: olfaction  in the mouse [al. et Axel 2011]</vt:lpstr>
      <vt:lpstr>From the Discussion section of [al. et Axel]</vt:lpstr>
      <vt:lpstr>Linearized model: Result </vt:lpstr>
      <vt:lpstr>But how about  the nonlinear system?</vt:lpstr>
      <vt:lpstr>The nonlinear system theorem:  a quantitative narrative</vt:lpstr>
      <vt:lpstr>Mysteries remain...</vt:lpstr>
      <vt:lpstr>PowerPoint Presentation</vt:lpstr>
      <vt:lpstr>High connectivity? Associations?</vt:lpstr>
      <vt:lpstr>PowerPoint Presentation</vt:lpstr>
      <vt:lpstr>The association theorem</vt:lpstr>
      <vt:lpstr>Also: Recall the challenge</vt:lpstr>
      <vt:lpstr>Remember Marr?</vt:lpstr>
      <vt:lpstr>Another operation: Bind </vt:lpstr>
      <vt:lpstr>PowerPoint Presentation</vt:lpstr>
      <vt:lpstr>Which brings us to: Language</vt:lpstr>
      <vt:lpstr>Language!</vt:lpstr>
      <vt:lpstr>Can we articulate a plausible Brain architecture for syntax?</vt:lpstr>
      <vt:lpstr>Sooooooo… how does one think computationally about the Brain?  </vt:lpstr>
      <vt:lpstr> Thank You!</vt:lpstr>
    </vt:vector>
  </TitlesOfParts>
  <Company>University of California,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Algorithmic Problems Related To The Internet</dc:title>
  <dc:creator>christos</dc:creator>
  <cp:lastModifiedBy>Christos  Papadimitriou</cp:lastModifiedBy>
  <cp:revision>667</cp:revision>
  <cp:lastPrinted>2009-10-06T15:41:39Z</cp:lastPrinted>
  <dcterms:created xsi:type="dcterms:W3CDTF">2011-07-25T04:30:19Z</dcterms:created>
  <dcterms:modified xsi:type="dcterms:W3CDTF">2017-11-17T21:59:35Z</dcterms:modified>
</cp:coreProperties>
</file>