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2"/>
  </p:notesMasterIdLst>
  <p:handoutMasterIdLst>
    <p:handoutMasterId r:id="rId23"/>
  </p:handoutMasterIdLst>
  <p:sldIdLst>
    <p:sldId id="867" r:id="rId2"/>
    <p:sldId id="868" r:id="rId3"/>
    <p:sldId id="870" r:id="rId4"/>
    <p:sldId id="871" r:id="rId5"/>
    <p:sldId id="846" r:id="rId6"/>
    <p:sldId id="865" r:id="rId7"/>
    <p:sldId id="847" r:id="rId8"/>
    <p:sldId id="872" r:id="rId9"/>
    <p:sldId id="884" r:id="rId10"/>
    <p:sldId id="885" r:id="rId11"/>
    <p:sldId id="886" r:id="rId12"/>
    <p:sldId id="873" r:id="rId13"/>
    <p:sldId id="874" r:id="rId14"/>
    <p:sldId id="890" r:id="rId15"/>
    <p:sldId id="855" r:id="rId16"/>
    <p:sldId id="856" r:id="rId17"/>
    <p:sldId id="859" r:id="rId18"/>
    <p:sldId id="866" r:id="rId19"/>
    <p:sldId id="883" r:id="rId20"/>
    <p:sldId id="698" r:id="rId21"/>
  </p:sldIdLst>
  <p:sldSz cx="9144000" cy="6858000" type="screen4x3"/>
  <p:notesSz cx="6781800" cy="9918700"/>
  <p:custShowLst>
    <p:custShow name="Custom Show 1" id="0">
      <p:sldLst>
        <p:sld r:id="rId21"/>
      </p:sldLst>
    </p:custShow>
  </p:custShowLst>
  <p:defaultTextStyle>
    <a:defPPr>
      <a:defRPr lang="ko-K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8000"/>
    <a:srgbClr val="3399FF"/>
    <a:srgbClr val="FF0000"/>
    <a:srgbClr val="C222B7"/>
    <a:srgbClr val="03787B"/>
    <a:srgbClr val="21535D"/>
    <a:srgbClr val="6B2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21042" autoAdjust="0"/>
    <p:restoredTop sz="98451" autoAdjust="0"/>
  </p:normalViewPr>
  <p:slideViewPr>
    <p:cSldViewPr>
      <p:cViewPr varScale="1">
        <p:scale>
          <a:sx n="73" d="100"/>
          <a:sy n="73" d="100"/>
        </p:scale>
        <p:origin x="18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76" tIns="45889" rIns="91776" bIns="45889" numCol="1" anchor="t" anchorCtr="0" compatLnSpc="1">
            <a:prstTxWarp prst="textNoShape">
              <a:avLst/>
            </a:prstTxWarp>
          </a:bodyPr>
          <a:lstStyle>
            <a:lvl1pPr defTabSz="917575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76" tIns="45889" rIns="91776" bIns="45889" numCol="1" anchor="t" anchorCtr="0" compatLnSpc="1">
            <a:prstTxWarp prst="textNoShape">
              <a:avLst/>
            </a:prstTxWarp>
          </a:bodyPr>
          <a:lstStyle>
            <a:lvl1pPr algn="r" defTabSz="917575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76" tIns="45889" rIns="91776" bIns="45889" numCol="1" anchor="b" anchorCtr="0" compatLnSpc="1">
            <a:prstTxWarp prst="textNoShape">
              <a:avLst/>
            </a:prstTxWarp>
          </a:bodyPr>
          <a:lstStyle>
            <a:lvl1pPr defTabSz="917575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76" tIns="45889" rIns="91776" bIns="45889" numCol="1" anchor="b" anchorCtr="0" compatLnSpc="1">
            <a:prstTxWarp prst="textNoShape">
              <a:avLst/>
            </a:prstTxWarp>
          </a:bodyPr>
          <a:lstStyle>
            <a:lvl1pPr algn="r" defTabSz="917575" latinLnBrk="1">
              <a:defRPr kumimoji="1" sz="1200">
                <a:latin typeface="Times New Roman" pitchFamily="18" charset="0"/>
                <a:ea typeface="굴림" pitchFamily="50" charset="-127"/>
                <a:cs typeface="Times New Roman" pitchFamily="18" charset="0"/>
              </a:defRPr>
            </a:lvl1pPr>
          </a:lstStyle>
          <a:p>
            <a:fld id="{77025F60-F384-4B28-ACB2-344C32214684}" type="slidenum">
              <a:rPr lang="he-IL" altLang="ko-KR"/>
              <a:pPr/>
              <a:t>‹#›</a:t>
            </a:fld>
            <a:endParaRPr lang="en-US" altLang="ko-KR"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9583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76" tIns="45889" rIns="91776" bIns="45889" numCol="1" anchor="t" anchorCtr="0" compatLnSpc="1">
            <a:prstTxWarp prst="textNoShape">
              <a:avLst/>
            </a:prstTxWarp>
          </a:bodyPr>
          <a:lstStyle>
            <a:lvl1pPr defTabSz="917575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76" tIns="45889" rIns="91776" bIns="45889" numCol="1" anchor="t" anchorCtr="0" compatLnSpc="1">
            <a:prstTxWarp prst="textNoShape">
              <a:avLst/>
            </a:prstTxWarp>
          </a:bodyPr>
          <a:lstStyle>
            <a:lvl1pPr algn="r" defTabSz="917575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1700"/>
            <a:ext cx="497522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76" tIns="45889" rIns="91776" bIns="458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76" tIns="45889" rIns="91776" bIns="45889" numCol="1" anchor="b" anchorCtr="0" compatLnSpc="1">
            <a:prstTxWarp prst="textNoShape">
              <a:avLst/>
            </a:prstTxWarp>
          </a:bodyPr>
          <a:lstStyle>
            <a:lvl1pPr defTabSz="917575" latinLnBrk="1">
              <a:defRPr kumimoji="1" sz="1200">
                <a:latin typeface="Times New Roman" pitchFamily="18" charset="0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76" tIns="45889" rIns="91776" bIns="45889" numCol="1" anchor="b" anchorCtr="0" compatLnSpc="1">
            <a:prstTxWarp prst="textNoShape">
              <a:avLst/>
            </a:prstTxWarp>
          </a:bodyPr>
          <a:lstStyle>
            <a:lvl1pPr algn="r" defTabSz="917575" latinLnBrk="1">
              <a:defRPr kumimoji="1" sz="1200">
                <a:latin typeface="Times New Roman" pitchFamily="18" charset="0"/>
                <a:ea typeface="굴림" pitchFamily="50" charset="-127"/>
                <a:cs typeface="Times New Roman" pitchFamily="18" charset="0"/>
              </a:defRPr>
            </a:lvl1pPr>
          </a:lstStyle>
          <a:p>
            <a:fld id="{12FDBDA1-629B-4221-9C71-534B9A5467E2}" type="slidenum">
              <a:rPr lang="he-IL" altLang="ko-KR"/>
              <a:pPr/>
              <a:t>‹#›</a:t>
            </a:fld>
            <a:endParaRPr lang="en-US" altLang="ko-KR"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990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charset="0"/>
      </a:defRPr>
    </a:lvl1pPr>
    <a:lvl2pPr marL="4572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charset="0"/>
      </a:defRPr>
    </a:lvl2pPr>
    <a:lvl3pPr marL="9144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charset="0"/>
      </a:defRPr>
    </a:lvl3pPr>
    <a:lvl4pPr marL="13716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charset="0"/>
      </a:defRPr>
    </a:lvl4pPr>
    <a:lvl5pPr marL="1828800" algn="r" rtl="1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DBDA1-629B-4221-9C71-534B9A5467E2}" type="slidenum">
              <a:rPr lang="he-IL" altLang="ko-KR" smtClean="0"/>
              <a:pPr/>
              <a:t>4</a:t>
            </a:fld>
            <a:endParaRPr lang="en-US" altLang="ko-KR"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43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4049D-9DB8-4169-9C77-B7837AA96B9C}" type="slidenum">
              <a:rPr lang="he-IL" altLang="ko-KR" smtClean="0"/>
              <a:pPr/>
              <a:t>9</a:t>
            </a:fld>
            <a:endParaRPr lang="en-US" altLang="ko-KR"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4574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 smtClean="0"/>
              <a:t>O:</a:t>
            </a:r>
            <a:r>
              <a:rPr lang="en-US" baseline="0" dirty="0" smtClean="0"/>
              <a:t> emphasize bound of 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 of m as opposed to 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4049D-9DB8-4169-9C77-B7837AA96B9C}" type="slidenum">
              <a:rPr lang="he-IL" altLang="ko-KR" smtClean="0"/>
              <a:pPr/>
              <a:t>10</a:t>
            </a:fld>
            <a:endParaRPr lang="en-US" altLang="ko-KR"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903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4049D-9DB8-4169-9C77-B7837AA96B9C}" type="slidenum">
              <a:rPr lang="he-IL" altLang="ko-KR" smtClean="0"/>
              <a:pPr/>
              <a:t>11</a:t>
            </a:fld>
            <a:endParaRPr lang="en-US" altLang="ko-KR"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1184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4049D-9DB8-4169-9C77-B7837AA96B9C}" type="slidenum">
              <a:rPr lang="he-IL" altLang="ko-KR" smtClean="0"/>
              <a:pPr/>
              <a:t>14</a:t>
            </a:fld>
            <a:endParaRPr lang="en-US" altLang="ko-KR"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2405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E3271-EEAC-419A-A94B-CB9BD326625A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05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23CFB-C14D-47F2-937C-B4B6DC992F27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13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7A03E-C568-419E-87AD-1B273C510863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4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12FC4-47B1-42BD-B887-F144A367C7F3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80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A174C-FB69-4887-BD77-3A007DCBFBE8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32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EF0E8-7F57-4E5C-B31D-688105254770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11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56AA3-6513-405E-9463-DFF72932EB95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0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DD39-D51F-429E-BD6E-BDB7AC06DF41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89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61844-A653-4D2C-8315-A2D973228DE4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96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F3225-EAAA-4280-830E-EA51A8449DF6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81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1/97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384A8-8671-4DAC-97CF-7D20F26D0C47}" type="slidenum">
              <a:rPr lang="he-IL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5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4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54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굴림" pitchFamily="50" charset="-127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854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굴림" pitchFamily="50" charset="-127"/>
                <a:cs typeface="+mn-cs"/>
              </a:defRPr>
            </a:lvl1pPr>
          </a:lstStyle>
          <a:p>
            <a:r>
              <a:rPr lang="en-GB"/>
              <a:t>1/97</a:t>
            </a:r>
          </a:p>
        </p:txBody>
      </p:sp>
      <p:sp>
        <p:nvSpPr>
          <p:cNvPr id="854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굴림" pitchFamily="50" charset="-127"/>
                <a:cs typeface="+mn-cs"/>
              </a:defRPr>
            </a:lvl1pPr>
          </a:lstStyle>
          <a:p>
            <a:fld id="{D739C5BF-DBFA-4737-B6DD-FDCFC60ADFD0}" type="slidenum">
              <a:rPr lang="he-IL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google.co.il/imgres?imgurl=https://cinema1544.files.wordpress.com/2011/11/all-four.jpg&amp;imgrefurl=https://cinema1544.wordpress.com/cinema-1544/fast-cheap-and-out-of-control/&amp;h=325&amp;w=595&amp;tbnid=506PRnA28dTo6M:&amp;docid=aLQ9w0-5G_4AMM&amp;ei=r9t2VqabG8a3UfPOhvAH&amp;tbm=isch&amp;ved=0ahUKEwjmroeN8urJAhXGWxQKHXOnAX4QMwgdKAIwA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86800" cy="1828800"/>
          </a:xfrm>
        </p:spPr>
        <p:txBody>
          <a:bodyPr/>
          <a:lstStyle/>
          <a:p>
            <a:r>
              <a:rPr lang="en-US" altLang="en-US" b="1" dirty="0">
                <a:solidFill>
                  <a:srgbClr val="C222B7"/>
                </a:solidFill>
                <a:latin typeface="Comic Sans MS" pitchFamily="66" charset="0"/>
              </a:rPr>
              <a:t>Fast, cheap, but in </a:t>
            </a:r>
            <a:r>
              <a:rPr lang="en-US" altLang="en-US" b="1" dirty="0" smtClean="0">
                <a:solidFill>
                  <a:srgbClr val="C222B7"/>
                </a:solidFill>
                <a:latin typeface="Comic Sans MS" pitchFamily="66" charset="0"/>
              </a:rPr>
              <a:t>control</a:t>
            </a:r>
            <a:r>
              <a:rPr lang="en-US" altLang="en-US" b="1" baseline="30000" dirty="0" smtClean="0">
                <a:solidFill>
                  <a:srgbClr val="C222B7"/>
                </a:solidFill>
                <a:latin typeface="Comic Sans MS" pitchFamily="66" charset="0"/>
              </a:rPr>
              <a:t>(*)</a:t>
            </a:r>
            <a:r>
              <a:rPr lang="en-US" altLang="en-US" b="1" dirty="0" smtClean="0">
                <a:solidFill>
                  <a:srgbClr val="C222B7"/>
                </a:solidFill>
                <a:latin typeface="Comic Sans MS" pitchFamily="66" charset="0"/>
              </a:rPr>
              <a:t>: </a:t>
            </a:r>
            <a:r>
              <a:rPr lang="en-US" altLang="en-US" b="1" dirty="0" err="1">
                <a:solidFill>
                  <a:srgbClr val="C222B7"/>
                </a:solidFill>
                <a:latin typeface="Comic Sans MS" pitchFamily="66" charset="0"/>
              </a:rPr>
              <a:t>Sublinear</a:t>
            </a:r>
            <a:r>
              <a:rPr lang="en-US" altLang="en-US" b="1" dirty="0">
                <a:solidFill>
                  <a:srgbClr val="C222B7"/>
                </a:solidFill>
                <a:latin typeface="Comic Sans MS" pitchFamily="66" charset="0"/>
              </a:rPr>
              <a:t>-time algorithms for </a:t>
            </a:r>
            <a:br>
              <a:rPr lang="en-US" altLang="en-US" b="1" dirty="0">
                <a:solidFill>
                  <a:srgbClr val="C222B7"/>
                </a:solidFill>
                <a:latin typeface="Comic Sans MS" pitchFamily="66" charset="0"/>
              </a:rPr>
            </a:br>
            <a:r>
              <a:rPr lang="en-US" altLang="en-US" b="1" dirty="0" smtClean="0">
                <a:solidFill>
                  <a:srgbClr val="C222B7"/>
                </a:solidFill>
                <a:latin typeface="Comic Sans MS" pitchFamily="66" charset="0"/>
              </a:rPr>
              <a:t>approximate </a:t>
            </a:r>
            <a:r>
              <a:rPr lang="en-US" altLang="en-US" b="1" dirty="0">
                <a:solidFill>
                  <a:srgbClr val="C222B7"/>
                </a:solidFill>
                <a:latin typeface="Comic Sans MS" pitchFamily="66" charset="0"/>
              </a:rPr>
              <a:t>computations</a:t>
            </a:r>
          </a:p>
        </p:txBody>
      </p:sp>
      <p:sp>
        <p:nvSpPr>
          <p:cNvPr id="667652" name="Text Box 4"/>
          <p:cNvSpPr txBox="1">
            <a:spLocks noChangeArrowheads="1"/>
          </p:cNvSpPr>
          <p:nvPr/>
        </p:nvSpPr>
        <p:spPr bwMode="auto">
          <a:xfrm>
            <a:off x="533400" y="2725422"/>
            <a:ext cx="7620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Dana Ron </a:t>
            </a:r>
            <a:r>
              <a:rPr lang="en-US" altLang="en-US" sz="3200" b="1" dirty="0">
                <a:latin typeface="Comic Sans MS" pitchFamily="66" charset="0"/>
                <a:ea typeface="굴림" pitchFamily="50" charset="-127"/>
                <a:cs typeface="Arial" charset="0"/>
              </a:rPr>
              <a:t/>
            </a:r>
            <a:br>
              <a:rPr lang="en-US" altLang="en-US" sz="3200" b="1" dirty="0">
                <a:latin typeface="Comic Sans MS" pitchFamily="66" charset="0"/>
                <a:ea typeface="굴림" pitchFamily="50" charset="-127"/>
                <a:cs typeface="Arial" charset="0"/>
              </a:rPr>
            </a:br>
            <a:r>
              <a:rPr lang="en-US" altLang="en-US" sz="3200" b="1" dirty="0">
                <a:solidFill>
                  <a:srgbClr val="0099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Tel-Aviv </a:t>
            </a:r>
            <a:r>
              <a:rPr lang="en-US" altLang="en-US" sz="3200" b="1" dirty="0" smtClean="0">
                <a:solidFill>
                  <a:srgbClr val="0099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University </a:t>
            </a:r>
            <a:br>
              <a:rPr lang="en-US" altLang="en-US" sz="3200" b="1" dirty="0" smtClean="0">
                <a:solidFill>
                  <a:srgbClr val="0099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</a:br>
            <a:r>
              <a:rPr lang="en-US" altLang="en-US" sz="32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(on sabbatical at </a:t>
            </a:r>
            <a:r>
              <a:rPr lang="en-US" altLang="en-US" sz="3200" b="1" dirty="0" smtClean="0">
                <a:solidFill>
                  <a:srgbClr val="0099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Columbia</a:t>
            </a:r>
            <a:r>
              <a:rPr lang="en-US" altLang="en-US" sz="32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)</a:t>
            </a:r>
            <a:endParaRPr lang="en-US" altLang="en-US" sz="3200" b="1" dirty="0">
              <a:latin typeface="Comic Sans MS" pitchFamily="66" charset="0"/>
              <a:ea typeface="굴림" pitchFamily="50" charset="-127"/>
              <a:cs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4724400"/>
            <a:ext cx="6019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/>
            <a:r>
              <a:rPr lang="en-US" altLang="en-US" sz="2400" b="1" kern="0" baseline="30000" dirty="0" smtClean="0">
                <a:solidFill>
                  <a:srgbClr val="CC00CC"/>
                </a:solidFill>
                <a:latin typeface="Comic Sans MS" pitchFamily="66" charset="0"/>
              </a:rPr>
              <a:t>(*)</a:t>
            </a:r>
            <a:r>
              <a:rPr lang="en-US" altLang="en-US" sz="2400" b="1" kern="0" baseline="30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altLang="en-US" sz="2400" b="1" kern="0" baseline="30000" dirty="0" smtClean="0">
                <a:solidFill>
                  <a:srgbClr val="FF0000"/>
                </a:solidFill>
                <a:latin typeface="Comic Sans MS" pitchFamily="66" charset="0"/>
              </a:rPr>
              <a:t>”</a:t>
            </a:r>
            <a:r>
              <a:rPr lang="en-US" altLang="en-US" sz="2400" b="1" kern="0" dirty="0" smtClean="0">
                <a:solidFill>
                  <a:srgbClr val="FF0000"/>
                </a:solidFill>
                <a:latin typeface="Comic Sans MS" pitchFamily="66" charset="0"/>
              </a:rPr>
              <a:t>Fast, cheap, and out of control” </a:t>
            </a:r>
            <a:r>
              <a:rPr lang="en-US" altLang="en-US" sz="2400" b="1" kern="0" dirty="0" smtClean="0">
                <a:solidFill>
                  <a:schemeClr val="tx1"/>
                </a:solidFill>
                <a:latin typeface="Comic Sans MS" pitchFamily="66" charset="0"/>
              </a:rPr>
              <a:t>is a documentary film by Errol Morris. The film doesn’t really have anything to do with this talk, but I was tempted to make a twist on the title</a:t>
            </a:r>
            <a:endParaRPr lang="en-US" altLang="en-US" sz="2400" b="1" kern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" name="AutoShape 2" descr="Image result for fast cheap and out of control film images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xQTEhUUExQWFhUXGRobGRgYFx0XHBoaGxocGBcYGRoaHCggHhwlHBwVITEiJSkrLi4uGh8zODMsNygtLiwBCgoKDg0OGxAQGzIkICQtLCwsLDQsLDQtLSwsLCwsLCwsLCwsLCwsLCwsLCwsLCwsLCwsLCwsLCwsLCwsLCwsLP/AABEIAKYBMAMBIgACEQEDEQH/xAAcAAACAgMBAQAAAAAAAAAAAAAFBgQHAAIDCAH/xABEEAACAQIEBAQEBAQEAwYHAAABAhEAAwQSITEFBkFREyJhcQcygZFCobHBFCNS0XKC4fAWYvEVFyQzg9JzkpOisrPC/8QAGgEAAgMBAQAAAAAAAAAAAAAAAAMBAgQFBv/EAC4RAAICAQQBAwMDAwUAAAAAAAABAhEDEiExQQQTUXEiYfCBkdEFFEIVMnKhsf/aAAwDAQACEQMRAD8AqpUrulutrdupCW69UomCUzS3bqTat10t2ql2bFWEuZNwFx3u4NVueF4DllaMwzEzJH5Vw4thL7NdLX7p8R81wEhFP9TRmhoA/KiHCUVXDMPKPm9tv3pQXiBa+WW6RmbKAQW0LfavO/1DFCObb2t/J1/CyN4t1bul8bDcOF3rCi3h8VfSw9oM+UyCxmSBIgEUs8Qwq5LZzG3qQgYiCB1Maqx7mnNSbz3EV8gtmFUj8K+UmQZAJ1IgikTmC0yOcyrBJCadAekaRXEwScpfU9zr54qMGorYYeG8AVsly0zvcuHXqQd28PU5tdJNGOLcIWw4tgkkKM89HOpA9BQ/gL/wFlLu+JZZRJlLWYn+Y46tGy/euA5pufzbmIAvHOoOmQwR0I2NdXxPOWJpNfr77nJ8jxJZLa2JBselczh6MYNUvor2TKmdDoQRuD/etTh+nWu/jzwyK4s5GTDOD+pAn+Hrm1ijJw1cXw9MsXQCv2NKF4mzTPetUIxdmobLxdC5et1FcUUxSUPuis2SJtg7I6/MPcfrXseyNB7CvHC/MPcfrXqfgXMXi33tOAunkHUwNfy1rm5eTVjdDOhrrFcLVwNqpB9jNdgazMln0iuZNb1mWgiznFZlrrloDzjxM2LPl+ZtJ7DqaGybKq+MOGBv+JbOcNo0CYYQDr9KQOBkG75jEa/6VZGNcPAldp67x0H2pcwXC0W/mACtJkToFI6z1mBS1l2JcdyVaxOcGXKqp2GpgaknsOnelzj2MZboZGZTqAwJBggRrM6gjX1qfbxhsv4d3yIWLWmUAyToFOm36UN5rtlbsEAEHXWSNBofpFGPaRV7o7cL4iRo7Fh6zI2iDV9/DjEvcwSs5J8xykmZXSIJHTUfSk7gnK/C3tWGVbtxm6MWQaxOfSMoqybGKUAJaXyjQQIAHpTZST2QKEgjFaG6sxIntOv2+9fbZMa70gcdvM3EFtI7+aADmiCJZo9Ms6dzVAjGywDUfEY22glnUe5pT5g4oxHh2b2UwQFylzm2AMaj60tHB4i3bHi2ybnWASskRodJ1obovHHZYCczYUrmN1VE5fNpr/aiWGxCXBmRgw7gzVG46/DMb6XEyAeXbQ7n86l8p81vba5bw5zKPNAOY6xJ1OpjT0qy3IaK+S1Uy1h6lpghvmX6SakW7PbX8q9RrT4ONNSXJxs4ep9jhty75bYE6buE09zW9qyewpe5tv3A6WQcoKh577xr9DWXzMunE6dNl/HhqyK+A/jcA9hXLX7AJRlZRdN0gN5QzATABg7UtcMwVuyWuWryXbqj+UACqlh8xOeJgRp60I4ZjDbctlViVKwRvPoDRbgwslR/KUwSf5mo2IKiW32IntXlpKatybZ6CDjKkl7hfAcTtJeuXQtyWVCg1OTfxFeD8upg1w5n4mAgNuzkbQyYMAg6gf1ajWpFg3TcVU8I2zAcq6yQSSoPZhpp6VD4xbW4jQwdhAAVWbUdAcsDSqK21tt+bGiTWiW+/wCbi6vE3yhAwCgasRLE7kSfc0VRCMOysZctPuJqBjuG3LSILgADedY7finr20pg4/eXwLN1AAjoAR2YHVZqcrVpLt/+FMEHUnLpf9Mg8BxbKt9VOpstlXo3RvrGtBLeJuW0JVmVw4nWDBU/Xp+dTbV2wLLuXcX5i2AoKx+Ikxoa6cH5fbF3RaswLnhhhJ0OmuvemxkoXJ7GXLc2olqrwsixZuh86XUBBPzAlQemhG9RLtilzl7huLsXBhrl3ImY/wAo3R8wEggTI+lH+FLiDcurdU5BqhidJjcVu8Dz+MWSVvp/YyeV4Mq9SKpdohYizQfGW6ZsZb3pfxw3ruJ2cyhZxq0JvUYx1B7xpeTg1YiKd/rVkXcfEOGIIjLHoNZIPWq3amPiWJiESAJ0I0mdz7VyPIe6NS4HvlTnQYYu9zOVMgAGRJ7j5ZG87xTNwb4mZnLXgFts0RtlAHzbSdapzGY5kQW5E7mPWfzrvwfiK5Hz63BBWZMidROw7yde1JuybPTXCON2cTm8F82WJHadvvRKvPHJuKZblzJca35SwCsZM9SNtNNDVl8N5yFtLYvX0doIfoRvlOkyfl69ao5Ky+ltD7SJ8ScxKDQLkaT29e/TpQXHc93nf+U6gH1219d9KHcw8Su4iznuHNEqkeqw2b3/AEmqOaBROWGRHQPbfNCsCRr5hvv7gz70F4jiPDhnIEAnWTJGg3GqgxHrXLlnE3Cl+3cIUqUIEAQhBBiOhAHvQLme+zXFWWJ1kHuTMf72qkY3Ki7dIl4TCXbtrxntfym0tmIzMp8xLDbrQ/jmGvMQzhSXg5l1ndYMdRBmrc4Fyhm4Zh2ZySEzZRtlaSV9pifalE4bLdVbnypeRdDEqxUtt7mT3q2rTIHG48lpcF4Y7W7YuGcqKNdtABt1pls2Ag0oJc40qA6DKPWdTtW54+I1/qK99f8AWDU+pHomblIL4bE5kDHSelVhcxZPE1YZfO7gMehgxGlMfE+LyjZTGgywYI08w+lVZzJxHKyOreZWDSN9DqT9KW56pUgUdKstDh1opeF1ysAt+HzAQNfeSKm3riPckuxAAJBOgJOjR7ilQcZzW0BOd21k/wBI/F7RBqPjeYALTm2IiWuSZOUNBgfVT9ahSfBbUrsZeN4W3iiLZY9Q50iCCcuu/wCGkHhnLzpfDHJbQSwYKVYDULP2B+td+G8ccrccMSILLHrqPXb9qmcLxz3rZXPBgE9euo16xrUyyySJhUmkKtuzU6xh662bNELFivXSkedSOFmx327+29QuJcvpik8S75TMg9Qg2T6j8zR9cLMJ/Vv/AIRv9zpU63hc75Y8qQW9W3Vfpv8AauVnyepJr9F89v8AQ6eHHogm/wDk/jpfqV3juRSFN1JWPMqaEKBr5y2501pj5Q4e18NdxNmydhbK2wJiZMR+dOyYSpVrBaAAQO1V9KEZKS6I9WUote4hcd4MAbVm0ERrjkqflMiTBjtOlaWuWMVh/l/mJGuVpO0aBqaeN8DvXMXg7ltQUtMS5JiAY6H0/OmbGhbdt7jbIpJ+lZ544Nyb7H48041XX2KZw9gNbuWZHiISyqwJZejIVb09aj8Dvn+Hu2raobiAugZQwnZoVvvTJxHkW+MXh76XALt9s7ofwmC1w6fgCwPc1twfkW6OJu6iLQDFtQPmB8sHcE1y8uDdpd7r5X8nTx+TcU5dbP4fZVNsKQ8gBiZJPQdQF23NTeFcUbC3RdsPDoI8wzAjWrFT4VeMlx0uqj+IYBBICjoexkzOulIPM/C0seAbYkm2fF1JHiK7KZ7bDStacZQVxTswyTjN71RJwfM3jcQGJvKgLQDlEahcoYTU6xxNlxF1PEKB1K6MRlYjRuw1/WlPCFXEMsss5YMFh29+oo2GtPhrl3KfHhQC2wg6sR6jT3isrwrVtttX8G3HlqHv3/P7E7hHMl+9eNkoGhLkQCWLIhIkj1X866JifFtLciCw1HY9RQHAcXuW8Us3sq+bUHKNUYDUb6kVK4PxFrtnz/MCfNEZuvTSa7Xg55vI4ze1HH8rFBRuHuRcfQa7RXGtQu7XQyisS2Ir1NF5vLJMLp9BtUJzTZwPH3dznM/8oYfpXJz8mqKsDY5AXnPMgax6abVmGwVwkQjGdvIxB+wqwsNj2jVXn/4Q/YbUsXeLzdaWZOnzEddRvpWW5ewyUEuwlib4wtg2Eb+ZIN25vqRqo9AKh+I4hhZuQRIIRiD7ae/5VCNsM4BYwzgMQehYCZ9jXpbAcRwtu0qLdtKiAKPOukDTWesGojErZ52Fxo0VgR0IIP2OtFOX8SzJcsHVSsien4fsQTVi/Ea9hrpwr27ttrgvZTkYMSjIwIOUzGxqs+Et/wCLdADoGk+mYZZ96XP2LL3CnLmHAuXyRMAKf8MKU+8GhGMX/wASGgjWM0aTBHt1imLAcSe0MShQC2629Y1LJI0GkzI19KV+MXQwLagzMwB1MetRHks2qL95QuK3DrJ3Xw/0mqq50xAFwOuXyuPL9c0nuQCK14Pzg1qxbsG6MiiCQQvlMnY6kyYpN5j42b7GAAs6esaA1anKRGpKL+5b2Ktg2jExmDEdTl39wa68QYw6wcwyspnUxBI7ClTl/nrDiygvZxdgBtFI00kEsNwdqJ2ub8CbgPjAFgU1XXXRdQTqG/Ws7Uk+BilFn3iasbiOICEMW+o1/OlPiPDjbw95rkEsysp7AqfKtOmLuqwIVgNwDrudxr9aC8XtBsOLTEaAAncmNBVFN2S0qIvAUJNiOtqO48oYMvcd/pQnitzImIVlGtu0AfQKs+u+U/ap9ni1uwlq2czESrEBQWLGNNdIBNQOarBzXAAzEui6DoFAkAbDSdacn9QprY78NHg4fU6soUKQN2OnvtP3oryybniFEWAiAkkSCT8kntOb86zFcP1tIpkrbQGBrIBO39/6j2phwSZVLIjL8ohgA0AmJj+nUUrJNUMgmgNh7dEsNZqFhaJqmaEn5t/RRqx/avVeTl0QbOR42LXNJ8dnXDCFLgS9wgIvpsv7mj3D+HZEC7ncnuTua4cHw/iN4seUeW2PyZvrtTJYsVy8br6v2/PudHLvt+/59uCJZwlTbWFqWlquoWollZTSkR1w4oZxi2Lly1Y/CT4j/wCBNQD6Fo+xo4aVbrG6z5T5sQ3hqf6bKfO3/wCX3FJlJlkTuC2/Gu3MSdj/AC7XogPmYf4m/ICt+Jr4V1Lw2Plf2Ox+hoth7QRQqiAAAB6DatMZaDoytsR/s0vJFuO3PJaE9MvtwBbl4Ye8/wDTdEqB1fsPU0h8W+HOa7Ftiblwl7omBbkkk5tpOwEetNZvMy/NL2vkET5RrnPpECmXhllQgIMl/MWO7E9TVfGzOLaj+WX8jHaTfx+xTnEPhBc8TMjhU3ljLAj0A1oNhuWyl3EqLv8AOtSGQbOrLqR7j86v7GaCqv5nwCi41+0At8kEt/VAjIfQit8IvJvRnc/T7FjF4WybaHIreQCY6RBn10j6UuXvJ5R8o+X+x/vRe/igScvy3JZR/S/40/f6GgWOua10sVSh9zJO4zvoH40dRt+lDLhohcuf9O9QL6xqNv8AelIlka+lmrRtqRGarL+H+F8C2bl1kyseoEjsc3r2qtSKsu1yE8EG+uWJAHQ9AZNc/NmUJJjccW+j6169a4hexNu2G8xyhjAhhAYKOlJnMxJxNxiuXOc2UbDMATHpM1ZS8tsRbU3haYKczDd/wkBTsDp5qHcb5Htt5xebMImQPNsBlHQCs6zW9xksba2K2t3CNjvTXwfA5rRsOQc9+20jXQAqR/8Ad+VMeD5QwgCB4JWZJYifcA66n9KkWOHYSwxcuRGioNRI29Yn9BUPMnwR6TW5Gu4XD2HJtWkQjKVZVk9ZGuojvS5iuKvLgsfnny6AjYadiaK8avfinQgdwZOmtKd5tSxgjQA+w1qMavkrNs44jiNzYsdNv99qjXsST/1Nb4gTLRtvppHSopp6oUfWevgNT04Rc2ZWUn5SflJiSJ7x0FdrnAniVkkKJBEHN+IDXUDv1osKA81uk6kdOvbtRTC8vXn2AE/KTsw669InrU3/ALMd7QtAqHDEtAyiF0GZvxHqPQ0WSkW7wDGYL+ETEPu1tc5Y5vNALGPeaVOZeYLDv/KJyxEACPf3pHa25tRZzMskQpzCFiTvrM7RRThHLn/ltczMzrmCjUb7EgyGjoRSFhindjtbapIceBcHweJT+YM0HRVMHoY06T3ond4PhgC6C5mUrLEy0jRYk7AQNtBQLAYsIvhIQo8zHKuYgRrAA0j3NRrvNOf5gisoPnBMFgIUnfTuKr6dsupxS4GXG32Vv5dzIT+EwdTpqwnrGnrUHD4rGK5LKNyNBOsgRAO00KwfELOV9S8JrlcAFiZlc3YxpvXWxaLsVAAnzeW75dgYeddDJ2Jo9GPAa73O9rGKgLMYUaknoK34Nj/4hwqHW7qxH4LKmB/mY0m8zXbjWlRFYqdWIHQbD96LcgXBhrbFwc9wzHYDYRXW8vyMTmk5bGHxcOWKuK3Lq4aoAAUQAAAPQbUatCq2wXOKD8DH6gfrRH/j4ZZW0P8AM/7AViyeRi6ZrhgydofxW1VbifiBfb5fDT6Tp9TQ9/iBiBvcP0UD9RWf+4gW/tp9lo8cxRS0cvztCJ/ibQfbf6VE5dww1u/hgW7f+Bdz/maT9qpfmXmrEYk2ybrIEJI6GToTK+mlSrHOd8ZVRrkKAB5+22kRUPMuQWF7qy+TS7xHjdu5fOFtsGuLBdAdT2We3Vj0HvVaYjnrHxGYgn0Gn5UB4XexNh7l63dOd93jUyZOp9aHnjQLx52XbiLBsstxjIby3O0HaB2FduC4kBnsFhmQyBOpQ6gx2qncRzjxA2mVrwgiNVBP3ilLhvM97DYlcRbcl4IJbzaHQgzvVcdOdx4LZE1CpcnpDjWJAU1W3G8XJNBsdz7fuoMzR6qij660Bu493EJnZjqTmzE/Tat+Lz8eJcNmefhZMnZD5ixBt5mUfMR/lcbP+xoPbxviLLfN1jT6xRjxLgEFSdfxL+k1FFi0WliB3DCTpvtUf6klkcox2fQ1f09uKTlwB7xrg2ZvKoJJ7CZ/1pjx4sGDatso6yZn2qLbun8MTpMbiqZfP9RbRodDw9P+QIXh9yYKkEHrpT6OOXLumhOyqWESepHX2MD1oFevPbUsCyzAEEk0Ku4y6ytIMMRmJmJjy/pO9IhJ5d30VywWKtL5Gy5xQ5xmdmZdJDLJnoY2UebSit/GnKTbURIBYyMhGkmd2O+9J1q2IIKFrhC5ROYjTMW8o+vSKiX8SR5lc9Qm47gt6T+9McRCmNfF8bHiARnMAmV1Cg/KCehA1BnSh1rDC4wYZkK5YQtJeNcwMxroCdQKjYIW0tm6xVmylcjyGRtIYaga/wC5oa3FHZSBAY/iGhjr94FCiDfuM2KvhwM5KhiPlIYiN9aGYjh6EwGAX8Unza9gdzOnpXDh10QfEYk+UgSSGU65NNQfY0yYXhTqr3UBtqfMhurHlUeZWWTpMamdYqK0kVqBOD4IqiSFchguVjHykGSDsDp6EGpeA4AkXXttmYMPIAHyr+LNBy5JmDXPGY52DZ1Vi2VfGaYUkg5ztqBAgdBXLiWIW0yJhzmB8jsAUF0n3aSnrtUoKQRfhLHIURyiltEu23i5uBvA/PStXe7be5btuLqwguZMp+bRUVmkHpqDFCr2BvYXK7KMzmVyPK5U+ZSUOxG+21dOHcQAS41spnuMc+GyZVNuJBS5009Zk9amiCZiy2zW7wJGbMQFJB/qzeULMiZ1MVgxolMqE5xpZ8z6hcquG/EZB7bVDw7YvLdw4sQoXM6sNrepUOzald4BNbDl3+TauriFso9sFmM5SwMgKyz5t9DGwopIFuTcRea0wBtwZ/mLlKi20ySQh2AEg10PHQ+cwM8kIwMDrl06mesbdqGYO2IZVtO6h8z3mc25QgR4g1UNqRPrQLEYlUYm2IXULmbOQRoSGAGvtRSZLdBxMc7PkCwzdQIIYbhTOimCTGhrLWPtNldrKeIpgQcisBv5F2YGDPWKXV4gwGUkusgwSYka9+9R7eIM/WatRRssXA2bYtlmTxQ0u+VYuXIMqoUyCDvA1gGur8NBvoyJbtAo7oDcFqWgZSjBi+gExEb0l3MVmtqyOFuA5iolQMo0YHaTppWXuJqbassePoWJtgGQxOZbimZPWRUUX1IYcxM+b2B29K6piDsQWIiNBqfTvQzmK438VfzZgQFjNoYkETTtxfCu+CAdgcihx5TJAgwCPeuNN1pvs7EU3e/AFs2iRIAB66feT0NbtbIkRoQNiDpS5i+KsmH8FDCu2ZiD0Agj2On2oCLhUfnTo4ZPsXLKkPh82g9jOn2rk2CJBPTaTpSfhcWWgafkPziiwQq8EmNJj9f3qJY3HsItSVjAODaiSsju37V1XCJm3zMNAoMDtr0rfB4TKSyqHhQNX0YGDG3qKL8H4kogGzbUyI3bt3PSayynL3NKwpA1cFqdNewM1piBcUgFSB3j9absHiMWHiBlP9FsDQxrMev5Uz4bA321LH6mKqpNuuSk2orlL8+CpsXgi4IYGOmk9N6Vm5ed7kLIt5pLQZA6wIr1EtnyAE6963tWQBFdLFhnHh9HPyeRGfKKEu8CMZLYEgCJ1JHc9KEnAlG1OVkPSQJ2EVf+KxVlWKnUnp3pP4txq3h2LWrC5Q2Vid5Op09qxNyg6uzZCevfS0U3iMW4JnMDMQCWM9f+tR7zFdSp0PUan00q4sbxVr9rxcJct2yNWBy6bHXtpSzjsFdvoxus5uwSBOUD0A60yOdewyGKUrEkY7PbysCFHQAf9ZofeYgygY+onYe1ErmFuIy+ICkgkHrp36imbCc3xYaxcBMqQHUQYyxlI7kmM1P1ad4qxUra0vkSzxRkSJzA7AiR6/WoVzixK5c0CIAGgHfT96uDg3LVq9g7Vp0ElJzqRIk9+tIeN5PUqSJB6U3xcsZ6klwY/LTTVsApxYLoj5JTKxEyw6yenQQKhviFOUZhCjYyB6gVDx2Fa05VulR61mMO33tC0hDoztmzDUsO0z9q42rtrIQSc879I7RvM9aE1M4Xgzcb0FTYBXhePtW2GZ2DBx/MQTC9YB3M0TscdtsXN6+7qgfwlkq0kyNdo6kVE/4cPapeG5c9Kgmzk3MAvWm/iLzN4ZU27WXyOdvNlA0AA+9csPxGzbK3AEuO4cFCWAtEnyMPaumL5S1mYrtgeXkXUkE0BZHwvF3WS1tbpKgLnmFy/iyjQmguLxEuSQFkzAEAegFOj8PAG1DMVwtTuKAsBXOLMZ87DMoVvM3mUdG7j0otg+Z2tWPCt3WA1IBhl13BQiJJ1npUbE8GT1FAcTYKNBoCw1j+PPfZmu3CcyhSFOUEDuAADWnGeMC+U8ltAihYQQDHU+tAqygLJnir3r6L47ioVZU2QTfHHevhvDvUOsosCzPiHbIx18sdSqH2ECB6/wCtWJwnEZ8Jahc0KV33EAEfWq051vZrqsZk2UmffenPlPmjCWUa095AoKspJ/qAzL9CK4+WDlCJ2ItRk7EfGpbWFJgZLi69wcoH5ULwtgFT5JmNe3tW3MuPW7iHa3BtycsCN9SfvXXhynLBO3m+1PpxhZbDUpvY58KwKeMAwJnpt0NGMQgdpywFVVj1ioi25u2zPzSSR0OtNPAcAblnOdcxJb02j8qVknxIZ6aTcEq7B3BMQBIygHWJE+nWiLcWuWnUIFgwT5R3ricELaozaSAw9jrUrhqK63LjGMxhdCYC7T21ms8lG9QyLlWkc+EYt79nMLhU9Y6H+1ceH8auWrpt4hzExM7dj7VX3Gb162zWrLN4Z1JTY+kjWBULh2ckzM+sn33ojh2uxb+p00egrV0Gy+Vs2h2M+1ROXOJ52ZDuBS58O8UwU22EKRmBOknajHCMPcF/N4RAJMuHUgjppvTISkpRa6McscYqcX8pgrnXAvrctzpqY3EdRSnwni4Y+G58+cvmbZvKQQfWnHmniItvcR1eGBAYEHVgBoKA8xcmq1u01n52gRtmhCxPodKTpttM0QyVBWLvNeAXCut6wwC3N0mVBEGD3UxtU/hfGTiGZzBuRqqqdBMAj02oNimu3EFq6YNslRIgEj+qNesTTr8LuBKC98kkwyQdiJBmPcdafjxKdRlz7l/WeH60grw/lK3lW7fUG7rlDCQoO4I70lc/ctql60ti0Q90kafL30Pf0q4DqaB86Wj/AA7FdHWGU9iDrE9xI+taZ4YwVx6MvryyT+rsqnhHEcTw9ijKcv8AQwldOqnpTXi+HjJ7104fjbd9CuJUAnruG13HapnHL1tV0uJ/8w/vVvDd3a3FeZGqKt5z4CCjXANRVc1eHGrlk4Z/5tuSDpnE/rVI3Bqfc1tMJ8RZMU88pcOAIBpW4GUFybhAHrThwji9i3eE3EC95oAfhw9Qomt7OBU7RQPmHmnDGz/KxFsvGgBpZ4BzkVkXXUa7zNABjnPE+GIXelPg16610AqY70Y4hx/CXHl3BA/5Sf2qVh+ZuHrs5/8Apt/agBgGBGQTQrG4ODQLjHOalh4L+X1DD9q1bnC2yQxM+gNAHXi+g0pcx+BLJmjUVMXjlokly30FSbvMeGykBbh07D+9ACdWV0xDgsSNATpXOgDKysrKAMrKysoAsPjN4Ph8LcDH5Dbb1KxE/SlIzRzh8thLydbZVh7TDfr+VBiKy41Vo35HqpkjDYWWEsBJjtNSrWOQaZu4rfBWwWt/U/YGi/8A2P5fE0jQQR16xSsk12bvGhNf7QOcVn+QkkDSOlTuFczXrYKqBBXKZ9on3rDaHiMQIhJMe40qFh8P2FR9LVNEZNeu73D9niLXIz6+WAew6USw2NuW1PhEqGEEdCdhS3ZSDRDKyupBJHSTNZpxV7GiErW6PvFTiTLXQVLXM0gAfhA0I6elb4HFXPN5icqz+3WpuEw192bUkbwZge30rrfwrWkaRsJmd+6/Teoc09iY46sK8rcbcMpcwCSgLbaKTH3iiVzmbE4a8Myt4OeAYlSCe9Iy4v8Al21kKss2pGs6aHoZmiGA4retAsLmUam4reZGUf8AKdNtJHU0yGNar4MmSW1UOXOePR7oGdEJUMGdvLP2gfeoOOtY9lRrXmVRMqwcE5SsiG2g1I4HxS3inUjDzc8MkOsFVVTtlbQHp3poxKZrF0NbBJQwrgBZjQE6aTUwxp8lJZHBUlsipcTw3FhiWR9DoWRtCx1JIHcmrC4XhH4Zh3dmDh2XQ+XJI99daT773bLKLmDxNmY81i8xSdNcrZkinHg19bqvnL3MpA/mKvl67JIPvFWUWpbA5albW3Z9sc5aCUzEHcOP7Us87c0X7ti4o8iwsBTt5xJzb6jSKOYvl/DsSVKqSIi20a7gx3pe5pOAt4K6ExHiXGC5QTmIIcEgQN9KmsjdN7DHLAotqO4h2MVeYEB3MesjXpUj/uzuxLPH+Wh+C4klvKCGOubSO861fnDPiTw+6ciMZ/wRW7HFLg5meUpVqZRGJ+HWIAlZb/KaV8Xw27bYq9twR3Uj9q9dYzmmxbtlySQOgj+9I2I+NvD8xV7N4wf6EP8A/VMM5Q3DuAYi8QEs3CD1yNH3im7h3w3unS4twe1tv3FWvhPjNgH+VLw9Mg/Y0b4Jz7axJhLV0DuwC/vQBVb/AAvtqoY+KfZJ/ICudj4e2XOlvE/W24/ar9XGr61scWPWgDz5xDkO3bHls3T6sGA+8UNs8q28wBCaf8zE/rXoTi1w3UKAlQdCesdqUrnKVoajQ0AVFxfB4HDwHtmT1E0NaxgWEqfptVj8y8g27wnMQR61U/MHLxwp1aRNAEq3wi1cP8pT9TXLF8vog811VPYmjfw4wL33FpW1b309TTBzT8HsaWz2Tbu/58p+zUAVLcWCRM+orWjvHeUcZhJ8bD3FUfjCyvvmEiPWgYoA+UT5d4et7E2bdzMLbuqsy7gExMnShlbKhMwNhP0oA9JWPg3woATnf18UifsYr7e+DnCSPxr7Xv7zXm23mJhZ9ganf9i4gifCcjvQBYj8F8F1gMLWItsBnEMC34WHcTSRiSgLATo3XsND+dXPzzcC2yoDE28txWjQKDBGbqdx7Gqk5kwJXE3FQFgSGGm+YBvtrWOD3OllWyo+4FoZD6H89KO/xQywWMnWOkUEwHCrzLsFOkT0GpM/lUscPghmuF2GkL0+sUrJpb5NmCcorgkWbJZ5zASIA6nWaKYbh4DGDPft9KHYO0FcOATRnDGZhdD6azWfJJ9DVu7NMRYEbCRt60KHEfDaGGlMzquUZl2qJf4XZu7SrVSMl/kWlGX+IT4BjkOqMD6f6Gh/GL1w34uEBbgYDXTbX26UPu8rMBKvB6V0wPBmzL4jCVOpkmR2oUYJ2mWU8ncdyDxjg926UWyucIiiFIzEnUnLvGula2+H4g/yLaN4iDPckd9lk9BP1PtTZb5YttfN8u0TKqvliBA80zoKL3+KJbWHcBRoCxk6d+ppnr7VHcz+g3Jt7Hf4e2jatlbyi3df8I7T1jQH0FEefMepw5s5tbx8MR3ALkn7AfWlrF80WMuZbqSpE7zE9PWlDi3MTYq7nUFQp8g38gIYvG+edT6UzE5yTtGfLCCktzpy3xS/bV2N+4g2AzeWT1hpBijHLnGH4hiTh7luy8q3nZTbJVddTbik/i1pluXZlgAIPoxU+3emX4R4YniAYaAI409hP0Gn1Ip8Ip7sXllSpIeuD/DpbV3xAwTfZmcidPLm0Bg760L595KwWF4fedUcuICszkwzMBttuatNlgVU3xv40ItYQE7i5cj0+RT+tOcUkZ4ycmU69xSQAsR196O2eZRhx5Ftk+qA0OxPDlVVYvl8RcyggyROWdPUUsuZNXxuymdNVY0Y/n3FXBH8tR/ypH71CwvNuKt/K6/W2h/VaBCuuHwzuYRGc9lUsfyphnGF+cMbcgBxPTLbQH8hV0/DS1feyrYl2dumaNPtVZcpclX7mUtYujrqhH6ir05Y4a1q2FIOnegAwtutytdSvpX3KaAIjLUbEJpRB1Paot4mgAPfwsqapX4nWoP1q88XtqYqqufuA+P8ra0AC/gZigMTctBraXXWULiZykZkGukidqu7AobRdrl0szakH5V9FPUV53wXLv8ADnOzeYbHaDUfF81YsucuJckaQTAj0oA9MLjkeVOUrGo3n6dqrPnz4X4a/NzCRZvsZy7W2+n4D6jSqmsc4422+YXTm9RIq0fhtzit4H+KxdpLhaAtwQSOwJ0igCs8Z8PuI2ywOFuGDEqMwPqI3Fb4T4ecScwMLcWerEL95NekRxqwR5L1pwOzg/TetcPxLxAfCyv6BhIP6fSgDz1f+F/E0Eixm/wupP60Dx3BcbZ0u2b6R3Vo++1eqcNjVdZGh6g6EN1FZbvlp2PTSgCs+Z+a1vrkVCon5m37GB2I0+tLLXFAmNY067bV8RlYEE6jpsajXJnT6VyHvyd9VHgki4WO8A9BXQW4EQK1w1pqmvaNLbrguiILdSrbEDcg1oB6Ct/DPSPrUNkm6oW3uEfStL10WfM7eQ/iH7xUtlFi3mfzM3yr3J/al98Izsxbcn6D29KmKvngiTrjkY8PxNGA86Qe5FbvjLYJUZIEebNpSbc4ayGQp77aVOwttyGLKAoUkz1Pyj9as8UemQsku0G7vMBPktq2oMOSoUGNNCdaTOIYN2Jdhc13l0J/JqO28MF1A1GorVbalzmBGXpG06z70zG1DhCsic+RctYNtdDt1I/LXeplnDkMhR8pWNSQI7nei+MuJkIWZ06VoCux27gA/kf70z1WxPpRXZz4rZ8RbfhxmcqjANmAylmzT/Tl19AtWV8IOHKEuYkTDHwkBH4UOre7Nr9qryyVCsA3rJEaHSI6Vc3w8s5OH2dInMfuxg0zA7YryFtYxu/WvNnNGPbEXbzOYbxiZPaSpX2XKK9B3r4YlAdtyOh/0qg+YeGvh7z276nNLsCNQ2Ykqw+9MyPgpjiDOOY8hbNkRcUWE0KzqZYsp3B1FAuX+W8Rjb3hYdM7DczCqJiWJ2FMfEris0AQIUEjrAA37VZ+K4dw7hVi5i8CQ14JGQXs+YEiQVn/AKVbA9hfkqmtyNyl8G8Ph3V8Uf4lonLEWgdoI3b66aVY9jDra0tWraoBsoCkR6Aa1RH/AHsYv/zMyZWkLbnUQPmYDudqIv8AGWLCAIzXYGc7CY1P3p5lLgHEiZK+ZRpKmTPZh0qUcaogEgE6RXnDifxGvORds3Hs3R0UAq07hj1+oolwvn9T4PjXWUqGZyqFiXMBFidomTPWgD0KLw71jYkDrVQcZ+JS2bYzCWOxHUf1entRj/jm1cRcjSSFYnSAIGb660AWDd4ki6k6V9TGI2ulUhiebL9zGJaAi0pGZiDAAEyfSQKZcLzvZ8hfMCNJAlemv1YjT07UAWb4SONUBHqKg4ngeHOptLr6UObmuyiKXdVzE5VnUj/f60G4h8RsOiPczhlQkCD8xBy5UHaZ1oAI8S5Dwl5SCjLPVXIj6Gql5y+EV6zNzDP4tvchtGH1FEOKfF5GuEPZF1F+RQYEiDmJ6iZAHp60G5j+JNy7btPZTwLgzBiB5XVgfKR1A01NACDisNcstluoynswj7VHZNJA0/SmvhHPDKvh4qzbxVonXxB5420apuJ5cwuMVrnDLmV/xYW6Yb/02OjexoAR7V5lMqSp7gxVkfCHj9z+JNp7hYFPIG7g7A77UvcnLhLGLI4nabKsDIwOhnUsBvVqM/LZi7ZuW7FxZKshZSDH9J39qAFD4k8xX8LxG4LLwpFt4jSYNTOF/FMG3LkpdBGYRKuo6gjY1042mAxuGtYrH4i/auKMgCICCNcpAImDG9K2G4dwQnzYzFr/AOiv7TQAYOADCTvXE8NZNVbboZIrKyuNqZ6LSglg8SWGsSO1dHYmsrKq0RZulkV0uXArBYljt2HrWVlRHdkydIMYrg6ta8Qk5hrM79xUNcOOoFZWVSXJfHwbjBKRpXw4O2UKkGe/TedvpWVlVTY2UUcTYXcT+QqBjMMFuI4OjkIw9/lP0rKyrQbsVJKjpcwoE7fauYwqkbVlZV03RRxRothRIyzI1k/2q7uC4cWsNaTottf0rKyt3i9mHy1wVby/xS9bxl2WzJfusYjVWkxHpAg0y/EPgS4rDi7OV7PmB7rs6H0PSvtZUxk3F2RKKVUVW+AA2oVc+HGKC5vEsR/ief8A9dZWVfxXyK81VRrwX4d38RIW5aUgxqW/9tOvAPgmwfNiLtu4v9K5x9zArKytRhG5vhVgGGU4dR6q7g/eaG4/4I4Uy9q5ct5RIGbMNNeon86+1lAFR844Z3xmUkeZgi6kxMASYqx8B8Em8MC9itdxkWAJ9TqaysoAmL8PcThgSuNDgagXLWb0icwMRpFQsEmK+Rf4SAdAbLFZ6HLn39Zr5WUACeJ/D6/eutffEIHJnyoQJ9AWMDbSlXjvK72QTcvZoJ0A/uaysoAV1QFgBO9GuZ3TJYS2CAisNeuo1rKygABRDDcOcqbgYCBOkzprWVlABO5zH/EItvGL4mUQl5YF1ewLH5l96eOW+S+G37IuMuJJjrcUbey1lZQAR5r4Fg2sq72rhZLYVQLpVQq/KIjf1qtuU7eGfEZL9guhOg8RlI9JWJrKygD/2Q==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848225"/>
            <a:ext cx="28956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1526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5111" y="381000"/>
            <a:ext cx="8915399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Approximating average degree: </a:t>
            </a:r>
            <a:r>
              <a:rPr lang="en-US" sz="2800" b="1" dirty="0" smtClean="0">
                <a:solidFill>
                  <a:schemeClr val="bg2"/>
                </a:solidFill>
                <a:latin typeface="Comic Sans MS" pitchFamily="66" charset="0"/>
              </a:rPr>
              <a:t>[ERS1] </a:t>
            </a:r>
            <a:r>
              <a:rPr lang="en-US" sz="2800" b="1" dirty="0" err="1" smtClean="0">
                <a:solidFill>
                  <a:srgbClr val="C222B7"/>
                </a:solidFill>
                <a:latin typeface="Comic Sans MS" pitchFamily="66" charset="0"/>
              </a:rPr>
              <a:t>alg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152399" y="1143000"/>
            <a:ext cx="8828111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 </a:t>
            </a:r>
            <a: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[ERS1]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studied more general problem of approximating </a:t>
            </a:r>
            <a: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moments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the degree distribution: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(1/n)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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(d(v))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s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 Special case of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s=1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152399" y="2057400"/>
            <a:ext cx="8828111" cy="19697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High-level idea of </a:t>
            </a:r>
            <a:r>
              <a:rPr lang="en-US" sz="2000" b="1" dirty="0" err="1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0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and analysis.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Each edge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e=(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u,v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assigned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to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lower-degree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endpoint.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vertex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(v)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number of edges </a:t>
            </a:r>
            <a: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assigned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to</a:t>
            </a:r>
            <a: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b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(so that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(v)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 d(v)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and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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(v) = m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Simple but useful observation: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(v) = O(m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).</a:t>
            </a:r>
            <a:endParaRPr lang="en-US" sz="20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52500" y="3978994"/>
            <a:ext cx="3124200" cy="440606"/>
            <a:chOff x="914400" y="4194215"/>
            <a:chExt cx="3124200" cy="440606"/>
          </a:xfrm>
        </p:grpSpPr>
        <p:sp>
          <p:nvSpPr>
            <p:cNvPr id="35" name="Oval 35"/>
            <p:cNvSpPr>
              <a:spLocks noChangeArrowheads="1"/>
            </p:cNvSpPr>
            <p:nvPr/>
          </p:nvSpPr>
          <p:spPr bwMode="auto">
            <a:xfrm>
              <a:off x="1524000" y="4548456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3"/>
            <p:cNvSpPr>
              <a:spLocks noChangeArrowheads="1"/>
            </p:cNvSpPr>
            <p:nvPr/>
          </p:nvSpPr>
          <p:spPr bwMode="auto">
            <a:xfrm>
              <a:off x="3581400" y="4548456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35"/>
            <p:cNvSpPr>
              <a:spLocks noChangeArrowheads="1"/>
            </p:cNvSpPr>
            <p:nvPr/>
          </p:nvSpPr>
          <p:spPr bwMode="auto">
            <a:xfrm>
              <a:off x="3962400" y="4548456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35"/>
            <p:cNvSpPr>
              <a:spLocks noChangeArrowheads="1"/>
            </p:cNvSpPr>
            <p:nvPr/>
          </p:nvSpPr>
          <p:spPr bwMode="auto">
            <a:xfrm>
              <a:off x="1219200" y="4548456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35"/>
            <p:cNvSpPr>
              <a:spLocks noChangeArrowheads="1"/>
            </p:cNvSpPr>
            <p:nvPr/>
          </p:nvSpPr>
          <p:spPr bwMode="auto">
            <a:xfrm>
              <a:off x="1866900" y="4558621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35"/>
            <p:cNvSpPr>
              <a:spLocks noChangeArrowheads="1"/>
            </p:cNvSpPr>
            <p:nvPr/>
          </p:nvSpPr>
          <p:spPr bwMode="auto">
            <a:xfrm>
              <a:off x="914400" y="4548456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35"/>
            <p:cNvSpPr>
              <a:spLocks noChangeArrowheads="1"/>
            </p:cNvSpPr>
            <p:nvPr/>
          </p:nvSpPr>
          <p:spPr bwMode="auto">
            <a:xfrm>
              <a:off x="3124200" y="4548456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2590800" y="4194215"/>
              <a:ext cx="0" cy="430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Box 7"/>
            <p:cNvSpPr txBox="1"/>
            <p:nvPr/>
          </p:nvSpPr>
          <p:spPr>
            <a:xfrm>
              <a:off x="1843709" y="4209902"/>
              <a:ext cx="876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ym typeface="Symbol"/>
                </a:rPr>
                <a:t>m</a:t>
              </a:r>
              <a:r>
                <a:rPr lang="en-US" sz="1600" baseline="30000" dirty="0" smtClean="0">
                  <a:sym typeface="Symbol"/>
                </a:rPr>
                <a:t>1/2</a:t>
              </a:r>
              <a:endParaRPr lang="en-US" sz="16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785276" y="4194215"/>
              <a:ext cx="76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ym typeface="Symbol"/>
                </a:rPr>
                <a:t>&gt;m</a:t>
              </a:r>
              <a:r>
                <a:rPr lang="en-US" sz="1600" baseline="30000" dirty="0" smtClean="0">
                  <a:sym typeface="Symbol"/>
                </a:rPr>
                <a:t>1/2</a:t>
              </a:r>
              <a:endParaRPr lang="en-US" sz="1600" dirty="0"/>
            </a:p>
          </p:txBody>
        </p:sp>
      </p:grp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166313" y="4600299"/>
            <a:ext cx="8828111" cy="16804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Assume have 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const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-factor estimate of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samples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 =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((n/m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1/2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)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-2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vertices (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u.i.r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).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Denote sample by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and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(R) =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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vR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(v)</a:t>
            </a:r>
            <a:endParaRPr lang="en-US" sz="2000" b="1" dirty="0" smtClean="0">
              <a:latin typeface="Comic Sans MS" pitchFamily="66" charset="0"/>
              <a:ea typeface="굴림" pitchFamily="50" charset="-127"/>
              <a:cs typeface="Arial" charset="0"/>
              <a:sym typeface="Symbol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By Chernoff,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2(R)/r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=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(1)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avg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w.h.c.p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</a:t>
            </a:r>
            <a:endParaRPr lang="en-US" sz="2000" b="1" dirty="0" smtClean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00600" y="4224769"/>
            <a:ext cx="4120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(can remove </a:t>
            </a:r>
            <a:r>
              <a:rPr lang="en-US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by </a:t>
            </a:r>
            <a:r>
              <a:rPr lang="en-US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geometric search</a:t>
            </a:r>
            <a:r>
              <a:rPr lang="en-US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850071" y="2286000"/>
            <a:ext cx="1798629" cy="445770"/>
            <a:chOff x="6850071" y="2286000"/>
            <a:chExt cx="1798629" cy="445770"/>
          </a:xfrm>
        </p:grpSpPr>
        <p:sp>
          <p:nvSpPr>
            <p:cNvPr id="62" name="Oval 35"/>
            <p:cNvSpPr>
              <a:spLocks noChangeArrowheads="1"/>
            </p:cNvSpPr>
            <p:nvPr/>
          </p:nvSpPr>
          <p:spPr bwMode="auto">
            <a:xfrm>
              <a:off x="7276550" y="265557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42"/>
            <p:cNvSpPr>
              <a:spLocks noChangeShapeType="1"/>
            </p:cNvSpPr>
            <p:nvPr/>
          </p:nvSpPr>
          <p:spPr bwMode="auto">
            <a:xfrm flipV="1">
              <a:off x="7352750" y="2676308"/>
              <a:ext cx="48494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850071" y="2299655"/>
              <a:ext cx="876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ym typeface="Symbol"/>
                </a:rPr>
                <a:t>d</a:t>
              </a:r>
              <a:r>
                <a:rPr lang="en-US" sz="1600" dirty="0" smtClean="0">
                  <a:sym typeface="Symbol"/>
                </a:rPr>
                <a:t>(u)=7</a:t>
              </a:r>
              <a:endParaRPr lang="en-US" sz="16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772400" y="2286000"/>
              <a:ext cx="876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ym typeface="Symbol"/>
                </a:rPr>
                <a:t>d(v)=3</a:t>
              </a:r>
              <a:endParaRPr lang="en-US" sz="1600" dirty="0"/>
            </a:p>
          </p:txBody>
        </p:sp>
        <p:sp>
          <p:nvSpPr>
            <p:cNvPr id="24" name="Oval 35"/>
            <p:cNvSpPr>
              <a:spLocks noChangeArrowheads="1"/>
            </p:cNvSpPr>
            <p:nvPr/>
          </p:nvSpPr>
          <p:spPr bwMode="auto">
            <a:xfrm>
              <a:off x="7838469" y="265557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6" name="Curved Connector 5"/>
          <p:cNvCxnSpPr>
            <a:stCxn id="47" idx="0"/>
            <a:endCxn id="35" idx="0"/>
          </p:cNvCxnSpPr>
          <p:nvPr/>
        </p:nvCxnSpPr>
        <p:spPr bwMode="auto">
          <a:xfrm rot="5400000" flipH="1" flipV="1">
            <a:off x="1295400" y="4028435"/>
            <a:ext cx="12700" cy="60960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Freeform 12"/>
          <p:cNvSpPr/>
          <p:nvPr/>
        </p:nvSpPr>
        <p:spPr bwMode="auto">
          <a:xfrm>
            <a:off x="1333500" y="4089558"/>
            <a:ext cx="1870876" cy="281777"/>
          </a:xfrm>
          <a:custGeom>
            <a:avLst/>
            <a:gdLst>
              <a:gd name="connsiteX0" fmla="*/ 0 w 1916265"/>
              <a:gd name="connsiteY0" fmla="*/ 228000 h 259805"/>
              <a:gd name="connsiteX1" fmla="*/ 612251 w 1916265"/>
              <a:gd name="connsiteY1" fmla="*/ 5364 h 259805"/>
              <a:gd name="connsiteX2" fmla="*/ 1423284 w 1916265"/>
              <a:gd name="connsiteY2" fmla="*/ 84877 h 259805"/>
              <a:gd name="connsiteX3" fmla="*/ 1916265 w 1916265"/>
              <a:gd name="connsiteY3" fmla="*/ 259805 h 25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6265" h="259805">
                <a:moveTo>
                  <a:pt x="0" y="228000"/>
                </a:moveTo>
                <a:cubicBezTo>
                  <a:pt x="187518" y="128609"/>
                  <a:pt x="375037" y="29218"/>
                  <a:pt x="612251" y="5364"/>
                </a:cubicBezTo>
                <a:cubicBezTo>
                  <a:pt x="849465" y="-18490"/>
                  <a:pt x="1205948" y="42470"/>
                  <a:pt x="1423284" y="84877"/>
                </a:cubicBezTo>
                <a:cubicBezTo>
                  <a:pt x="1640620" y="127284"/>
                  <a:pt x="1778442" y="193544"/>
                  <a:pt x="1916265" y="25980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3204376" y="4063025"/>
            <a:ext cx="834224" cy="308309"/>
          </a:xfrm>
          <a:custGeom>
            <a:avLst/>
            <a:gdLst>
              <a:gd name="connsiteX0" fmla="*/ 0 w 667910"/>
              <a:gd name="connsiteY0" fmla="*/ 254482 h 270385"/>
              <a:gd name="connsiteX1" fmla="*/ 365760 w 667910"/>
              <a:gd name="connsiteY1" fmla="*/ 40 h 270385"/>
              <a:gd name="connsiteX2" fmla="*/ 667910 w 667910"/>
              <a:gd name="connsiteY2" fmla="*/ 270385 h 270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7910" h="270385">
                <a:moveTo>
                  <a:pt x="0" y="254482"/>
                </a:moveTo>
                <a:cubicBezTo>
                  <a:pt x="127221" y="125936"/>
                  <a:pt x="254442" y="-2610"/>
                  <a:pt x="365760" y="40"/>
                </a:cubicBezTo>
                <a:cubicBezTo>
                  <a:pt x="477078" y="2690"/>
                  <a:pt x="572494" y="136537"/>
                  <a:pt x="667910" y="27038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6" name="Curved Connector 35"/>
          <p:cNvCxnSpPr/>
          <p:nvPr/>
        </p:nvCxnSpPr>
        <p:spPr bwMode="auto">
          <a:xfrm rot="5400000" flipH="1" flipV="1">
            <a:off x="1616765" y="4053832"/>
            <a:ext cx="12700" cy="60960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eform 16"/>
          <p:cNvSpPr/>
          <p:nvPr/>
        </p:nvSpPr>
        <p:spPr bwMode="auto">
          <a:xfrm>
            <a:off x="3228230" y="4214009"/>
            <a:ext cx="429370" cy="143306"/>
          </a:xfrm>
          <a:custGeom>
            <a:avLst/>
            <a:gdLst>
              <a:gd name="connsiteX0" fmla="*/ 0 w 429370"/>
              <a:gd name="connsiteY0" fmla="*/ 143306 h 143306"/>
              <a:gd name="connsiteX1" fmla="*/ 222636 w 429370"/>
              <a:gd name="connsiteY1" fmla="*/ 182 h 143306"/>
              <a:gd name="connsiteX2" fmla="*/ 429370 w 429370"/>
              <a:gd name="connsiteY2" fmla="*/ 119452 h 143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9370" h="143306">
                <a:moveTo>
                  <a:pt x="0" y="143306"/>
                </a:moveTo>
                <a:cubicBezTo>
                  <a:pt x="75537" y="73732"/>
                  <a:pt x="151074" y="4158"/>
                  <a:pt x="222636" y="182"/>
                </a:cubicBezTo>
                <a:cubicBezTo>
                  <a:pt x="294198" y="-3794"/>
                  <a:pt x="361784" y="57829"/>
                  <a:pt x="429370" y="119452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913369" y="5440529"/>
            <a:ext cx="28787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Max(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v))/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Exp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v)) =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m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1/2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/(m/n) =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n/m</a:t>
            </a:r>
            <a:r>
              <a:rPr lang="en-US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1/2</a:t>
            </a:r>
            <a:r>
              <a:rPr lang="en-US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endParaRPr lang="en-US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777290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5" grpId="0" animBg="1"/>
      <p:bldP spid="17" grpId="0" animBg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5111" y="381000"/>
            <a:ext cx="8915399" cy="685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Approximating average degree: </a:t>
            </a:r>
            <a:r>
              <a:rPr lang="en-US" sz="2800" b="1" dirty="0" smtClean="0">
                <a:solidFill>
                  <a:schemeClr val="bg2"/>
                </a:solidFill>
                <a:latin typeface="Comic Sans MS" pitchFamily="66" charset="0"/>
              </a:rPr>
              <a:t>[ERS1] </a:t>
            </a:r>
            <a:r>
              <a:rPr lang="en-US" sz="2800" b="1" dirty="0" err="1" smtClean="0">
                <a:solidFill>
                  <a:srgbClr val="C222B7"/>
                </a:solidFill>
                <a:latin typeface="Comic Sans MS" pitchFamily="66" charset="0"/>
              </a:rPr>
              <a:t>alg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195530" y="1219200"/>
            <a:ext cx="8828111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Step I: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samples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 =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((n/m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1/2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)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-2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vertices (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u.i.r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). </a:t>
            </a:r>
            <a:b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</a:b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Denote sample by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and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(R) =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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vR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(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v)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/>
            </a:r>
            <a:b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</a:b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By Chernoff,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(R)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=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(r/2)(1)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avg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w.h.c.p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</a:t>
            </a:r>
            <a:endParaRPr lang="en-US" sz="2000" b="1" dirty="0" smtClean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201282" y="2514600"/>
            <a:ext cx="8828111" cy="420422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Step </a:t>
            </a:r>
            <a:r>
              <a:rPr lang="en-US" sz="20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II: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approximates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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(R)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Query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d(v)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each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and compute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d(R) =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</a:t>
            </a:r>
            <a:r>
              <a:rPr lang="en-US" sz="20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v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(v).</a:t>
            </a:r>
            <a:b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</a:b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By Markov, </a:t>
            </a:r>
            <a:r>
              <a:rPr lang="en-US" sz="2000" b="1" dirty="0" err="1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w.h.c.p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d(R)=O(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Exp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[d(R)]) = O(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rd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avg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Approximate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(R)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by approximating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p(R)=(R)/d(R):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fraction of (ordered) edges incident to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that are also </a:t>
            </a:r>
            <a: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assigned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to vertices in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This is simply done by selecting </a:t>
            </a:r>
            <a: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uniform edges incident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to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b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</a:b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(select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u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in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with 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prob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d(u)/d(R)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and 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unif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edge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u,v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incident to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u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 </a:t>
            </a:r>
            <a:endParaRPr lang="en-US" sz="2000" b="1" dirty="0">
              <a:latin typeface="Comic Sans MS" pitchFamily="66" charset="0"/>
              <a:ea typeface="굴림" pitchFamily="50" charset="-127"/>
              <a:cs typeface="Arial" charset="0"/>
              <a:sym typeface="Symbol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and check for each if assigned to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(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d(u) &lt; d(v)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?)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By Chernoff, suffice to sample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s=((p(R))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-1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</a:t>
            </a:r>
            <a:r>
              <a:rPr lang="en-US" sz="20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-2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edges.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But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(p(R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))</a:t>
            </a:r>
            <a:r>
              <a:rPr lang="en-US" sz="20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-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1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=d(R)/(R)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                        =O(1)</a:t>
            </a:r>
            <a:endParaRPr lang="en-US" sz="20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781800" y="1688350"/>
            <a:ext cx="1219200" cy="1216136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7391400" y="213360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2133600" y="3581400"/>
            <a:ext cx="3200400" cy="2362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222B7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2819400" y="2308638"/>
            <a:ext cx="381000" cy="36349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222B7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20" idx="7"/>
          </p:cNvCxnSpPr>
          <p:nvPr/>
        </p:nvCxnSpPr>
        <p:spPr bwMode="auto">
          <a:xfrm flipV="1">
            <a:off x="7456441" y="1757810"/>
            <a:ext cx="620759" cy="38694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Oval 35"/>
          <p:cNvSpPr>
            <a:spLocks noChangeArrowheads="1"/>
          </p:cNvSpPr>
          <p:nvPr/>
        </p:nvSpPr>
        <p:spPr bwMode="auto">
          <a:xfrm>
            <a:off x="7343955" y="2393465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35"/>
          <p:cNvSpPr>
            <a:spLocks noChangeArrowheads="1"/>
          </p:cNvSpPr>
          <p:nvPr/>
        </p:nvSpPr>
        <p:spPr bwMode="auto">
          <a:xfrm>
            <a:off x="7734300" y="2258318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35"/>
          <p:cNvSpPr>
            <a:spLocks noChangeArrowheads="1"/>
          </p:cNvSpPr>
          <p:nvPr/>
        </p:nvSpPr>
        <p:spPr bwMode="auto">
          <a:xfrm>
            <a:off x="7010400" y="2220218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7112479" y="2241065"/>
            <a:ext cx="295455" cy="13514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/>
          <p:nvPr/>
        </p:nvCxnSpPr>
        <p:spPr bwMode="auto">
          <a:xfrm flipH="1" flipV="1">
            <a:off x="7010400" y="2291386"/>
            <a:ext cx="333556" cy="1437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Arrow Connector 39"/>
          <p:cNvCxnSpPr>
            <a:stCxn id="20" idx="1"/>
          </p:cNvCxnSpPr>
          <p:nvPr/>
        </p:nvCxnSpPr>
        <p:spPr bwMode="auto">
          <a:xfrm flipV="1">
            <a:off x="7402559" y="1600200"/>
            <a:ext cx="446041" cy="54455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7807795" y="1951284"/>
            <a:ext cx="498005" cy="30703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6477000" y="168143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</a:t>
            </a:r>
            <a:endParaRPr lang="en-US" dirty="0"/>
          </a:p>
        </p:txBody>
      </p:sp>
      <p:sp>
        <p:nvSpPr>
          <p:cNvPr id="48" name="Oval 35"/>
          <p:cNvSpPr>
            <a:spLocks noChangeArrowheads="1"/>
          </p:cNvSpPr>
          <p:nvPr/>
        </p:nvSpPr>
        <p:spPr bwMode="auto">
          <a:xfrm>
            <a:off x="7092351" y="1941574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" name="Straight Arrow Connector 49"/>
          <p:cNvCxnSpPr>
            <a:stCxn id="31" idx="4"/>
          </p:cNvCxnSpPr>
          <p:nvPr/>
        </p:nvCxnSpPr>
        <p:spPr bwMode="auto">
          <a:xfrm flipV="1">
            <a:off x="7772400" y="2103685"/>
            <a:ext cx="685800" cy="2308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7429500" y="1524000"/>
            <a:ext cx="196079" cy="60960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Arrow Connector 52"/>
          <p:cNvCxnSpPr/>
          <p:nvPr/>
        </p:nvCxnSpPr>
        <p:spPr bwMode="auto">
          <a:xfrm flipV="1">
            <a:off x="7130451" y="1366854"/>
            <a:ext cx="196079" cy="60960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Oval 55"/>
          <p:cNvSpPr/>
          <p:nvPr/>
        </p:nvSpPr>
        <p:spPr bwMode="auto">
          <a:xfrm>
            <a:off x="7331562" y="2083101"/>
            <a:ext cx="181327" cy="199657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7" name="Oval 35"/>
          <p:cNvSpPr>
            <a:spLocks noChangeArrowheads="1"/>
          </p:cNvSpPr>
          <p:nvPr/>
        </p:nvSpPr>
        <p:spPr bwMode="auto">
          <a:xfrm>
            <a:off x="7810500" y="1562100"/>
            <a:ext cx="76200" cy="762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529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 animBg="1"/>
      <p:bldP spid="30" grpId="0" animBg="1"/>
      <p:bldP spid="31" grpId="0" animBg="1"/>
      <p:bldP spid="32" grpId="0" animBg="1"/>
      <p:bldP spid="27" grpId="0"/>
      <p:bldP spid="48" grpId="0" animBg="1"/>
      <p:bldP spid="56" grpId="0" animBg="1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Part I(b): Number of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subgraphs - Stars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78951" name="Text Box 7"/>
          <p:cNvSpPr txBox="1">
            <a:spLocks noChangeArrowheads="1"/>
          </p:cNvSpPr>
          <p:nvPr/>
        </p:nvSpPr>
        <p:spPr bwMode="auto">
          <a:xfrm>
            <a:off x="304800" y="1066800"/>
            <a:ext cx="864235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 b="1" dirty="0">
                <a:latin typeface="Comic Sans MS" pitchFamily="66" charset="0"/>
                <a:ea typeface="굴림" pitchFamily="50" charset="-127"/>
              </a:rPr>
              <a:t>Approximating avg. degree same as approximating </a:t>
            </a:r>
            <a:r>
              <a:rPr lang="en-US" sz="2200" b="1" dirty="0" err="1">
                <a:latin typeface="Comic Sans MS" pitchFamily="66" charset="0"/>
                <a:ea typeface="굴림" pitchFamily="50" charset="-127"/>
              </a:rPr>
              <a:t>num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 of </a:t>
            </a:r>
            <a:r>
              <a:rPr lang="en-US" sz="22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edges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. What about other </a:t>
            </a:r>
            <a:r>
              <a:rPr lang="en-US" sz="22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subgraphs? 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(Also known as counting </a:t>
            </a:r>
            <a:r>
              <a:rPr lang="en-US" sz="22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network motifs.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)</a:t>
            </a:r>
            <a:endParaRPr lang="en-US" sz="2200" dirty="0">
              <a:latin typeface="Verdana" pitchFamily="34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78976" name="Text Box 32"/>
          <p:cNvSpPr txBox="1">
            <a:spLocks noChangeArrowheads="1"/>
          </p:cNvSpPr>
          <p:nvPr/>
        </p:nvSpPr>
        <p:spPr bwMode="auto">
          <a:xfrm>
            <a:off x="215106" y="2280733"/>
            <a:ext cx="864235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[</a:t>
            </a:r>
            <a:r>
              <a:rPr lang="en-US" sz="22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GRS]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</a:rPr>
              <a:t> 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considered </a:t>
            </a:r>
            <a:r>
              <a:rPr lang="en-US" sz="22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length-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2</a:t>
            </a:r>
            <a:r>
              <a:rPr lang="en-US" sz="22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 paths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, and more generally, 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k</a:t>
            </a:r>
            <a:r>
              <a:rPr lang="en-US" sz="22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-stars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sz="2200" b="1" dirty="0">
                <a:latin typeface="Comic Sans MS" pitchFamily="66" charset="0"/>
                <a:ea typeface="굴림" pitchFamily="50" charset="-127"/>
              </a:rPr>
              <a:t>(</a:t>
            </a:r>
            <a:r>
              <a:rPr lang="en-US" sz="2200" b="1" dirty="0" err="1">
                <a:latin typeface="Comic Sans MS" pitchFamily="66" charset="0"/>
                <a:ea typeface="굴림" pitchFamily="50" charset="-127"/>
              </a:rPr>
              <a:t>avg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 </a:t>
            </a:r>
            <a:r>
              <a:rPr lang="en-US" sz="2200" b="1" dirty="0" err="1">
                <a:latin typeface="Comic Sans MS" pitchFamily="66" charset="0"/>
                <a:ea typeface="굴림" pitchFamily="50" charset="-127"/>
              </a:rPr>
              <a:t>deg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 + 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2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-stars gives </a:t>
            </a:r>
            <a:r>
              <a:rPr lang="en-US" sz="22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variance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, larger 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</a:rPr>
              <a:t>k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</a:rPr>
              <a:t>– 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higher </a:t>
            </a:r>
            <a:r>
              <a:rPr lang="en-US" sz="22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moments</a:t>
            </a:r>
            <a:r>
              <a:rPr lang="en-US" sz="2200" b="1" dirty="0">
                <a:latin typeface="Comic Sans MS" pitchFamily="66" charset="0"/>
                <a:ea typeface="굴림" pitchFamily="50" charset="-127"/>
              </a:rPr>
              <a:t>)</a:t>
            </a:r>
            <a:endParaRPr lang="en-US" sz="2200" dirty="0">
              <a:solidFill>
                <a:srgbClr val="008000"/>
              </a:solidFill>
              <a:latin typeface="Verdana" pitchFamily="34" charset="0"/>
              <a:ea typeface="굴림" pitchFamily="50" charset="-127"/>
              <a:sym typeface="Symbol" pitchFamily="18" charset="2"/>
            </a:endParaRPr>
          </a:p>
        </p:txBody>
      </p:sp>
      <p:grpSp>
        <p:nvGrpSpPr>
          <p:cNvPr id="978995" name="Group 51"/>
          <p:cNvGrpSpPr>
            <a:grpSpLocks/>
          </p:cNvGrpSpPr>
          <p:nvPr/>
        </p:nvGrpSpPr>
        <p:grpSpPr bwMode="auto">
          <a:xfrm>
            <a:off x="3810000" y="3048000"/>
            <a:ext cx="976313" cy="80963"/>
            <a:chOff x="2400" y="1824"/>
            <a:chExt cx="615" cy="51"/>
          </a:xfrm>
        </p:grpSpPr>
        <p:sp>
          <p:nvSpPr>
            <p:cNvPr id="978977" name="Oval 33"/>
            <p:cNvSpPr>
              <a:spLocks noChangeArrowheads="1"/>
            </p:cNvSpPr>
            <p:nvPr/>
          </p:nvSpPr>
          <p:spPr bwMode="auto">
            <a:xfrm>
              <a:off x="2400" y="182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78" name="Oval 34"/>
            <p:cNvSpPr>
              <a:spLocks noChangeArrowheads="1"/>
            </p:cNvSpPr>
            <p:nvPr/>
          </p:nvSpPr>
          <p:spPr bwMode="auto">
            <a:xfrm>
              <a:off x="2688" y="182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79" name="Oval 35"/>
            <p:cNvSpPr>
              <a:spLocks noChangeArrowheads="1"/>
            </p:cNvSpPr>
            <p:nvPr/>
          </p:nvSpPr>
          <p:spPr bwMode="auto">
            <a:xfrm>
              <a:off x="2967" y="1827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6" name="Line 42"/>
            <p:cNvSpPr>
              <a:spLocks noChangeShapeType="1"/>
            </p:cNvSpPr>
            <p:nvPr/>
          </p:nvSpPr>
          <p:spPr bwMode="auto">
            <a:xfrm>
              <a:off x="2439" y="184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987" name="Line 43"/>
            <p:cNvSpPr>
              <a:spLocks noChangeShapeType="1"/>
            </p:cNvSpPr>
            <p:nvPr/>
          </p:nvSpPr>
          <p:spPr bwMode="auto">
            <a:xfrm>
              <a:off x="2734" y="1838"/>
              <a:ext cx="24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9001" name="Group 57"/>
          <p:cNvGrpSpPr>
            <a:grpSpLocks/>
          </p:cNvGrpSpPr>
          <p:nvPr/>
        </p:nvGrpSpPr>
        <p:grpSpPr bwMode="auto">
          <a:xfrm>
            <a:off x="5457428" y="2702004"/>
            <a:ext cx="685800" cy="533400"/>
            <a:chOff x="3888" y="1632"/>
            <a:chExt cx="455" cy="382"/>
          </a:xfrm>
        </p:grpSpPr>
        <p:sp>
          <p:nvSpPr>
            <p:cNvPr id="978980" name="Oval 36"/>
            <p:cNvSpPr>
              <a:spLocks noChangeArrowheads="1"/>
            </p:cNvSpPr>
            <p:nvPr/>
          </p:nvSpPr>
          <p:spPr bwMode="auto">
            <a:xfrm>
              <a:off x="4055" y="1781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1" name="Oval 37"/>
            <p:cNvSpPr>
              <a:spLocks noChangeArrowheads="1"/>
            </p:cNvSpPr>
            <p:nvPr/>
          </p:nvSpPr>
          <p:spPr bwMode="auto">
            <a:xfrm>
              <a:off x="3888" y="1637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2" name="Oval 38"/>
            <p:cNvSpPr>
              <a:spLocks noChangeArrowheads="1"/>
            </p:cNvSpPr>
            <p:nvPr/>
          </p:nvSpPr>
          <p:spPr bwMode="auto">
            <a:xfrm>
              <a:off x="4231" y="163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3" name="Oval 39"/>
            <p:cNvSpPr>
              <a:spLocks noChangeArrowheads="1"/>
            </p:cNvSpPr>
            <p:nvPr/>
          </p:nvSpPr>
          <p:spPr bwMode="auto">
            <a:xfrm>
              <a:off x="3893" y="187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4" name="Oval 40"/>
            <p:cNvSpPr>
              <a:spLocks noChangeArrowheads="1"/>
            </p:cNvSpPr>
            <p:nvPr/>
          </p:nvSpPr>
          <p:spPr bwMode="auto">
            <a:xfrm>
              <a:off x="4295" y="1829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5" name="Oval 41"/>
            <p:cNvSpPr>
              <a:spLocks noChangeArrowheads="1"/>
            </p:cNvSpPr>
            <p:nvPr/>
          </p:nvSpPr>
          <p:spPr bwMode="auto">
            <a:xfrm>
              <a:off x="4089" y="1966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989" name="Line 45"/>
            <p:cNvSpPr>
              <a:spLocks noChangeShapeType="1"/>
            </p:cNvSpPr>
            <p:nvPr/>
          </p:nvSpPr>
          <p:spPr bwMode="auto">
            <a:xfrm>
              <a:off x="3911" y="1679"/>
              <a:ext cx="144" cy="1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990" name="Line 46"/>
            <p:cNvSpPr>
              <a:spLocks noChangeShapeType="1"/>
            </p:cNvSpPr>
            <p:nvPr/>
          </p:nvSpPr>
          <p:spPr bwMode="auto">
            <a:xfrm flipH="1">
              <a:off x="4103" y="1664"/>
              <a:ext cx="14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992" name="Line 48"/>
            <p:cNvSpPr>
              <a:spLocks noChangeShapeType="1"/>
            </p:cNvSpPr>
            <p:nvPr/>
          </p:nvSpPr>
          <p:spPr bwMode="auto">
            <a:xfrm>
              <a:off x="4094" y="1811"/>
              <a:ext cx="21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993" name="Line 49"/>
            <p:cNvSpPr>
              <a:spLocks noChangeShapeType="1"/>
            </p:cNvSpPr>
            <p:nvPr/>
          </p:nvSpPr>
          <p:spPr bwMode="auto">
            <a:xfrm>
              <a:off x="4083" y="1829"/>
              <a:ext cx="2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994" name="Line 50"/>
            <p:cNvSpPr>
              <a:spLocks noChangeShapeType="1"/>
            </p:cNvSpPr>
            <p:nvPr/>
          </p:nvSpPr>
          <p:spPr bwMode="auto">
            <a:xfrm flipH="1">
              <a:off x="3929" y="1817"/>
              <a:ext cx="141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8997" name="Text Box 53"/>
          <p:cNvSpPr txBox="1">
            <a:spLocks noChangeArrowheads="1"/>
          </p:cNvSpPr>
          <p:nvPr/>
        </p:nvSpPr>
        <p:spPr bwMode="auto">
          <a:xfrm>
            <a:off x="228600" y="3886200"/>
            <a:ext cx="8718550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Let  </a:t>
            </a:r>
            <a:r>
              <a:rPr lang="en-US" sz="22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</a:t>
            </a:r>
            <a:r>
              <a:rPr lang="en-US" sz="22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k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= </a:t>
            </a:r>
            <a:r>
              <a:rPr lang="en-US" sz="22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s</a:t>
            </a:r>
            <a:r>
              <a:rPr lang="en-US" sz="22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k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(G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2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 denote </a:t>
            </a:r>
            <a:r>
              <a:rPr lang="en-US" sz="2200" b="1" dirty="0" err="1">
                <a:latin typeface="Comic Sans MS" pitchFamily="66" charset="0"/>
                <a:ea typeface="굴림" pitchFamily="50" charset="-127"/>
                <a:sym typeface="Symbol" pitchFamily="18" charset="2"/>
              </a:rPr>
              <a:t>num</a:t>
            </a:r>
            <a:r>
              <a:rPr lang="en-US" sz="22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 of 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k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-stars</a:t>
            </a:r>
            <a:r>
              <a:rPr lang="en-US" sz="22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. Give 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1</a:t>
            </a:r>
            <a:r>
              <a:rPr lang="en-IL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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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)-</a:t>
            </a:r>
            <a:r>
              <a:rPr lang="en-US" sz="2200" b="1" dirty="0" err="1">
                <a:latin typeface="Comic Sans MS" pitchFamily="66" charset="0"/>
                <a:ea typeface="굴림" pitchFamily="50" charset="-127"/>
                <a:sym typeface="Symbol" pitchFamily="18" charset="2"/>
              </a:rPr>
              <a:t>approx</a:t>
            </a:r>
            <a:r>
              <a:rPr lang="en-US" sz="22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 algorithm with </a:t>
            </a:r>
            <a:r>
              <a:rPr lang="en-US" sz="22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query </a:t>
            </a:r>
            <a:r>
              <a:rPr lang="en-US" sz="22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complexity (</a:t>
            </a:r>
            <a:r>
              <a:rPr lang="en-US" sz="2200" b="1" dirty="0" err="1">
                <a:latin typeface="Comic Sans MS" pitchFamily="66" charset="0"/>
                <a:ea typeface="굴림" pitchFamily="50" charset="-127"/>
                <a:sym typeface="Symbol" pitchFamily="18" charset="2"/>
              </a:rPr>
              <a:t>degree+neighbors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):</a:t>
            </a:r>
          </a:p>
          <a:p>
            <a:pPr eaLnBrk="0" hangingPunct="0">
              <a:spcBef>
                <a:spcPct val="50000"/>
              </a:spcBef>
            </a:pP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O*(n/s</a:t>
            </a:r>
            <a:r>
              <a:rPr lang="en-US" sz="22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k</a:t>
            </a:r>
            <a:r>
              <a:rPr lang="en-US" sz="22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1/(k+1)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+ 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min{n</a:t>
            </a:r>
            <a:r>
              <a:rPr lang="en-US" sz="22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1-1/k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+ n</a:t>
            </a:r>
            <a:r>
              <a:rPr lang="en-US" sz="22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k-1/k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/s</a:t>
            </a:r>
            <a:r>
              <a:rPr lang="en-US" sz="22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k</a:t>
            </a:r>
            <a:r>
              <a:rPr lang="en-US" sz="22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1-1/k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})</a:t>
            </a:r>
            <a:endParaRPr lang="en-US" sz="2200" b="1" dirty="0"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79000" name="Text Box 56"/>
          <p:cNvSpPr txBox="1">
            <a:spLocks noChangeArrowheads="1"/>
          </p:cNvSpPr>
          <p:nvPr/>
        </p:nvSpPr>
        <p:spPr bwMode="auto">
          <a:xfrm>
            <a:off x="152400" y="5410200"/>
            <a:ext cx="864235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Show that this upper bound is </a:t>
            </a:r>
            <a:r>
              <a:rPr lang="en-US" sz="22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tight </a:t>
            </a:r>
            <a:r>
              <a:rPr lang="en-US" sz="22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(up to 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poly(log(n),1/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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). </a:t>
            </a:r>
            <a:endParaRPr lang="en-US" sz="22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(Simplified and improved to bounded-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arboricity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 graphs in 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[ERS1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)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endParaRPr 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7" name="Text Box 56"/>
          <p:cNvSpPr txBox="1">
            <a:spLocks noChangeArrowheads="1"/>
          </p:cNvSpPr>
          <p:nvPr/>
        </p:nvSpPr>
        <p:spPr bwMode="auto">
          <a:xfrm>
            <a:off x="6357422" y="4665369"/>
            <a:ext cx="2292433" cy="707886"/>
          </a:xfrm>
          <a:prstGeom prst="rect">
            <a:avLst/>
          </a:prstGeom>
          <a:noFill/>
          <a:ln w="12700" cap="sq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O*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 hides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poly(log(n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),1/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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endParaRPr lang="en-US" sz="20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509760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8976" grpId="0" build="allAtOnce"/>
      <p:bldP spid="979000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-11545" y="133350"/>
            <a:ext cx="89154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Part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I(c): Triangles and k-Cliques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26" name="Text Box 53"/>
          <p:cNvSpPr txBox="1">
            <a:spLocks noChangeArrowheads="1"/>
          </p:cNvSpPr>
          <p:nvPr/>
        </p:nvSpPr>
        <p:spPr bwMode="auto">
          <a:xfrm>
            <a:off x="157018" y="685800"/>
            <a:ext cx="8769927" cy="588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Counting number of </a:t>
            </a:r>
            <a:r>
              <a:rPr lang="en-US" sz="22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triangles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Bookman Old Style" panose="02050604050505020204" pitchFamily="18" charset="0"/>
                <a:ea typeface="굴림" pitchFamily="50" charset="-127"/>
                <a:sym typeface="Symbol" pitchFamily="18" charset="2"/>
              </a:rPr>
              <a:t>t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=</a:t>
            </a:r>
            <a:r>
              <a:rPr lang="en-US" sz="2200" b="1" dirty="0">
                <a:solidFill>
                  <a:srgbClr val="0000FF"/>
                </a:solidFill>
                <a:latin typeface="Bookman Old Style" panose="02050604050505020204" pitchFamily="18" charset="0"/>
                <a:ea typeface="굴림" pitchFamily="50" charset="-127"/>
                <a:sym typeface="Symbol" pitchFamily="18" charset="2"/>
              </a:rPr>
              <a:t>t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(G) 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exactly/approximately studied quite extensively in the past. All previous algorithms </a:t>
            </a:r>
            <a:r>
              <a:rPr lang="en-US" sz="22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read entire graph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sz="22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[</a:t>
            </a:r>
            <a:r>
              <a:rPr lang="en-US" sz="22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GRS]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</a:rPr>
              <a:t> showed that using only </a:t>
            </a:r>
            <a:r>
              <a:rPr lang="en-US" sz="22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degree 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</a:rPr>
              <a:t>and</a:t>
            </a:r>
            <a:r>
              <a:rPr lang="en-US" sz="22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 neighbor queries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</a:rPr>
              <a:t> there is </a:t>
            </a:r>
            <a:r>
              <a:rPr lang="en-US" sz="22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</a:rPr>
              <a:t>no sublinear algorithm 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</a:rPr>
              <a:t>for approximately counting </a:t>
            </a:r>
            <a:r>
              <a:rPr lang="en-US" sz="2200" b="1" dirty="0" err="1" smtClean="0">
                <a:latin typeface="Comic Sans MS" pitchFamily="66" charset="0"/>
                <a:ea typeface="굴림" pitchFamily="50" charset="-127"/>
              </a:rPr>
              <a:t>num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</a:rPr>
              <a:t> of triangles.</a:t>
            </a:r>
          </a:p>
          <a:p>
            <a:pPr eaLnBrk="0" hangingPunct="0">
              <a:spcBef>
                <a:spcPct val="50000"/>
              </a:spcBef>
            </a:pPr>
            <a:r>
              <a:rPr lang="en-US" sz="2200" b="1" dirty="0" smtClean="0">
                <a:latin typeface="Comic Sans MS" pitchFamily="66" charset="0"/>
                <a:ea typeface="굴림" pitchFamily="50" charset="-127"/>
              </a:rPr>
              <a:t>Natural question: What if also allow </a:t>
            </a:r>
            <a:r>
              <a:rPr lang="en-US" sz="22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</a:rPr>
              <a:t>vertex-pair queries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</a:rPr>
              <a:t>?</a:t>
            </a:r>
          </a:p>
          <a:p>
            <a:pPr eaLnBrk="0" hangingPunct="0">
              <a:spcBef>
                <a:spcPct val="50000"/>
              </a:spcBef>
            </a:pPr>
            <a:r>
              <a:rPr lang="en-US" sz="22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</a:rPr>
              <a:t>[ELRS]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</a:rPr>
              <a:t> 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Give 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(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1</a:t>
            </a:r>
            <a:r>
              <a:rPr lang="en-IL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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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)-</a:t>
            </a:r>
            <a:r>
              <a:rPr lang="en-US" sz="2200" b="1" dirty="0" err="1">
                <a:latin typeface="Comic Sans MS" pitchFamily="66" charset="0"/>
                <a:ea typeface="굴림" pitchFamily="50" charset="-127"/>
                <a:sym typeface="Symbol" pitchFamily="18" charset="2"/>
              </a:rPr>
              <a:t>approx</a:t>
            </a:r>
            <a:r>
              <a:rPr lang="en-US" sz="22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 algorithm with </a:t>
            </a:r>
            <a:r>
              <a:rPr lang="en-US" sz="22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query </a:t>
            </a:r>
            <a:r>
              <a:rPr lang="en-US" sz="2200" b="1" dirty="0">
                <a:latin typeface="Comic Sans MS" pitchFamily="66" charset="0"/>
                <a:ea typeface="굴림" pitchFamily="50" charset="-127"/>
                <a:sym typeface="Symbol" pitchFamily="18" charset="2"/>
              </a:rPr>
              <a:t>complexity (</a:t>
            </a:r>
            <a:r>
              <a:rPr lang="en-US" sz="2200" b="1" dirty="0" err="1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degree</a:t>
            </a:r>
            <a:r>
              <a:rPr lang="en-US" sz="2200" b="1" dirty="0" err="1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+</a:t>
            </a:r>
            <a:r>
              <a:rPr lang="en-US" sz="2200" b="1" dirty="0" err="1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neighbors</a:t>
            </a:r>
            <a:r>
              <a:rPr lang="en-US" sz="2200" b="1" dirty="0" err="1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+</a:t>
            </a:r>
            <a:r>
              <a:rPr lang="en-US" sz="2200" b="1" dirty="0" err="1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vertex-pairs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):</a:t>
            </a:r>
          </a:p>
          <a:p>
            <a:pPr eaLnBrk="0" hangingPunct="0">
              <a:spcBef>
                <a:spcPct val="50000"/>
              </a:spcBef>
            </a:pP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        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O*(n/</a:t>
            </a:r>
            <a:r>
              <a:rPr lang="en-US" sz="2200" b="1" dirty="0" smtClean="0">
                <a:solidFill>
                  <a:srgbClr val="0000FF"/>
                </a:solidFill>
                <a:latin typeface="Bookman Old Style" panose="02050604050505020204" pitchFamily="18" charset="0"/>
                <a:ea typeface="굴림" pitchFamily="50" charset="-127"/>
                <a:sym typeface="Symbol" pitchFamily="18" charset="2"/>
              </a:rPr>
              <a:t>t</a:t>
            </a:r>
            <a:r>
              <a:rPr lang="en-US" sz="22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1/3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+ min{m</a:t>
            </a:r>
            <a:r>
              <a:rPr lang="en-US" sz="22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3/2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/</a:t>
            </a:r>
            <a:r>
              <a:rPr lang="en-US" sz="2200" b="1" dirty="0" err="1" smtClean="0">
                <a:solidFill>
                  <a:srgbClr val="0000FF"/>
                </a:solidFill>
                <a:latin typeface="Bookman Old Style" panose="02050604050505020204" pitchFamily="18" charset="0"/>
                <a:ea typeface="굴림" pitchFamily="50" charset="-127"/>
                <a:sym typeface="Symbol" pitchFamily="18" charset="2"/>
              </a:rPr>
              <a:t>t</a:t>
            </a:r>
            <a:r>
              <a:rPr lang="en-US" sz="22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,m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}) </a:t>
            </a:r>
          </a:p>
          <a:p>
            <a:pPr eaLnBrk="0" hangingPunct="0">
              <a:spcBef>
                <a:spcPct val="50000"/>
              </a:spcBef>
            </a:pP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and give </a:t>
            </a:r>
            <a:r>
              <a:rPr lang="en-US" sz="22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matching</a:t>
            </a:r>
            <a:r>
              <a:rPr lang="en-US" sz="22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 lower bound</a:t>
            </a:r>
            <a:r>
              <a:rPr lang="en-US" sz="22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2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In </a:t>
            </a:r>
            <a:r>
              <a:rPr lang="en-US" sz="22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[</a:t>
            </a:r>
            <a:r>
              <a:rPr lang="en-US" sz="22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ERS2] </a:t>
            </a:r>
            <a:r>
              <a:rPr lang="en-US" sz="22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give </a:t>
            </a:r>
            <a:r>
              <a:rPr lang="en-US" sz="2200" b="1" dirty="0" err="1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alg</a:t>
            </a:r>
            <a:r>
              <a:rPr lang="en-US" sz="22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for any 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k3</a:t>
            </a:r>
            <a:r>
              <a:rPr lang="en-US" sz="22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with query complexity </a:t>
            </a:r>
            <a:br>
              <a:rPr lang="en-US" sz="22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</a:br>
            <a:r>
              <a:rPr lang="en-US" sz="2200" b="1" dirty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       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O*(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n/C</a:t>
            </a:r>
            <a:r>
              <a:rPr lang="en-US" sz="22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k</a:t>
            </a:r>
            <a:r>
              <a:rPr lang="en-US" sz="22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1/k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+ min{</a:t>
            </a:r>
            <a:r>
              <a:rPr lang="en-US" sz="22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</a:t>
            </a:r>
            <a:r>
              <a:rPr lang="en-US" sz="2200" b="1" baseline="30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k</a:t>
            </a:r>
            <a:r>
              <a:rPr lang="en-US" sz="22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/2</a:t>
            </a:r>
            <a:r>
              <a:rPr lang="en-US" sz="22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</a:t>
            </a:r>
            <a:r>
              <a:rPr lang="en-US" sz="22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sz="22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k</a:t>
            </a:r>
            <a:r>
              <a:rPr lang="en-US" sz="22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,m</a:t>
            </a:r>
            <a:r>
              <a:rPr lang="en-US" sz="22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})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2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Bound </a:t>
            </a:r>
            <a:r>
              <a:rPr lang="en-US" sz="22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is </a:t>
            </a:r>
            <a:r>
              <a:rPr lang="en-US" sz="22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tight </a:t>
            </a:r>
            <a:r>
              <a:rPr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[</a:t>
            </a:r>
            <a:r>
              <a:rPr lang="en-US" sz="22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ERS2</a:t>
            </a:r>
            <a:r>
              <a:rPr lang="en-US" sz="22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],[</a:t>
            </a:r>
            <a:r>
              <a:rPr lang="en-US" sz="22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ER]</a:t>
            </a:r>
            <a:endParaRPr lang="en-US" sz="2200" b="1" dirty="0">
              <a:solidFill>
                <a:schemeClr val="bg2"/>
              </a:solidFill>
              <a:latin typeface="Comic Sans MS" pitchFamily="66" charset="0"/>
              <a:ea typeface="굴림" pitchFamily="50" charset="-127"/>
              <a:cs typeface="Arial" charset="0"/>
              <a:sym typeface="Symbo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352800" y="1447800"/>
            <a:ext cx="640984" cy="457199"/>
            <a:chOff x="7286198" y="1447800"/>
            <a:chExt cx="640984" cy="457199"/>
          </a:xfrm>
        </p:grpSpPr>
        <p:sp>
          <p:nvSpPr>
            <p:cNvPr id="29" name="Oval 34"/>
            <p:cNvSpPr>
              <a:spLocks noChangeArrowheads="1"/>
            </p:cNvSpPr>
            <p:nvPr/>
          </p:nvSpPr>
          <p:spPr bwMode="auto">
            <a:xfrm>
              <a:off x="7620000" y="14478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5"/>
            <p:cNvSpPr>
              <a:spLocks noChangeArrowheads="1"/>
            </p:cNvSpPr>
            <p:nvPr/>
          </p:nvSpPr>
          <p:spPr bwMode="auto">
            <a:xfrm>
              <a:off x="7850982" y="1828799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42"/>
            <p:cNvSpPr>
              <a:spLocks noChangeShapeType="1"/>
            </p:cNvSpPr>
            <p:nvPr/>
          </p:nvSpPr>
          <p:spPr bwMode="auto">
            <a:xfrm flipV="1">
              <a:off x="7324298" y="1485900"/>
              <a:ext cx="295702" cy="3809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43"/>
            <p:cNvSpPr>
              <a:spLocks noChangeShapeType="1"/>
            </p:cNvSpPr>
            <p:nvPr/>
          </p:nvSpPr>
          <p:spPr bwMode="auto">
            <a:xfrm>
              <a:off x="7693026" y="1470024"/>
              <a:ext cx="196056" cy="3587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Oval 33"/>
            <p:cNvSpPr>
              <a:spLocks noChangeArrowheads="1"/>
            </p:cNvSpPr>
            <p:nvPr/>
          </p:nvSpPr>
          <p:spPr bwMode="auto">
            <a:xfrm>
              <a:off x="7286198" y="1828799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42"/>
            <p:cNvSpPr>
              <a:spLocks noChangeShapeType="1"/>
            </p:cNvSpPr>
            <p:nvPr/>
          </p:nvSpPr>
          <p:spPr bwMode="auto">
            <a:xfrm flipV="1">
              <a:off x="7362399" y="1866897"/>
              <a:ext cx="48858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553200" y="4724400"/>
            <a:ext cx="648172" cy="535409"/>
            <a:chOff x="7048028" y="920008"/>
            <a:chExt cx="648172" cy="535409"/>
          </a:xfrm>
        </p:grpSpPr>
        <p:sp>
          <p:nvSpPr>
            <p:cNvPr id="12" name="Oval 34"/>
            <p:cNvSpPr>
              <a:spLocks noChangeArrowheads="1"/>
            </p:cNvSpPr>
            <p:nvPr/>
          </p:nvSpPr>
          <p:spPr bwMode="auto">
            <a:xfrm>
              <a:off x="7048028" y="1091283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35"/>
            <p:cNvSpPr>
              <a:spLocks noChangeArrowheads="1"/>
            </p:cNvSpPr>
            <p:nvPr/>
          </p:nvSpPr>
          <p:spPr bwMode="auto">
            <a:xfrm>
              <a:off x="7467600" y="1379217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42"/>
            <p:cNvSpPr>
              <a:spLocks noChangeShapeType="1"/>
            </p:cNvSpPr>
            <p:nvPr/>
          </p:nvSpPr>
          <p:spPr bwMode="auto">
            <a:xfrm flipV="1">
              <a:off x="7212279" y="996208"/>
              <a:ext cx="144738" cy="3809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43"/>
            <p:cNvSpPr>
              <a:spLocks noChangeShapeType="1"/>
            </p:cNvSpPr>
            <p:nvPr/>
          </p:nvSpPr>
          <p:spPr bwMode="auto">
            <a:xfrm>
              <a:off x="7246436" y="1417318"/>
              <a:ext cx="2211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33"/>
            <p:cNvSpPr>
              <a:spLocks noChangeArrowheads="1"/>
            </p:cNvSpPr>
            <p:nvPr/>
          </p:nvSpPr>
          <p:spPr bwMode="auto">
            <a:xfrm>
              <a:off x="7170236" y="1379217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42"/>
            <p:cNvSpPr>
              <a:spLocks noChangeShapeType="1"/>
            </p:cNvSpPr>
            <p:nvPr/>
          </p:nvSpPr>
          <p:spPr bwMode="auto">
            <a:xfrm>
              <a:off x="7420614" y="958108"/>
              <a:ext cx="199386" cy="1712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Oval 35"/>
            <p:cNvSpPr>
              <a:spLocks noChangeArrowheads="1"/>
            </p:cNvSpPr>
            <p:nvPr/>
          </p:nvSpPr>
          <p:spPr bwMode="auto">
            <a:xfrm>
              <a:off x="7620000" y="1129383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35"/>
            <p:cNvSpPr>
              <a:spLocks noChangeArrowheads="1"/>
            </p:cNvSpPr>
            <p:nvPr/>
          </p:nvSpPr>
          <p:spPr bwMode="auto">
            <a:xfrm>
              <a:off x="7338430" y="92000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43"/>
            <p:cNvSpPr>
              <a:spLocks noChangeShapeType="1"/>
            </p:cNvSpPr>
            <p:nvPr/>
          </p:nvSpPr>
          <p:spPr bwMode="auto">
            <a:xfrm flipH="1">
              <a:off x="7520307" y="1205584"/>
              <a:ext cx="133149" cy="1736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42"/>
            <p:cNvSpPr>
              <a:spLocks noChangeShapeType="1"/>
            </p:cNvSpPr>
            <p:nvPr/>
          </p:nvSpPr>
          <p:spPr bwMode="auto">
            <a:xfrm flipV="1">
              <a:off x="7124228" y="958108"/>
              <a:ext cx="214202" cy="1712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42"/>
            <p:cNvSpPr>
              <a:spLocks noChangeShapeType="1"/>
            </p:cNvSpPr>
            <p:nvPr/>
          </p:nvSpPr>
          <p:spPr bwMode="auto">
            <a:xfrm flipH="1" flipV="1">
              <a:off x="7082712" y="1167482"/>
              <a:ext cx="87524" cy="2498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42"/>
            <p:cNvSpPr>
              <a:spLocks noChangeShapeType="1"/>
            </p:cNvSpPr>
            <p:nvPr/>
          </p:nvSpPr>
          <p:spPr bwMode="auto">
            <a:xfrm flipH="1" flipV="1">
              <a:off x="7414630" y="996208"/>
              <a:ext cx="52969" cy="3809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42"/>
            <p:cNvSpPr>
              <a:spLocks noChangeShapeType="1"/>
            </p:cNvSpPr>
            <p:nvPr/>
          </p:nvSpPr>
          <p:spPr bwMode="auto">
            <a:xfrm flipH="1" flipV="1">
              <a:off x="7126474" y="1129382"/>
              <a:ext cx="493526" cy="380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42"/>
            <p:cNvSpPr>
              <a:spLocks noChangeShapeType="1"/>
            </p:cNvSpPr>
            <p:nvPr/>
          </p:nvSpPr>
          <p:spPr bwMode="auto">
            <a:xfrm flipH="1" flipV="1">
              <a:off x="7086128" y="1148430"/>
              <a:ext cx="381472" cy="2287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42"/>
            <p:cNvSpPr>
              <a:spLocks noChangeShapeType="1"/>
            </p:cNvSpPr>
            <p:nvPr/>
          </p:nvSpPr>
          <p:spPr bwMode="auto">
            <a:xfrm flipH="1">
              <a:off x="7238526" y="1186707"/>
              <a:ext cx="381473" cy="1904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201472" y="5777254"/>
            <a:ext cx="3847398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C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k</a:t>
            </a:r>
            <a:r>
              <a:rPr lang="en-US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: </a:t>
            </a:r>
            <a:r>
              <a:rPr lang="en-US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num</a:t>
            </a:r>
            <a:r>
              <a:rPr lang="en-US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of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k</a:t>
            </a:r>
            <a:r>
              <a:rPr lang="en-US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-cliques </a:t>
            </a:r>
            <a:br>
              <a:rPr lang="en-US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</a:br>
            <a:r>
              <a:rPr lang="en-US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Exact combinatorial algorithm: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O(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n+m</a:t>
            </a:r>
            <a:r>
              <a:rPr lang="en-US" b="1" baseline="30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k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/2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</a:t>
            </a:r>
            <a:r>
              <a:rPr lang="en-US" b="1" dirty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[</a:t>
            </a:r>
            <a:r>
              <a:rPr lang="en-US" b="1" dirty="0" err="1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Chiba&amp;Nisizeki</a:t>
            </a:r>
            <a:r>
              <a:rPr lang="en-US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263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609600"/>
            <a:ext cx="82296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More on </a:t>
            </a:r>
            <a:r>
              <a:rPr lang="en-US" sz="2800" b="1" dirty="0" err="1">
                <a:solidFill>
                  <a:srgbClr val="C222B7"/>
                </a:solidFill>
                <a:latin typeface="Comic Sans MS" pitchFamily="66" charset="0"/>
              </a:rPr>
              <a:t>num</a:t>
            </a:r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 of subgraphs</a:t>
            </a:r>
          </a:p>
        </p:txBody>
      </p:sp>
      <p:sp>
        <p:nvSpPr>
          <p:cNvPr id="995331" name="Text Box 3"/>
          <p:cNvSpPr txBox="1">
            <a:spLocks noChangeArrowheads="1"/>
          </p:cNvSpPr>
          <p:nvPr/>
        </p:nvSpPr>
        <p:spPr bwMode="auto">
          <a:xfrm>
            <a:off x="266700" y="1295400"/>
            <a:ext cx="87249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[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Assadi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</a:t>
            </a:r>
            <a:r>
              <a:rPr lang="en-US" sz="2000" b="1" dirty="0" err="1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Kapralov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and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Khanna] </a:t>
            </a:r>
            <a:r>
              <a:rPr lang="en-US" sz="2000" b="1" dirty="0" smtClean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study a model that allows to sample </a:t>
            </a:r>
            <a: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uniform edges</a:t>
            </a:r>
            <a:r>
              <a:rPr lang="en-US" sz="2000" b="1" dirty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(previously studied </a:t>
            </a:r>
            <a:r>
              <a:rPr lang="en-US" sz="2000" b="1" dirty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by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[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Aliakbarpour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Biswas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Gouleakis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Peebles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Rubinfeld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and 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Yodpinyanee</a:t>
            </a:r>
            <a: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]</a:t>
            </a:r>
            <a:r>
              <a:rPr lang="en-US" sz="2000" b="1" dirty="0" smtClean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for </a:t>
            </a:r>
            <a: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star graphs/moments</a:t>
            </a:r>
            <a:r>
              <a:rPr lang="en-US" sz="2000" b="1" dirty="0" smtClean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). 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66700" y="2895600"/>
            <a:ext cx="85725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For any subgraph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H</a:t>
            </a:r>
            <a:r>
              <a:rPr lang="en-US" sz="2000" b="1" dirty="0" smtClean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, approximate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N</a:t>
            </a:r>
            <a:r>
              <a:rPr lang="en-US" sz="20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H</a:t>
            </a:r>
            <a:r>
              <a:rPr lang="en-US" sz="2000" b="1" baseline="-25000" dirty="0" smtClean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by performing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</a:t>
            </a:r>
            <a:r>
              <a:rPr lang="en-US" sz="20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*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(m</a:t>
            </a:r>
            <a:r>
              <a:rPr lang="en-IL" sz="20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anose="05050102010706020507" pitchFamily="18" charset="2"/>
              </a:rPr>
              <a:t></a:t>
            </a:r>
            <a:r>
              <a:rPr lang="en-US" sz="20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anose="05050102010706020507" pitchFamily="18" charset="2"/>
              </a:rPr>
              <a:t>(H)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0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sym typeface="Symbol" pitchFamily="18" charset="2"/>
              </a:rPr>
              <a:t>queries where </a:t>
            </a:r>
            <a:r>
              <a:rPr lang="en-IL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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(H)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 is </a:t>
            </a:r>
            <a:r>
              <a:rPr lang="en-US" sz="20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fractional edge cover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(e.g., if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H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is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k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-clique, then </a:t>
            </a:r>
            <a:r>
              <a:rPr lang="en-IL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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(H) = k/2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sym typeface="Symbol" panose="05050102010706020507" pitchFamily="18" charset="2"/>
              </a:rPr>
              <a:t>).</a:t>
            </a:r>
            <a:endParaRPr lang="en-US" sz="2000" b="1" dirty="0">
              <a:latin typeface="Comic Sans MS" pitchFamily="66" charset="0"/>
              <a:ea typeface="굴림" pitchFamily="50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89948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685800"/>
          </a:xfrm>
        </p:spPr>
        <p:txBody>
          <a:bodyPr/>
          <a:lstStyle/>
          <a:p>
            <a:r>
              <a:rPr lang="en-US" sz="3600" b="1" dirty="0">
                <a:solidFill>
                  <a:srgbClr val="C222B7"/>
                </a:solidFill>
                <a:latin typeface="Comic Sans MS" pitchFamily="66" charset="0"/>
              </a:rPr>
              <a:t>Part </a:t>
            </a:r>
            <a:r>
              <a:rPr lang="en-US" sz="3600" b="1" dirty="0" smtClean="0">
                <a:solidFill>
                  <a:srgbClr val="C222B7"/>
                </a:solidFill>
                <a:latin typeface="Comic Sans MS" pitchFamily="66" charset="0"/>
              </a:rPr>
              <a:t>II: </a:t>
            </a:r>
            <a:r>
              <a:rPr lang="en-US" sz="3600" b="1" dirty="0">
                <a:solidFill>
                  <a:srgbClr val="C222B7"/>
                </a:solidFill>
                <a:latin typeface="Comic Sans MS" pitchFamily="66" charset="0"/>
              </a:rPr>
              <a:t>MST</a:t>
            </a:r>
            <a:endParaRPr lang="en-US" sz="32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0995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382000" cy="252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Consider graphs with degree bound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 d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and weights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{1,..,W}.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[</a:t>
            </a:r>
            <a:r>
              <a:rPr lang="en-US" sz="24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CRT]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give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1</a:t>
            </a:r>
            <a:r>
              <a:rPr lang="en-IL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anose="05050102010706020507" pitchFamily="18" charset="2"/>
              </a:rPr>
              <a:t>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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)-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approximation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using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Õ(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dW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neighbor queries.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Result is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tight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extends to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d=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weights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[1,W].</a:t>
            </a:r>
          </a:p>
        </p:txBody>
      </p:sp>
      <p:sp>
        <p:nvSpPr>
          <p:cNvPr id="980996" name="Text Box 4"/>
          <p:cNvSpPr txBox="1">
            <a:spLocks noChangeArrowheads="1"/>
          </p:cNvSpPr>
          <p:nvPr/>
        </p:nvSpPr>
        <p:spPr bwMode="auto">
          <a:xfrm>
            <a:off x="228600" y="35052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Suppose first: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W=2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(i.e., weights either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1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or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b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edges with weight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1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=(V,E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 c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connected components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 </a:t>
            </a:r>
          </a:p>
        </p:txBody>
      </p:sp>
      <p:sp>
        <p:nvSpPr>
          <p:cNvPr id="980997" name="Text Box 5"/>
          <p:cNvSpPr txBox="1">
            <a:spLocks noChangeArrowheads="1"/>
          </p:cNvSpPr>
          <p:nvPr/>
        </p:nvSpPr>
        <p:spPr bwMode="auto">
          <a:xfrm>
            <a:off x="228600" y="5486400"/>
            <a:ext cx="8382000" cy="941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 of 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2(c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-1) + 1(n-1-(c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-1)) = n-2+c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Estimate 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 by estimating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</a:p>
        </p:txBody>
      </p:sp>
      <p:grpSp>
        <p:nvGrpSpPr>
          <p:cNvPr id="981021" name="Group 29"/>
          <p:cNvGrpSpPr>
            <a:grpSpLocks/>
          </p:cNvGrpSpPr>
          <p:nvPr/>
        </p:nvGrpSpPr>
        <p:grpSpPr bwMode="auto">
          <a:xfrm>
            <a:off x="1600200" y="4800600"/>
            <a:ext cx="4038600" cy="609600"/>
            <a:chOff x="864" y="2784"/>
            <a:chExt cx="2544" cy="384"/>
          </a:xfrm>
        </p:grpSpPr>
        <p:sp>
          <p:nvSpPr>
            <p:cNvPr id="980999" name="Oval 7"/>
            <p:cNvSpPr>
              <a:spLocks noChangeArrowheads="1"/>
            </p:cNvSpPr>
            <p:nvPr/>
          </p:nvSpPr>
          <p:spPr bwMode="auto">
            <a:xfrm>
              <a:off x="1248" y="283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0" name="Oval 8"/>
            <p:cNvSpPr>
              <a:spLocks noChangeArrowheads="1"/>
            </p:cNvSpPr>
            <p:nvPr/>
          </p:nvSpPr>
          <p:spPr bwMode="auto">
            <a:xfrm>
              <a:off x="1008" y="292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1" name="Oval 9"/>
            <p:cNvSpPr>
              <a:spLocks noChangeArrowheads="1"/>
            </p:cNvSpPr>
            <p:nvPr/>
          </p:nvSpPr>
          <p:spPr bwMode="auto">
            <a:xfrm flipH="1">
              <a:off x="1266" y="2976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2" name="Line 10"/>
            <p:cNvSpPr>
              <a:spLocks noChangeShapeType="1"/>
            </p:cNvSpPr>
            <p:nvPr/>
          </p:nvSpPr>
          <p:spPr bwMode="auto">
            <a:xfrm flipH="1" flipV="1">
              <a:off x="1026" y="2955"/>
              <a:ext cx="249" cy="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03" name="Line 11"/>
            <p:cNvSpPr>
              <a:spLocks noChangeShapeType="1"/>
            </p:cNvSpPr>
            <p:nvPr/>
          </p:nvSpPr>
          <p:spPr bwMode="auto">
            <a:xfrm flipV="1">
              <a:off x="1054" y="2880"/>
              <a:ext cx="242" cy="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04" name="Oval 12"/>
            <p:cNvSpPr>
              <a:spLocks noChangeArrowheads="1"/>
            </p:cNvSpPr>
            <p:nvPr/>
          </p:nvSpPr>
          <p:spPr bwMode="auto">
            <a:xfrm>
              <a:off x="864" y="2784"/>
              <a:ext cx="62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5" name="Oval 13"/>
            <p:cNvSpPr>
              <a:spLocks noChangeArrowheads="1"/>
            </p:cNvSpPr>
            <p:nvPr/>
          </p:nvSpPr>
          <p:spPr bwMode="auto">
            <a:xfrm>
              <a:off x="2784" y="2784"/>
              <a:ext cx="62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6" name="Oval 14"/>
            <p:cNvSpPr>
              <a:spLocks noChangeArrowheads="1"/>
            </p:cNvSpPr>
            <p:nvPr/>
          </p:nvSpPr>
          <p:spPr bwMode="auto">
            <a:xfrm>
              <a:off x="1776" y="2784"/>
              <a:ext cx="624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7" name="Oval 15"/>
            <p:cNvSpPr>
              <a:spLocks noChangeArrowheads="1"/>
            </p:cNvSpPr>
            <p:nvPr/>
          </p:nvSpPr>
          <p:spPr bwMode="auto">
            <a:xfrm flipH="1">
              <a:off x="3120" y="302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8" name="Oval 16"/>
            <p:cNvSpPr>
              <a:spLocks noChangeArrowheads="1"/>
            </p:cNvSpPr>
            <p:nvPr/>
          </p:nvSpPr>
          <p:spPr bwMode="auto">
            <a:xfrm flipH="1">
              <a:off x="3216" y="2880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09" name="Oval 17"/>
            <p:cNvSpPr>
              <a:spLocks noChangeArrowheads="1"/>
            </p:cNvSpPr>
            <p:nvPr/>
          </p:nvSpPr>
          <p:spPr bwMode="auto">
            <a:xfrm flipH="1">
              <a:off x="2928" y="292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10" name="Oval 18"/>
            <p:cNvSpPr>
              <a:spLocks noChangeArrowheads="1"/>
            </p:cNvSpPr>
            <p:nvPr/>
          </p:nvSpPr>
          <p:spPr bwMode="auto">
            <a:xfrm flipH="1">
              <a:off x="1872" y="302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11" name="Oval 19"/>
            <p:cNvSpPr>
              <a:spLocks noChangeArrowheads="1"/>
            </p:cNvSpPr>
            <p:nvPr/>
          </p:nvSpPr>
          <p:spPr bwMode="auto">
            <a:xfrm flipH="1">
              <a:off x="2256" y="302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12" name="Oval 20"/>
            <p:cNvSpPr>
              <a:spLocks noChangeArrowheads="1"/>
            </p:cNvSpPr>
            <p:nvPr/>
          </p:nvSpPr>
          <p:spPr bwMode="auto">
            <a:xfrm flipH="1">
              <a:off x="2016" y="2880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13" name="Line 21"/>
            <p:cNvSpPr>
              <a:spLocks noChangeShapeType="1"/>
            </p:cNvSpPr>
            <p:nvPr/>
          </p:nvSpPr>
          <p:spPr bwMode="auto">
            <a:xfrm flipH="1">
              <a:off x="1920" y="2928"/>
              <a:ext cx="96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14" name="Line 22"/>
            <p:cNvSpPr>
              <a:spLocks noChangeShapeType="1"/>
            </p:cNvSpPr>
            <p:nvPr/>
          </p:nvSpPr>
          <p:spPr bwMode="auto">
            <a:xfrm>
              <a:off x="2064" y="2928"/>
              <a:ext cx="192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15" name="Oval 23"/>
            <p:cNvSpPr>
              <a:spLocks noChangeArrowheads="1"/>
            </p:cNvSpPr>
            <p:nvPr/>
          </p:nvSpPr>
          <p:spPr bwMode="auto">
            <a:xfrm flipH="1">
              <a:off x="2064" y="307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016" name="Line 24"/>
            <p:cNvSpPr>
              <a:spLocks noChangeShapeType="1"/>
            </p:cNvSpPr>
            <p:nvPr/>
          </p:nvSpPr>
          <p:spPr bwMode="auto">
            <a:xfrm>
              <a:off x="2016" y="2880"/>
              <a:ext cx="48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17" name="Line 25"/>
            <p:cNvSpPr>
              <a:spLocks noChangeShapeType="1"/>
            </p:cNvSpPr>
            <p:nvPr/>
          </p:nvSpPr>
          <p:spPr bwMode="auto">
            <a:xfrm>
              <a:off x="2976" y="2976"/>
              <a:ext cx="144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18" name="Line 26"/>
            <p:cNvSpPr>
              <a:spLocks noChangeShapeType="1"/>
            </p:cNvSpPr>
            <p:nvPr/>
          </p:nvSpPr>
          <p:spPr bwMode="auto">
            <a:xfrm flipH="1">
              <a:off x="3168" y="2928"/>
              <a:ext cx="4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19" name="Line 27"/>
            <p:cNvSpPr>
              <a:spLocks noChangeShapeType="1"/>
            </p:cNvSpPr>
            <p:nvPr/>
          </p:nvSpPr>
          <p:spPr bwMode="auto">
            <a:xfrm>
              <a:off x="1296" y="3015"/>
              <a:ext cx="606" cy="2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020" name="Line 28"/>
            <p:cNvSpPr>
              <a:spLocks noChangeShapeType="1"/>
            </p:cNvSpPr>
            <p:nvPr/>
          </p:nvSpPr>
          <p:spPr bwMode="auto">
            <a:xfrm>
              <a:off x="2256" y="3024"/>
              <a:ext cx="912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6858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222B7"/>
                </a:solidFill>
                <a:latin typeface="Comic Sans MS" pitchFamily="66" charset="0"/>
              </a:rPr>
              <a:t>Part II: MST</a:t>
            </a:r>
            <a:endParaRPr lang="en-US" sz="32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2020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More generally (weights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{1,..,W}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b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edges with weight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=(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V,E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 c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connected components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cc’s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in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 </a:t>
            </a:r>
          </a:p>
        </p:txBody>
      </p:sp>
      <p:sp>
        <p:nvSpPr>
          <p:cNvPr id="982021" name="Text Box 5"/>
          <p:cNvSpPr txBox="1">
            <a:spLocks noChangeArrowheads="1"/>
          </p:cNvSpPr>
          <p:nvPr/>
        </p:nvSpPr>
        <p:spPr bwMode="auto">
          <a:xfrm>
            <a:off x="228600" y="3200400"/>
            <a:ext cx="8382000" cy="278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 of 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 - W + 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8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8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=1..W-1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Estimate 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 by estimating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,…,c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W-1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b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Idea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estimating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cc’s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graph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H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c(H)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): </a:t>
            </a:r>
            <a:b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vertex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=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vertices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cc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Then: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 c(H) = 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</p:txBody>
      </p:sp>
      <p:grpSp>
        <p:nvGrpSpPr>
          <p:cNvPr id="982068" name="Group 52"/>
          <p:cNvGrpSpPr>
            <a:grpSpLocks/>
          </p:cNvGrpSpPr>
          <p:nvPr/>
        </p:nvGrpSpPr>
        <p:grpSpPr bwMode="auto">
          <a:xfrm>
            <a:off x="1600200" y="2362200"/>
            <a:ext cx="4495800" cy="762000"/>
            <a:chOff x="1008" y="1440"/>
            <a:chExt cx="2832" cy="480"/>
          </a:xfrm>
        </p:grpSpPr>
        <p:sp>
          <p:nvSpPr>
            <p:cNvPr id="982028" name="Oval 12"/>
            <p:cNvSpPr>
              <a:spLocks noChangeArrowheads="1"/>
            </p:cNvSpPr>
            <p:nvPr/>
          </p:nvSpPr>
          <p:spPr bwMode="auto">
            <a:xfrm>
              <a:off x="1008" y="1440"/>
              <a:ext cx="816" cy="4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29" name="Oval 13"/>
            <p:cNvSpPr>
              <a:spLocks noChangeArrowheads="1"/>
            </p:cNvSpPr>
            <p:nvPr/>
          </p:nvSpPr>
          <p:spPr bwMode="auto">
            <a:xfrm>
              <a:off x="3168" y="1440"/>
              <a:ext cx="672" cy="43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30" name="Oval 14"/>
            <p:cNvSpPr>
              <a:spLocks noChangeArrowheads="1"/>
            </p:cNvSpPr>
            <p:nvPr/>
          </p:nvSpPr>
          <p:spPr bwMode="auto">
            <a:xfrm>
              <a:off x="2064" y="1440"/>
              <a:ext cx="672" cy="43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45" name="Oval 29"/>
            <p:cNvSpPr>
              <a:spLocks noChangeArrowheads="1"/>
            </p:cNvSpPr>
            <p:nvPr/>
          </p:nvSpPr>
          <p:spPr bwMode="auto">
            <a:xfrm>
              <a:off x="1056" y="1584"/>
              <a:ext cx="240" cy="1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46" name="Oval 30"/>
            <p:cNvSpPr>
              <a:spLocks noChangeArrowheads="1"/>
            </p:cNvSpPr>
            <p:nvPr/>
          </p:nvSpPr>
          <p:spPr bwMode="auto">
            <a:xfrm>
              <a:off x="1248" y="1728"/>
              <a:ext cx="288" cy="1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47" name="Oval 31"/>
            <p:cNvSpPr>
              <a:spLocks noChangeArrowheads="1"/>
            </p:cNvSpPr>
            <p:nvPr/>
          </p:nvSpPr>
          <p:spPr bwMode="auto">
            <a:xfrm>
              <a:off x="2208" y="1488"/>
              <a:ext cx="288" cy="1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48" name="Oval 32"/>
            <p:cNvSpPr>
              <a:spLocks noChangeArrowheads="1"/>
            </p:cNvSpPr>
            <p:nvPr/>
          </p:nvSpPr>
          <p:spPr bwMode="auto">
            <a:xfrm>
              <a:off x="3504" y="1632"/>
              <a:ext cx="288" cy="1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49" name="Oval 33"/>
            <p:cNvSpPr>
              <a:spLocks noChangeArrowheads="1"/>
            </p:cNvSpPr>
            <p:nvPr/>
          </p:nvSpPr>
          <p:spPr bwMode="auto">
            <a:xfrm>
              <a:off x="3408" y="1488"/>
              <a:ext cx="144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50" name="Oval 34"/>
            <p:cNvSpPr>
              <a:spLocks noChangeArrowheads="1"/>
            </p:cNvSpPr>
            <p:nvPr/>
          </p:nvSpPr>
          <p:spPr bwMode="auto">
            <a:xfrm>
              <a:off x="3216" y="1632"/>
              <a:ext cx="144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51" name="Oval 35"/>
            <p:cNvSpPr>
              <a:spLocks noChangeArrowheads="1"/>
            </p:cNvSpPr>
            <p:nvPr/>
          </p:nvSpPr>
          <p:spPr bwMode="auto">
            <a:xfrm>
              <a:off x="2400" y="1728"/>
              <a:ext cx="144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52" name="Oval 36"/>
            <p:cNvSpPr>
              <a:spLocks noChangeArrowheads="1"/>
            </p:cNvSpPr>
            <p:nvPr/>
          </p:nvSpPr>
          <p:spPr bwMode="auto">
            <a:xfrm>
              <a:off x="1488" y="1536"/>
              <a:ext cx="144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53" name="Line 37"/>
            <p:cNvSpPr>
              <a:spLocks noChangeShapeType="1"/>
            </p:cNvSpPr>
            <p:nvPr/>
          </p:nvSpPr>
          <p:spPr bwMode="auto">
            <a:xfrm flipV="1">
              <a:off x="1248" y="1584"/>
              <a:ext cx="240" cy="4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4" name="Line 38"/>
            <p:cNvSpPr>
              <a:spLocks noChangeShapeType="1"/>
            </p:cNvSpPr>
            <p:nvPr/>
          </p:nvSpPr>
          <p:spPr bwMode="auto">
            <a:xfrm flipH="1">
              <a:off x="1440" y="1639"/>
              <a:ext cx="133" cy="137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5" name="Line 39"/>
            <p:cNvSpPr>
              <a:spLocks noChangeShapeType="1"/>
            </p:cNvSpPr>
            <p:nvPr/>
          </p:nvSpPr>
          <p:spPr bwMode="auto">
            <a:xfrm>
              <a:off x="1632" y="1584"/>
              <a:ext cx="587" cy="0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6" name="Line 40"/>
            <p:cNvSpPr>
              <a:spLocks noChangeShapeType="1"/>
            </p:cNvSpPr>
            <p:nvPr/>
          </p:nvSpPr>
          <p:spPr bwMode="auto">
            <a:xfrm>
              <a:off x="2352" y="1584"/>
              <a:ext cx="96" cy="144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7" name="Line 41"/>
            <p:cNvSpPr>
              <a:spLocks noChangeShapeType="1"/>
            </p:cNvSpPr>
            <p:nvPr/>
          </p:nvSpPr>
          <p:spPr bwMode="auto">
            <a:xfrm flipV="1">
              <a:off x="2515" y="1680"/>
              <a:ext cx="701" cy="96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8" name="Line 42"/>
            <p:cNvSpPr>
              <a:spLocks noChangeShapeType="1"/>
            </p:cNvSpPr>
            <p:nvPr/>
          </p:nvSpPr>
          <p:spPr bwMode="auto">
            <a:xfrm flipH="1">
              <a:off x="3312" y="1536"/>
              <a:ext cx="96" cy="96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59" name="Line 43"/>
            <p:cNvSpPr>
              <a:spLocks noChangeShapeType="1"/>
            </p:cNvSpPr>
            <p:nvPr/>
          </p:nvSpPr>
          <p:spPr bwMode="auto">
            <a:xfrm>
              <a:off x="3360" y="1680"/>
              <a:ext cx="144" cy="4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62" name="Line 46"/>
            <p:cNvSpPr>
              <a:spLocks noChangeShapeType="1"/>
            </p:cNvSpPr>
            <p:nvPr/>
          </p:nvSpPr>
          <p:spPr bwMode="auto">
            <a:xfrm flipH="1">
              <a:off x="1344" y="1776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63" name="Line 47"/>
            <p:cNvSpPr>
              <a:spLocks noChangeShapeType="1"/>
            </p:cNvSpPr>
            <p:nvPr/>
          </p:nvSpPr>
          <p:spPr bwMode="auto">
            <a:xfrm>
              <a:off x="1344" y="1776"/>
              <a:ext cx="48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64" name="Line 48"/>
            <p:cNvSpPr>
              <a:spLocks noChangeShapeType="1"/>
            </p:cNvSpPr>
            <p:nvPr/>
          </p:nvSpPr>
          <p:spPr bwMode="auto">
            <a:xfrm flipH="1" flipV="1">
              <a:off x="1152" y="1632"/>
              <a:ext cx="48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65" name="Line 49"/>
            <p:cNvSpPr>
              <a:spLocks noChangeShapeType="1"/>
            </p:cNvSpPr>
            <p:nvPr/>
          </p:nvSpPr>
          <p:spPr bwMode="auto">
            <a:xfrm flipV="1">
              <a:off x="1200" y="1632"/>
              <a:ext cx="48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66" name="Line 50"/>
            <p:cNvSpPr>
              <a:spLocks noChangeShapeType="1"/>
            </p:cNvSpPr>
            <p:nvPr/>
          </p:nvSpPr>
          <p:spPr bwMode="auto">
            <a:xfrm flipH="1">
              <a:off x="1104" y="1680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2082" name="Text Box 66"/>
          <p:cNvSpPr txBox="1">
            <a:spLocks noChangeArrowheads="1"/>
          </p:cNvSpPr>
          <p:nvPr/>
        </p:nvSpPr>
        <p:spPr bwMode="auto">
          <a:xfrm>
            <a:off x="5789613" y="5688013"/>
            <a:ext cx="1143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2(1/2)</a:t>
            </a:r>
          </a:p>
        </p:txBody>
      </p:sp>
      <p:sp>
        <p:nvSpPr>
          <p:cNvPr id="982083" name="Text Box 67"/>
          <p:cNvSpPr txBox="1">
            <a:spLocks noChangeArrowheads="1"/>
          </p:cNvSpPr>
          <p:nvPr/>
        </p:nvSpPr>
        <p:spPr bwMode="auto">
          <a:xfrm>
            <a:off x="7543800" y="5257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3(1/3)</a:t>
            </a:r>
          </a:p>
        </p:txBody>
      </p:sp>
      <p:grpSp>
        <p:nvGrpSpPr>
          <p:cNvPr id="982092" name="Group 76"/>
          <p:cNvGrpSpPr>
            <a:grpSpLocks/>
          </p:cNvGrpSpPr>
          <p:nvPr/>
        </p:nvGrpSpPr>
        <p:grpSpPr bwMode="auto">
          <a:xfrm>
            <a:off x="4800600" y="5486400"/>
            <a:ext cx="2819400" cy="914400"/>
            <a:chOff x="3024" y="3456"/>
            <a:chExt cx="1776" cy="576"/>
          </a:xfrm>
        </p:grpSpPr>
        <p:sp>
          <p:nvSpPr>
            <p:cNvPr id="982069" name="Oval 53"/>
            <p:cNvSpPr>
              <a:spLocks noChangeArrowheads="1"/>
            </p:cNvSpPr>
            <p:nvPr/>
          </p:nvSpPr>
          <p:spPr bwMode="auto">
            <a:xfrm>
              <a:off x="3024" y="3648"/>
              <a:ext cx="432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0" name="Oval 54"/>
            <p:cNvSpPr>
              <a:spLocks noChangeArrowheads="1"/>
            </p:cNvSpPr>
            <p:nvPr/>
          </p:nvSpPr>
          <p:spPr bwMode="auto">
            <a:xfrm>
              <a:off x="4416" y="3456"/>
              <a:ext cx="384" cy="33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1" name="Oval 55"/>
            <p:cNvSpPr>
              <a:spLocks noChangeArrowheads="1"/>
            </p:cNvSpPr>
            <p:nvPr/>
          </p:nvSpPr>
          <p:spPr bwMode="auto">
            <a:xfrm>
              <a:off x="3120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2" name="Oval 56"/>
            <p:cNvSpPr>
              <a:spLocks noChangeArrowheads="1"/>
            </p:cNvSpPr>
            <p:nvPr/>
          </p:nvSpPr>
          <p:spPr bwMode="auto">
            <a:xfrm>
              <a:off x="3264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982073" name="Oval 57"/>
            <p:cNvSpPr>
              <a:spLocks noChangeArrowheads="1"/>
            </p:cNvSpPr>
            <p:nvPr/>
          </p:nvSpPr>
          <p:spPr bwMode="auto">
            <a:xfrm>
              <a:off x="3120" y="388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4" name="Oval 58"/>
            <p:cNvSpPr>
              <a:spLocks noChangeArrowheads="1"/>
            </p:cNvSpPr>
            <p:nvPr/>
          </p:nvSpPr>
          <p:spPr bwMode="auto">
            <a:xfrm>
              <a:off x="3264" y="3888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5" name="Oval 59"/>
            <p:cNvSpPr>
              <a:spLocks noChangeArrowheads="1"/>
            </p:cNvSpPr>
            <p:nvPr/>
          </p:nvSpPr>
          <p:spPr bwMode="auto">
            <a:xfrm>
              <a:off x="4512" y="355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6" name="Oval 60"/>
            <p:cNvSpPr>
              <a:spLocks noChangeArrowheads="1"/>
            </p:cNvSpPr>
            <p:nvPr/>
          </p:nvSpPr>
          <p:spPr bwMode="auto">
            <a:xfrm>
              <a:off x="4608" y="3696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7" name="Oval 61"/>
            <p:cNvSpPr>
              <a:spLocks noChangeArrowheads="1"/>
            </p:cNvSpPr>
            <p:nvPr/>
          </p:nvSpPr>
          <p:spPr bwMode="auto">
            <a:xfrm>
              <a:off x="4656" y="3552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8" name="Oval 62"/>
            <p:cNvSpPr>
              <a:spLocks noChangeArrowheads="1"/>
            </p:cNvSpPr>
            <p:nvPr/>
          </p:nvSpPr>
          <p:spPr bwMode="auto">
            <a:xfrm>
              <a:off x="4006" y="3897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79" name="Oval 63"/>
            <p:cNvSpPr>
              <a:spLocks noChangeArrowheads="1"/>
            </p:cNvSpPr>
            <p:nvPr/>
          </p:nvSpPr>
          <p:spPr bwMode="auto">
            <a:xfrm>
              <a:off x="4162" y="3875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80" name="Oval 64"/>
            <p:cNvSpPr>
              <a:spLocks noChangeArrowheads="1"/>
            </p:cNvSpPr>
            <p:nvPr/>
          </p:nvSpPr>
          <p:spPr bwMode="auto">
            <a:xfrm>
              <a:off x="3936" y="3792"/>
              <a:ext cx="336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084" name="Line 68"/>
            <p:cNvSpPr>
              <a:spLocks noChangeShapeType="1"/>
            </p:cNvSpPr>
            <p:nvPr/>
          </p:nvSpPr>
          <p:spPr bwMode="auto">
            <a:xfrm>
              <a:off x="3156" y="3765"/>
              <a:ext cx="11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85" name="Line 69"/>
            <p:cNvSpPr>
              <a:spLocks noChangeShapeType="1"/>
            </p:cNvSpPr>
            <p:nvPr/>
          </p:nvSpPr>
          <p:spPr bwMode="auto">
            <a:xfrm flipH="1">
              <a:off x="3164" y="3774"/>
              <a:ext cx="111" cy="1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86" name="Line 70"/>
            <p:cNvSpPr>
              <a:spLocks noChangeShapeType="1"/>
            </p:cNvSpPr>
            <p:nvPr/>
          </p:nvSpPr>
          <p:spPr bwMode="auto">
            <a:xfrm flipH="1">
              <a:off x="3147" y="3912"/>
              <a:ext cx="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87" name="Line 71"/>
            <p:cNvSpPr>
              <a:spLocks noChangeShapeType="1"/>
            </p:cNvSpPr>
            <p:nvPr/>
          </p:nvSpPr>
          <p:spPr bwMode="auto">
            <a:xfrm>
              <a:off x="3138" y="3783"/>
              <a:ext cx="0" cy="1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89" name="Line 73"/>
            <p:cNvSpPr>
              <a:spLocks noChangeShapeType="1"/>
            </p:cNvSpPr>
            <p:nvPr/>
          </p:nvSpPr>
          <p:spPr bwMode="auto">
            <a:xfrm flipV="1">
              <a:off x="4040" y="3894"/>
              <a:ext cx="121" cy="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90" name="Line 74"/>
            <p:cNvSpPr>
              <a:spLocks noChangeShapeType="1"/>
            </p:cNvSpPr>
            <p:nvPr/>
          </p:nvSpPr>
          <p:spPr bwMode="auto">
            <a:xfrm>
              <a:off x="4560" y="3600"/>
              <a:ext cx="66" cy="1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091" name="Line 75"/>
            <p:cNvSpPr>
              <a:spLocks noChangeShapeType="1"/>
            </p:cNvSpPr>
            <p:nvPr/>
          </p:nvSpPr>
          <p:spPr bwMode="auto">
            <a:xfrm flipH="1">
              <a:off x="4634" y="3600"/>
              <a:ext cx="22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2093" name="Text Box 77"/>
          <p:cNvSpPr txBox="1">
            <a:spLocks noChangeArrowheads="1"/>
          </p:cNvSpPr>
          <p:nvPr/>
        </p:nvSpPr>
        <p:spPr bwMode="auto">
          <a:xfrm>
            <a:off x="4495800" y="5486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C222B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rPr>
              <a:t>4(1/4)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82" grpId="0"/>
      <p:bldP spid="982083" grpId="0"/>
      <p:bldP spid="98209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r>
              <a:rPr lang="en-US" sz="3600" b="1" dirty="0">
                <a:solidFill>
                  <a:srgbClr val="C222B7"/>
                </a:solidFill>
                <a:latin typeface="Comic Sans MS" pitchFamily="66" charset="0"/>
              </a:rPr>
              <a:t>Part </a:t>
            </a:r>
            <a:r>
              <a:rPr lang="en-US" sz="3600" b="1" dirty="0" smtClean="0">
                <a:solidFill>
                  <a:srgbClr val="C222B7"/>
                </a:solidFill>
                <a:latin typeface="Comic Sans MS" pitchFamily="66" charset="0"/>
              </a:rPr>
              <a:t>II: </a:t>
            </a:r>
            <a:r>
              <a:rPr lang="en-US" sz="3600" b="1" dirty="0">
                <a:solidFill>
                  <a:srgbClr val="C222B7"/>
                </a:solidFill>
                <a:latin typeface="Comic Sans MS" pitchFamily="66" charset="0"/>
              </a:rPr>
              <a:t>MST</a:t>
            </a:r>
            <a:endParaRPr lang="en-US" sz="32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5092" name="Text Box 4"/>
          <p:cNvSpPr txBox="1">
            <a:spLocks noChangeArrowheads="1"/>
          </p:cNvSpPr>
          <p:nvPr/>
        </p:nvSpPr>
        <p:spPr bwMode="auto">
          <a:xfrm>
            <a:off x="309349" y="762000"/>
            <a:ext cx="8534400" cy="595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c(H) = 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  (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=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vertices in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cc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Can estimate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c(H)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by: selecting sample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vertices, for each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R,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finding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using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BFS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taking (normalized) sum over sample:</a:t>
            </a:r>
            <a:b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      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(n/|R|)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R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Difficulty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if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is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large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then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“expensive”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Let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 = {v :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B}.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for </a:t>
            </a:r>
            <a:r>
              <a:rPr lang="en-US" sz="2400" b="1" dirty="0" smtClean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“small”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vS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&gt; 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c(H) –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n/B 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err="1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Alg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for estimating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c(H)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selects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sample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R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of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vertices,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runs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BFS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on each selected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v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in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R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until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finds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or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determines that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&gt; B</a:t>
            </a:r>
            <a:r>
              <a:rPr lang="en-US" sz="2400" b="1" dirty="0" smtClean="0">
                <a:solidFill>
                  <a:srgbClr val="0000FF"/>
                </a:solidFill>
                <a:latin typeface="Verdana" pitchFamily="34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(i.e.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v S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). </a:t>
            </a:r>
            <a:endParaRPr lang="en-US" sz="2400" b="1" dirty="0" smtClean="0">
              <a:latin typeface="Comic Sans MS" pitchFamily="66" charset="0"/>
              <a:ea typeface="굴림" pitchFamily="50" charset="-127"/>
              <a:cs typeface="Times New Roman" pitchFamily="18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Estimate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c(H)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by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(n/|R|)</a:t>
            </a:r>
            <a:r>
              <a:rPr lang="en-US" sz="28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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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RS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endParaRPr lang="en-US" sz="2400" b="1" dirty="0" smtClean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Complexity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O(|R|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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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endParaRPr lang="en-US" sz="24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873549" y="2411184"/>
            <a:ext cx="2794948" cy="742000"/>
            <a:chOff x="4300750" y="1696483"/>
            <a:chExt cx="2794948" cy="742000"/>
          </a:xfrm>
        </p:grpSpPr>
        <p:sp>
          <p:nvSpPr>
            <p:cNvPr id="6" name="Oval 66"/>
            <p:cNvSpPr>
              <a:spLocks noChangeArrowheads="1"/>
            </p:cNvSpPr>
            <p:nvPr/>
          </p:nvSpPr>
          <p:spPr bwMode="auto">
            <a:xfrm>
              <a:off x="4576549" y="1955754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7"/>
            <p:cNvSpPr>
              <a:spLocks noChangeArrowheads="1"/>
            </p:cNvSpPr>
            <p:nvPr/>
          </p:nvSpPr>
          <p:spPr bwMode="auto">
            <a:xfrm>
              <a:off x="5676900" y="1851667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0"/>
            <p:cNvSpPr>
              <a:spLocks noChangeArrowheads="1"/>
            </p:cNvSpPr>
            <p:nvPr/>
          </p:nvSpPr>
          <p:spPr bwMode="auto">
            <a:xfrm>
              <a:off x="6705600" y="2155991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Oval 1"/>
            <p:cNvSpPr/>
            <p:nvPr/>
          </p:nvSpPr>
          <p:spPr bwMode="auto">
            <a:xfrm>
              <a:off x="4300750" y="1785112"/>
              <a:ext cx="627797" cy="418411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5486400" y="1696483"/>
              <a:ext cx="504398" cy="335471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6467901" y="1785112"/>
              <a:ext cx="627797" cy="653371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" name="Text Box 77"/>
            <p:cNvSpPr txBox="1">
              <a:spLocks noChangeArrowheads="1"/>
            </p:cNvSpPr>
            <p:nvPr/>
          </p:nvSpPr>
          <p:spPr bwMode="auto">
            <a:xfrm>
              <a:off x="5244153" y="2020166"/>
              <a:ext cx="432747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C222B7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FF"/>
                  </a:solidFill>
                  <a:latin typeface="Comic Sans MS" pitchFamily="66" charset="0"/>
                  <a:ea typeface="굴림" pitchFamily="50" charset="-127"/>
                  <a:sym typeface="Symbol" pitchFamily="18" charset="2"/>
                </a:rPr>
                <a:t>v</a:t>
              </a:r>
              <a:endParaRPr lang="en-US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sym typeface="Symbol" pitchFamily="18" charset="2"/>
              </a:endParaRPr>
            </a:p>
          </p:txBody>
        </p:sp>
        <p:cxnSp>
          <p:nvCxnSpPr>
            <p:cNvPr id="16" name="Straight Arrow Connector 15"/>
            <p:cNvCxnSpPr>
              <a:endCxn id="7" idx="3"/>
            </p:cNvCxnSpPr>
            <p:nvPr/>
          </p:nvCxnSpPr>
          <p:spPr bwMode="auto">
            <a:xfrm flipV="1">
              <a:off x="5334000" y="1916708"/>
              <a:ext cx="354059" cy="195089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r>
              <a:rPr lang="en-US" sz="3600" b="1" dirty="0">
                <a:solidFill>
                  <a:srgbClr val="C222B7"/>
                </a:solidFill>
                <a:latin typeface="Comic Sans MS" pitchFamily="66" charset="0"/>
              </a:rPr>
              <a:t>Part </a:t>
            </a:r>
            <a:r>
              <a:rPr lang="en-US" sz="3600" b="1" dirty="0" smtClean="0">
                <a:solidFill>
                  <a:srgbClr val="C222B7"/>
                </a:solidFill>
                <a:latin typeface="Comic Sans MS" pitchFamily="66" charset="0"/>
              </a:rPr>
              <a:t>II: </a:t>
            </a:r>
            <a:r>
              <a:rPr lang="en-US" sz="3600" b="1" dirty="0">
                <a:solidFill>
                  <a:srgbClr val="C222B7"/>
                </a:solidFill>
                <a:latin typeface="Comic Sans MS" pitchFamily="66" charset="0"/>
              </a:rPr>
              <a:t>MST</a:t>
            </a:r>
            <a:endParaRPr lang="en-US" sz="32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85092" name="Text Box 4"/>
          <p:cNvSpPr txBox="1">
            <a:spLocks noChangeArrowheads="1"/>
          </p:cNvSpPr>
          <p:nvPr/>
        </p:nvSpPr>
        <p:spPr bwMode="auto">
          <a:xfrm>
            <a:off x="334369" y="990600"/>
            <a:ext cx="8534400" cy="2049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any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 &lt; 1, if set B=2/ and |R| =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(1/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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get estimate of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C(H)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to within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n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with complexity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O(d/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3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4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estimating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</a:t>
            </a:r>
            <a:r>
              <a:rPr lang="en-US" sz="24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can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run above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on each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with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=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/W,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so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that when sum estimates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=1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,…,W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get desired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1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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)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approximation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34369" y="3124200"/>
            <a:ext cx="51770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=(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V,E</a:t>
            </a:r>
            <a:r>
              <a:rPr lang="en-US" sz="20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), 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</a:t>
            </a:r>
            <a:r>
              <a:rPr lang="en-US" sz="20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edges with weight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60527" y="3733800"/>
            <a:ext cx="5380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</a:t>
            </a:r>
            <a:r>
              <a:rPr lang="en-US" sz="20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000" b="1" baseline="-25000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 </a:t>
            </a:r>
            <a:r>
              <a:rPr lang="en-US" sz="2000" b="1" dirty="0" err="1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of connected components</a:t>
            </a:r>
            <a:r>
              <a:rPr lang="en-US" sz="20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60527" y="4302665"/>
            <a:ext cx="6015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</a:pP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Weight of </a:t>
            </a:r>
            <a:r>
              <a:rPr lang="en-US" sz="20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MST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 - W +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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=1..W-1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baseline="-25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ci</a:t>
            </a:r>
            <a:r>
              <a:rPr lang="en-US" sz="2400" b="1" baseline="-25000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endParaRPr lang="en-US" sz="2000" b="1" baseline="-25000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00250" y="52578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Comment:</a:t>
            </a:r>
            <a: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[CRT]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get better complexity (total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Õ(</a:t>
            </a:r>
            <a:r>
              <a:rPr 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dW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</a:t>
            </a:r>
            <a:r>
              <a:rPr 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) by more refined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alg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63212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85800"/>
          </a:xfrm>
        </p:spPr>
        <p:txBody>
          <a:bodyPr/>
          <a:lstStyle/>
          <a:p>
            <a:r>
              <a:rPr lang="en-US" sz="2800" b="1">
                <a:solidFill>
                  <a:srgbClr val="C222B7"/>
                </a:solidFill>
                <a:latin typeface="Comic Sans MS" pitchFamily="66" charset="0"/>
              </a:rPr>
              <a:t>Summary</a:t>
            </a:r>
          </a:p>
        </p:txBody>
      </p:sp>
      <p:sp>
        <p:nvSpPr>
          <p:cNvPr id="896003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Talked about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sublinear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approximation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algorithms, in particular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for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graph parameters and gave examples:</a:t>
            </a:r>
            <a:endParaRPr lang="en-US" sz="2000" b="1" dirty="0">
              <a:latin typeface="Comic Sans MS" pitchFamily="66" charset="0"/>
              <a:ea typeface="굴림" pitchFamily="50" charset="-127"/>
              <a:cs typeface="Arial" charset="0"/>
            </a:endParaRPr>
          </a:p>
        </p:txBody>
      </p:sp>
      <p:sp>
        <p:nvSpPr>
          <p:cNvPr id="896017" name="Text Box 17"/>
          <p:cNvSpPr txBox="1">
            <a:spLocks noChangeArrowheads="1"/>
          </p:cNvSpPr>
          <p:nvPr/>
        </p:nvSpPr>
        <p:spPr bwMode="auto">
          <a:xfrm>
            <a:off x="457200" y="2667000"/>
            <a:ext cx="8534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10668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5240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9812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4384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8956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33528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8100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42672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buClr>
                <a:srgbClr val="FF0000"/>
              </a:buClr>
              <a:buSzPct val="110000"/>
              <a:buFontTx/>
              <a:buAutoNum type="romanUcPeriod"/>
            </a:pP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Average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degree </a:t>
            </a: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and number of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 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stars and cliques</a:t>
            </a:r>
            <a:b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</a:br>
            <a:endParaRPr kumimoji="0" lang="en-US" b="1" dirty="0">
              <a:solidFill>
                <a:srgbClr val="008000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  <a:p>
            <a:pPr latinLnBrk="0">
              <a:buClr>
                <a:srgbClr val="FF0000"/>
              </a:buClr>
              <a:buSzPct val="110000"/>
              <a:buFontTx/>
              <a:buAutoNum type="romanUcPeriod"/>
            </a:pP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 Weight of minimum </a:t>
            </a: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weight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spanning tree</a:t>
            </a:r>
            <a:b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</a:br>
            <a:endParaRPr kumimoji="0" lang="en-US" b="1" dirty="0">
              <a:solidFill>
                <a:srgbClr val="008000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6775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82638"/>
          </a:xfrm>
        </p:spPr>
        <p:txBody>
          <a:bodyPr/>
          <a:lstStyle/>
          <a:p>
            <a:r>
              <a:rPr lang="en-US" altLang="en-US" sz="3200" b="1">
                <a:solidFill>
                  <a:srgbClr val="C222B7"/>
                </a:solidFill>
                <a:latin typeface="Comic Sans MS" pitchFamily="66" charset="0"/>
              </a:rPr>
              <a:t>Efficient Algorithms</a:t>
            </a:r>
          </a:p>
        </p:txBody>
      </p:sp>
      <p:sp>
        <p:nvSpPr>
          <p:cNvPr id="996355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153400" cy="5558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Usually, when we say that an algorithm is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efficient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we mean that it runs in time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polynomial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the input size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(e.g., size of an input string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…</a:t>
            </a:r>
            <a:r>
              <a:rPr lang="en-US" altLang="en-US" sz="24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b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or number of </a:t>
            </a:r>
            <a:r>
              <a:rPr lang="en-US" altLang="en-US" sz="2400" b="1" dirty="0" smtClean="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vertices</a:t>
            </a:r>
            <a:r>
              <a:rPr lang="en-US" alt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 graph ).</a:t>
            </a:r>
          </a:p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Naturally, we seek as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small an exponent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as </a:t>
            </a:r>
            <a:b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possible, so that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O(n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is </a:t>
            </a:r>
            <a:r>
              <a:rPr lang="en-US" altLang="en-US" sz="2400" b="1" dirty="0">
                <a:solidFill>
                  <a:srgbClr val="FF66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good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O(n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3/2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log</a:t>
            </a:r>
            <a:r>
              <a:rPr lang="en-US" altLang="en-US" sz="24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3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(n))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is </a:t>
            </a:r>
            <a:r>
              <a:rPr lang="en-US" altLang="en-US" sz="2400" b="1" dirty="0">
                <a:solidFill>
                  <a:srgbClr val="FF505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better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, and linear time </a:t>
            </a:r>
            <a:r>
              <a:rPr lang="en-US" alt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O(n)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is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really great!</a:t>
            </a:r>
          </a:p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But what if</a:t>
            </a:r>
            <a:r>
              <a:rPr lang="en-US" altLang="en-US" sz="2400" b="1" dirty="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n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is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HUGE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so that even linear time is prohibitive? Are there tasks we can perform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“super-efficiently”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sub-linear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time?</a:t>
            </a:r>
          </a:p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Supposedly, we need linear time just to </a:t>
            </a:r>
            <a:b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read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the input without processing it at all.</a:t>
            </a:r>
          </a:p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But what if we don’t read the whole input but rather </a:t>
            </a:r>
            <a:r>
              <a:rPr lang="en-US" alt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sample </a:t>
            </a:r>
            <a:r>
              <a:rPr lang="en-US" alt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from it?   </a:t>
            </a:r>
            <a:endParaRPr lang="en-US" altLang="en-US" sz="2400" b="1" dirty="0">
              <a:solidFill>
                <a:srgbClr val="3333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grpSp>
        <p:nvGrpSpPr>
          <p:cNvPr id="996356" name="Group 4"/>
          <p:cNvGrpSpPr>
            <a:grpSpLocks/>
          </p:cNvGrpSpPr>
          <p:nvPr/>
        </p:nvGrpSpPr>
        <p:grpSpPr bwMode="auto">
          <a:xfrm>
            <a:off x="7162800" y="1828800"/>
            <a:ext cx="1676400" cy="1371600"/>
            <a:chOff x="4080" y="1248"/>
            <a:chExt cx="1056" cy="864"/>
          </a:xfrm>
        </p:grpSpPr>
        <p:sp>
          <p:nvSpPr>
            <p:cNvPr id="996357" name="Oval 5"/>
            <p:cNvSpPr>
              <a:spLocks noChangeArrowheads="1"/>
            </p:cNvSpPr>
            <p:nvPr/>
          </p:nvSpPr>
          <p:spPr bwMode="auto">
            <a:xfrm>
              <a:off x="4704" y="1248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58" name="Oval 6"/>
            <p:cNvSpPr>
              <a:spLocks noChangeArrowheads="1"/>
            </p:cNvSpPr>
            <p:nvPr/>
          </p:nvSpPr>
          <p:spPr bwMode="auto">
            <a:xfrm>
              <a:off x="4752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59" name="Oval 7"/>
            <p:cNvSpPr>
              <a:spLocks noChangeArrowheads="1"/>
            </p:cNvSpPr>
            <p:nvPr/>
          </p:nvSpPr>
          <p:spPr bwMode="auto">
            <a:xfrm>
              <a:off x="4080" y="134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0" name="Oval 8"/>
            <p:cNvSpPr>
              <a:spLocks noChangeArrowheads="1"/>
            </p:cNvSpPr>
            <p:nvPr/>
          </p:nvSpPr>
          <p:spPr bwMode="auto">
            <a:xfrm>
              <a:off x="499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1" name="Oval 9"/>
            <p:cNvSpPr>
              <a:spLocks noChangeArrowheads="1"/>
            </p:cNvSpPr>
            <p:nvPr/>
          </p:nvSpPr>
          <p:spPr bwMode="auto">
            <a:xfrm>
              <a:off x="4560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2" name="Oval 10"/>
            <p:cNvSpPr>
              <a:spLocks noChangeArrowheads="1"/>
            </p:cNvSpPr>
            <p:nvPr/>
          </p:nvSpPr>
          <p:spPr bwMode="auto">
            <a:xfrm>
              <a:off x="4080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3" name="Oval 11"/>
            <p:cNvSpPr>
              <a:spLocks noChangeArrowheads="1"/>
            </p:cNvSpPr>
            <p:nvPr/>
          </p:nvSpPr>
          <p:spPr bwMode="auto">
            <a:xfrm>
              <a:off x="5040" y="1392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4" name="Oval 12"/>
            <p:cNvSpPr>
              <a:spLocks noChangeArrowheads="1"/>
            </p:cNvSpPr>
            <p:nvPr/>
          </p:nvSpPr>
          <p:spPr bwMode="auto">
            <a:xfrm>
              <a:off x="4464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365" name="Line 13"/>
            <p:cNvSpPr>
              <a:spLocks noChangeShapeType="1"/>
            </p:cNvSpPr>
            <p:nvPr/>
          </p:nvSpPr>
          <p:spPr bwMode="auto">
            <a:xfrm flipV="1">
              <a:off x="4176" y="1296"/>
              <a:ext cx="52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66" name="Line 14"/>
            <p:cNvSpPr>
              <a:spLocks noChangeShapeType="1"/>
            </p:cNvSpPr>
            <p:nvPr/>
          </p:nvSpPr>
          <p:spPr bwMode="auto">
            <a:xfrm>
              <a:off x="4800" y="1296"/>
              <a:ext cx="249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67" name="Line 15"/>
            <p:cNvSpPr>
              <a:spLocks noChangeShapeType="1"/>
            </p:cNvSpPr>
            <p:nvPr/>
          </p:nvSpPr>
          <p:spPr bwMode="auto">
            <a:xfrm flipH="1">
              <a:off x="5040" y="1488"/>
              <a:ext cx="48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68" name="Line 16"/>
            <p:cNvSpPr>
              <a:spLocks noChangeShapeType="1"/>
            </p:cNvSpPr>
            <p:nvPr/>
          </p:nvSpPr>
          <p:spPr bwMode="auto">
            <a:xfrm flipH="1">
              <a:off x="4608" y="1632"/>
              <a:ext cx="192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69" name="Line 17"/>
            <p:cNvSpPr>
              <a:spLocks noChangeShapeType="1"/>
            </p:cNvSpPr>
            <p:nvPr/>
          </p:nvSpPr>
          <p:spPr bwMode="auto">
            <a:xfrm>
              <a:off x="4176" y="1392"/>
              <a:ext cx="31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70" name="Line 18"/>
            <p:cNvSpPr>
              <a:spLocks noChangeShapeType="1"/>
            </p:cNvSpPr>
            <p:nvPr/>
          </p:nvSpPr>
          <p:spPr bwMode="auto">
            <a:xfrm>
              <a:off x="4176" y="1737"/>
              <a:ext cx="816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71" name="Line 19"/>
            <p:cNvSpPr>
              <a:spLocks noChangeShapeType="1"/>
            </p:cNvSpPr>
            <p:nvPr/>
          </p:nvSpPr>
          <p:spPr bwMode="auto">
            <a:xfrm>
              <a:off x="4128" y="1440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72" name="Line 20"/>
            <p:cNvSpPr>
              <a:spLocks noChangeShapeType="1"/>
            </p:cNvSpPr>
            <p:nvPr/>
          </p:nvSpPr>
          <p:spPr bwMode="auto">
            <a:xfrm flipH="1">
              <a:off x="4176" y="17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73" name="Line 21"/>
            <p:cNvSpPr>
              <a:spLocks noChangeShapeType="1"/>
            </p:cNvSpPr>
            <p:nvPr/>
          </p:nvSpPr>
          <p:spPr bwMode="auto">
            <a:xfrm flipH="1">
              <a:off x="4540" y="1344"/>
              <a:ext cx="212" cy="3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374" name="Line 22"/>
            <p:cNvSpPr>
              <a:spLocks noChangeShapeType="1"/>
            </p:cNvSpPr>
            <p:nvPr/>
          </p:nvSpPr>
          <p:spPr bwMode="auto">
            <a:xfrm>
              <a:off x="4136" y="1773"/>
              <a:ext cx="433" cy="2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96376" name="Picture 24" descr="Reading_Glas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953000"/>
            <a:ext cx="144780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6377" name="Line 25"/>
          <p:cNvSpPr>
            <a:spLocks noChangeShapeType="1"/>
          </p:cNvSpPr>
          <p:nvPr/>
        </p:nvSpPr>
        <p:spPr bwMode="auto">
          <a:xfrm flipH="1">
            <a:off x="5029200" y="6172200"/>
            <a:ext cx="6350" cy="249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6379" name="Text Box 27"/>
          <p:cNvSpPr txBox="1">
            <a:spLocks noChangeArrowheads="1"/>
          </p:cNvSpPr>
          <p:nvPr/>
        </p:nvSpPr>
        <p:spPr bwMode="auto">
          <a:xfrm>
            <a:off x="4156075" y="6278563"/>
            <a:ext cx="2035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ct val="20000"/>
              </a:spcAft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baseline="-2500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</a:t>
            </a: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</a:t>
            </a:r>
            <a:r>
              <a:rPr lang="en-US" altLang="en-US" sz="2400" b="1" baseline="-2500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2</a:t>
            </a: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…s</a:t>
            </a:r>
            <a:r>
              <a:rPr lang="en-US" altLang="en-US" sz="2400" b="1" baseline="-2500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…s</a:t>
            </a:r>
            <a:r>
              <a:rPr lang="en-US" altLang="en-US" sz="2400" b="1" baseline="-2500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j</a:t>
            </a: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…s</a:t>
            </a:r>
            <a:r>
              <a:rPr lang="en-US" altLang="en-US" sz="2400" b="1" baseline="-25000">
                <a:solidFill>
                  <a:srgbClr val="3333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endParaRPr lang="en-GB" altLang="en-US"/>
          </a:p>
        </p:txBody>
      </p:sp>
      <p:sp>
        <p:nvSpPr>
          <p:cNvPr id="996380" name="Line 28"/>
          <p:cNvSpPr>
            <a:spLocks noChangeShapeType="1"/>
          </p:cNvSpPr>
          <p:nvPr/>
        </p:nvSpPr>
        <p:spPr bwMode="auto">
          <a:xfrm flipH="1">
            <a:off x="5522913" y="6173788"/>
            <a:ext cx="6350" cy="249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09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6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6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6377" grpId="0" animBg="1"/>
      <p:bldP spid="996379" grpId="0"/>
      <p:bldP spid="99638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>
                <a:solidFill>
                  <a:srgbClr val="C222B7"/>
                </a:solidFill>
                <a:latin typeface="Comic Sans MS" pitchFamily="66" charset="0"/>
              </a:rPr>
              <a:t>Thanks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52400"/>
            <a:ext cx="8229600" cy="1143000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rgbClr val="C222B7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Sublinear Algorithms</a:t>
            </a:r>
            <a:endParaRPr lang="en-US" altLang="he-IL" sz="2800" dirty="0">
              <a:solidFill>
                <a:srgbClr val="C222B7"/>
              </a:solidFill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09667" name="Text Box 3"/>
          <p:cNvSpPr txBox="1">
            <a:spLocks noChangeArrowheads="1"/>
          </p:cNvSpPr>
          <p:nvPr/>
        </p:nvSpPr>
        <p:spPr bwMode="auto">
          <a:xfrm>
            <a:off x="646113" y="1295400"/>
            <a:ext cx="7467600" cy="156966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he-IL" sz="2400" b="1" dirty="0" smtClean="0">
                <a:latin typeface="Comic Sans MS" pitchFamily="66" charset="0"/>
              </a:rPr>
              <a:t>Given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query access </a:t>
            </a:r>
            <a:r>
              <a:rPr lang="en-US" altLang="he-IL" sz="2400" b="1" dirty="0" smtClean="0">
                <a:latin typeface="Comic Sans MS" pitchFamily="66" charset="0"/>
              </a:rPr>
              <a:t>to an object </a:t>
            </a:r>
            <a:r>
              <a:rPr lang="en-US" altLang="he-IL" sz="2400" b="1" dirty="0" smtClean="0">
                <a:solidFill>
                  <a:srgbClr val="3333FF"/>
                </a:solidFill>
                <a:latin typeface="Comic Sans MS" pitchFamily="66" charset="0"/>
              </a:rPr>
              <a:t>O</a:t>
            </a:r>
            <a:r>
              <a:rPr lang="en-US" altLang="he-IL" sz="2400" b="1" dirty="0" smtClean="0">
                <a:latin typeface="Comic Sans MS" pitchFamily="66" charset="0"/>
              </a:rPr>
              <a:t>, perform computation that is (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approximately</a:t>
            </a:r>
            <a:r>
              <a:rPr lang="en-US" altLang="he-IL" sz="2400" b="1" dirty="0" smtClean="0">
                <a:latin typeface="Comic Sans MS" pitchFamily="66" charset="0"/>
              </a:rPr>
              <a:t>) </a:t>
            </a:r>
            <a:r>
              <a:rPr lang="en-US" altLang="he-IL" sz="2400" b="1" dirty="0" smtClean="0">
                <a:solidFill>
                  <a:srgbClr val="FF0000"/>
                </a:solidFill>
                <a:latin typeface="Comic Sans MS" pitchFamily="66" charset="0"/>
              </a:rPr>
              <a:t>correct</a:t>
            </a:r>
            <a:r>
              <a:rPr lang="en-US" altLang="he-IL" sz="2400" b="1" dirty="0" smtClean="0">
                <a:latin typeface="Comic Sans MS" pitchFamily="66" charset="0"/>
              </a:rPr>
              <a:t> with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high (constant) probability, </a:t>
            </a:r>
            <a:r>
              <a:rPr lang="en-US" altLang="he-IL" sz="2400" b="1" dirty="0" smtClean="0">
                <a:latin typeface="Comic Sans MS" pitchFamily="66" charset="0"/>
              </a:rPr>
              <a:t>after performing as </a:t>
            </a:r>
            <a:r>
              <a:rPr lang="en-US" altLang="he-IL" sz="2400" b="1" dirty="0" smtClean="0">
                <a:solidFill>
                  <a:srgbClr val="FF0000"/>
                </a:solidFill>
                <a:latin typeface="Comic Sans MS" pitchFamily="66" charset="0"/>
              </a:rPr>
              <a:t>few queries </a:t>
            </a:r>
            <a:r>
              <a:rPr lang="en-US" altLang="he-IL" sz="2400" b="1" dirty="0" smtClean="0">
                <a:latin typeface="Comic Sans MS" pitchFamily="66" charset="0"/>
              </a:rPr>
              <a:t>as possible.</a:t>
            </a:r>
            <a:endParaRPr lang="en-US" altLang="he-IL" sz="2400" b="1" dirty="0">
              <a:latin typeface="Comic Sans MS" pitchFamily="66" charset="0"/>
            </a:endParaRPr>
          </a:p>
        </p:txBody>
      </p:sp>
      <p:sp>
        <p:nvSpPr>
          <p:cNvPr id="1009668" name="Freeform 4"/>
          <p:cNvSpPr>
            <a:spLocks/>
          </p:cNvSpPr>
          <p:nvPr/>
        </p:nvSpPr>
        <p:spPr bwMode="auto">
          <a:xfrm>
            <a:off x="1597027" y="3605213"/>
            <a:ext cx="5029200" cy="1765300"/>
          </a:xfrm>
          <a:custGeom>
            <a:avLst/>
            <a:gdLst>
              <a:gd name="T0" fmla="*/ 392 w 3168"/>
              <a:gd name="T1" fmla="*/ 424 h 1112"/>
              <a:gd name="T2" fmla="*/ 728 w 3168"/>
              <a:gd name="T3" fmla="*/ 88 h 1112"/>
              <a:gd name="T4" fmla="*/ 1640 w 3168"/>
              <a:gd name="T5" fmla="*/ 40 h 1112"/>
              <a:gd name="T6" fmla="*/ 2408 w 3168"/>
              <a:gd name="T7" fmla="*/ 328 h 1112"/>
              <a:gd name="T8" fmla="*/ 2888 w 3168"/>
              <a:gd name="T9" fmla="*/ 376 h 1112"/>
              <a:gd name="T10" fmla="*/ 3128 w 3168"/>
              <a:gd name="T11" fmla="*/ 760 h 1112"/>
              <a:gd name="T12" fmla="*/ 2648 w 3168"/>
              <a:gd name="T13" fmla="*/ 1000 h 1112"/>
              <a:gd name="T14" fmla="*/ 1688 w 3168"/>
              <a:gd name="T15" fmla="*/ 952 h 1112"/>
              <a:gd name="T16" fmla="*/ 1112 w 3168"/>
              <a:gd name="T17" fmla="*/ 1096 h 1112"/>
              <a:gd name="T18" fmla="*/ 776 w 3168"/>
              <a:gd name="T19" fmla="*/ 856 h 1112"/>
              <a:gd name="T20" fmla="*/ 296 w 3168"/>
              <a:gd name="T21" fmla="*/ 1000 h 1112"/>
              <a:gd name="T22" fmla="*/ 8 w 3168"/>
              <a:gd name="T23" fmla="*/ 472 h 1112"/>
              <a:gd name="T24" fmla="*/ 248 w 3168"/>
              <a:gd name="T25" fmla="*/ 232 h 1112"/>
              <a:gd name="T26" fmla="*/ 392 w 3168"/>
              <a:gd name="T27" fmla="*/ 424 h 1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168" h="1112">
                <a:moveTo>
                  <a:pt x="392" y="424"/>
                </a:moveTo>
                <a:cubicBezTo>
                  <a:pt x="472" y="400"/>
                  <a:pt x="520" y="152"/>
                  <a:pt x="728" y="88"/>
                </a:cubicBezTo>
                <a:cubicBezTo>
                  <a:pt x="936" y="24"/>
                  <a:pt x="1360" y="0"/>
                  <a:pt x="1640" y="40"/>
                </a:cubicBezTo>
                <a:cubicBezTo>
                  <a:pt x="1920" y="80"/>
                  <a:pt x="2200" y="272"/>
                  <a:pt x="2408" y="328"/>
                </a:cubicBezTo>
                <a:cubicBezTo>
                  <a:pt x="2616" y="384"/>
                  <a:pt x="2768" y="304"/>
                  <a:pt x="2888" y="376"/>
                </a:cubicBezTo>
                <a:cubicBezTo>
                  <a:pt x="3008" y="448"/>
                  <a:pt x="3168" y="656"/>
                  <a:pt x="3128" y="760"/>
                </a:cubicBezTo>
                <a:cubicBezTo>
                  <a:pt x="3088" y="864"/>
                  <a:pt x="2888" y="968"/>
                  <a:pt x="2648" y="1000"/>
                </a:cubicBezTo>
                <a:cubicBezTo>
                  <a:pt x="2408" y="1032"/>
                  <a:pt x="1944" y="936"/>
                  <a:pt x="1688" y="952"/>
                </a:cubicBezTo>
                <a:cubicBezTo>
                  <a:pt x="1432" y="968"/>
                  <a:pt x="1264" y="1112"/>
                  <a:pt x="1112" y="1096"/>
                </a:cubicBezTo>
                <a:cubicBezTo>
                  <a:pt x="960" y="1080"/>
                  <a:pt x="912" y="872"/>
                  <a:pt x="776" y="856"/>
                </a:cubicBezTo>
                <a:cubicBezTo>
                  <a:pt x="640" y="840"/>
                  <a:pt x="424" y="1064"/>
                  <a:pt x="296" y="1000"/>
                </a:cubicBezTo>
                <a:cubicBezTo>
                  <a:pt x="168" y="936"/>
                  <a:pt x="16" y="600"/>
                  <a:pt x="8" y="472"/>
                </a:cubicBezTo>
                <a:cubicBezTo>
                  <a:pt x="0" y="344"/>
                  <a:pt x="184" y="240"/>
                  <a:pt x="248" y="232"/>
                </a:cubicBezTo>
                <a:cubicBezTo>
                  <a:pt x="312" y="224"/>
                  <a:pt x="312" y="448"/>
                  <a:pt x="392" y="424"/>
                </a:cubicBez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9672" name="Text Box 8"/>
          <p:cNvSpPr txBox="1">
            <a:spLocks noChangeArrowheads="1"/>
          </p:cNvSpPr>
          <p:nvPr/>
        </p:nvSpPr>
        <p:spPr bwMode="auto">
          <a:xfrm>
            <a:off x="2474913" y="4487863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 New Roman (Hebrew)" pitchFamily="18" charset="0"/>
                <a:ea typeface="굴림" pitchFamily="50" charset="-127"/>
              </a:rPr>
              <a:t>?</a:t>
            </a:r>
          </a:p>
        </p:txBody>
      </p:sp>
      <p:sp>
        <p:nvSpPr>
          <p:cNvPr id="1009673" name="Text Box 9"/>
          <p:cNvSpPr txBox="1">
            <a:spLocks noChangeArrowheads="1"/>
          </p:cNvSpPr>
          <p:nvPr/>
        </p:nvSpPr>
        <p:spPr bwMode="auto">
          <a:xfrm>
            <a:off x="5218113" y="4487863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 New Roman (Hebrew)" pitchFamily="18" charset="0"/>
                <a:ea typeface="굴림" pitchFamily="50" charset="-127"/>
              </a:rPr>
              <a:t>?</a:t>
            </a:r>
          </a:p>
        </p:txBody>
      </p:sp>
      <p:sp>
        <p:nvSpPr>
          <p:cNvPr id="1009674" name="Text Box 10"/>
          <p:cNvSpPr txBox="1">
            <a:spLocks noChangeArrowheads="1"/>
          </p:cNvSpPr>
          <p:nvPr/>
        </p:nvSpPr>
        <p:spPr bwMode="auto">
          <a:xfrm>
            <a:off x="4379913" y="3954463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 New Roman (Hebrew)" pitchFamily="18" charset="0"/>
                <a:ea typeface="굴림" pitchFamily="50" charset="-127"/>
              </a:rPr>
              <a:t>?</a:t>
            </a:r>
          </a:p>
        </p:txBody>
      </p:sp>
      <p:sp>
        <p:nvSpPr>
          <p:cNvPr id="1009675" name="Text Box 11"/>
          <p:cNvSpPr txBox="1">
            <a:spLocks noChangeArrowheads="1"/>
          </p:cNvSpPr>
          <p:nvPr/>
        </p:nvSpPr>
        <p:spPr bwMode="auto">
          <a:xfrm>
            <a:off x="3846513" y="4792663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 New Roman (Hebrew)" pitchFamily="18" charset="0"/>
                <a:ea typeface="굴림" pitchFamily="50" charset="-127"/>
              </a:rPr>
              <a:t>?</a:t>
            </a:r>
          </a:p>
        </p:txBody>
      </p:sp>
      <p:sp>
        <p:nvSpPr>
          <p:cNvPr id="1009676" name="Text Box 12"/>
          <p:cNvSpPr txBox="1">
            <a:spLocks noChangeArrowheads="1"/>
          </p:cNvSpPr>
          <p:nvPr/>
        </p:nvSpPr>
        <p:spPr bwMode="auto">
          <a:xfrm>
            <a:off x="6208713" y="4512908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 New Roman (Hebrew)" pitchFamily="18" charset="0"/>
                <a:ea typeface="굴림" pitchFamily="50" charset="-127"/>
              </a:rPr>
              <a:t>?</a:t>
            </a:r>
          </a:p>
        </p:txBody>
      </p:sp>
      <p:pic>
        <p:nvPicPr>
          <p:cNvPr id="1009677" name="Picture 13" descr="ANALYZ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3429000"/>
            <a:ext cx="608013" cy="669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09678" name="Line 14"/>
          <p:cNvSpPr>
            <a:spLocks noChangeShapeType="1"/>
          </p:cNvSpPr>
          <p:nvPr/>
        </p:nvSpPr>
        <p:spPr bwMode="auto">
          <a:xfrm>
            <a:off x="1712913" y="3725863"/>
            <a:ext cx="26670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09679" name="Line 15"/>
          <p:cNvSpPr>
            <a:spLocks noChangeShapeType="1"/>
          </p:cNvSpPr>
          <p:nvPr/>
        </p:nvSpPr>
        <p:spPr bwMode="auto">
          <a:xfrm>
            <a:off x="1636713" y="3954463"/>
            <a:ext cx="8382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09680" name="Line 16"/>
          <p:cNvSpPr>
            <a:spLocks noChangeShapeType="1"/>
          </p:cNvSpPr>
          <p:nvPr/>
        </p:nvSpPr>
        <p:spPr bwMode="auto">
          <a:xfrm>
            <a:off x="1712913" y="3878263"/>
            <a:ext cx="2133600" cy="990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09681" name="Line 17"/>
          <p:cNvSpPr>
            <a:spLocks noChangeShapeType="1"/>
          </p:cNvSpPr>
          <p:nvPr/>
        </p:nvSpPr>
        <p:spPr bwMode="auto">
          <a:xfrm>
            <a:off x="1712913" y="3802063"/>
            <a:ext cx="45720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09682" name="Line 18"/>
          <p:cNvSpPr>
            <a:spLocks noChangeShapeType="1"/>
          </p:cNvSpPr>
          <p:nvPr/>
        </p:nvSpPr>
        <p:spPr bwMode="auto">
          <a:xfrm>
            <a:off x="1789113" y="3878263"/>
            <a:ext cx="33528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79413" y="5486400"/>
            <a:ext cx="8305800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Comic Sans MS" pitchFamily="66" charset="0"/>
              </a:rPr>
              <a:t>To define </a:t>
            </a:r>
            <a:r>
              <a:rPr lang="en-US" altLang="en-US" sz="2400" b="1" dirty="0" smtClean="0">
                <a:latin typeface="Comic Sans MS" pitchFamily="66" charset="0"/>
              </a:rPr>
              <a:t>task </a:t>
            </a:r>
            <a:r>
              <a:rPr lang="en-US" alt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precisely</a:t>
            </a:r>
            <a:r>
              <a:rPr lang="en-US" altLang="en-US" sz="2400" b="1" dirty="0">
                <a:latin typeface="Comic Sans MS" pitchFamily="66" charset="0"/>
              </a:rPr>
              <a:t>, must specify: </a:t>
            </a:r>
            <a:r>
              <a:rPr lang="en-US" altLang="en-US" sz="2400" b="1" dirty="0" smtClean="0">
                <a:latin typeface="Comic Sans MS" pitchFamily="66" charset="0"/>
              </a:rPr>
              <a:t/>
            </a:r>
            <a:br>
              <a:rPr lang="en-US" altLang="en-US" sz="2400" b="1" dirty="0" smtClean="0">
                <a:latin typeface="Comic Sans MS" pitchFamily="66" charset="0"/>
              </a:rPr>
            </a:br>
            <a:r>
              <a:rPr lang="en-US" altLang="en-US" sz="2400" b="1" dirty="0" smtClean="0">
                <a:solidFill>
                  <a:srgbClr val="3333FF"/>
                </a:solidFill>
                <a:latin typeface="Comic Sans MS" pitchFamily="66" charset="0"/>
              </a:rPr>
              <a:t>object</a:t>
            </a:r>
            <a:r>
              <a:rPr lang="en-US" altLang="en-US" sz="2400" b="1" dirty="0" smtClean="0">
                <a:latin typeface="Comic Sans MS" pitchFamily="66" charset="0"/>
              </a:rPr>
              <a:t>, </a:t>
            </a:r>
            <a:r>
              <a:rPr lang="en-US" altLang="en-US" sz="2400" b="1" dirty="0" smtClean="0">
                <a:solidFill>
                  <a:srgbClr val="008000"/>
                </a:solidFill>
                <a:latin typeface="Comic Sans MS" pitchFamily="66" charset="0"/>
              </a:rPr>
              <a:t>query</a:t>
            </a:r>
            <a:r>
              <a:rPr lang="en-US" altLang="en-US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en-US" altLang="en-US" sz="2400" b="1" dirty="0" smtClean="0">
                <a:latin typeface="Comic Sans MS" pitchFamily="66" charset="0"/>
              </a:rPr>
              <a:t>access</a:t>
            </a:r>
            <a:r>
              <a:rPr lang="en-US" altLang="en-US" sz="2400" b="1" dirty="0">
                <a:latin typeface="Comic Sans MS" pitchFamily="66" charset="0"/>
              </a:rPr>
              <a:t>, </a:t>
            </a:r>
            <a:r>
              <a:rPr lang="en-US" altLang="en-US" sz="2400" b="1" dirty="0" smtClean="0">
                <a:latin typeface="Comic Sans MS" pitchFamily="66" charset="0"/>
              </a:rPr>
              <a:t>desired </a:t>
            </a:r>
            <a:r>
              <a:rPr lang="en-US" altLang="en-US" sz="2400" b="1" dirty="0" smtClean="0">
                <a:solidFill>
                  <a:srgbClr val="C222B7"/>
                </a:solidFill>
                <a:latin typeface="Comic Sans MS" pitchFamily="66" charset="0"/>
              </a:rPr>
              <a:t>computation</a:t>
            </a:r>
            <a:r>
              <a:rPr lang="en-US" altLang="en-US" sz="2400" b="1" dirty="0" smtClean="0">
                <a:latin typeface="Comic Sans MS" pitchFamily="66" charset="0"/>
              </a:rPr>
              <a:t> and notion of </a:t>
            </a:r>
            <a:r>
              <a:rPr lang="en-US" altLang="en-US" sz="2400" b="1" dirty="0" smtClean="0">
                <a:solidFill>
                  <a:srgbClr val="3399FF"/>
                </a:solidFill>
                <a:latin typeface="Comic Sans MS" pitchFamily="66" charset="0"/>
              </a:rPr>
              <a:t>approximation</a:t>
            </a:r>
            <a:endParaRPr lang="en-GB" altLang="en-US" sz="2400" b="1" dirty="0">
              <a:solidFill>
                <a:srgbClr val="3399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08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8" grpId="0" animBg="1"/>
      <p:bldP spid="1009672" grpId="0"/>
      <p:bldP spid="1009673" grpId="0"/>
      <p:bldP spid="1009674" grpId="0"/>
      <p:bldP spid="1009675" grpId="0"/>
      <p:bldP spid="1009676" grpId="0"/>
      <p:bldP spid="1009678" grpId="0" animBg="1"/>
      <p:bldP spid="1009679" grpId="0" animBg="1"/>
      <p:bldP spid="1009680" grpId="0" animBg="1"/>
      <p:bldP spid="1009681" grpId="0" animBg="1"/>
      <p:bldP spid="1009682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3914" y="152400"/>
            <a:ext cx="7772400" cy="1143000"/>
          </a:xfrm>
        </p:spPr>
        <p:txBody>
          <a:bodyPr/>
          <a:lstStyle/>
          <a:p>
            <a:r>
              <a:rPr lang="en-US" altLang="he-IL" dirty="0"/>
              <a:t> </a:t>
            </a:r>
            <a:r>
              <a:rPr lang="en-US" altLang="he-IL" sz="2800" b="1" dirty="0">
                <a:solidFill>
                  <a:srgbClr val="C222B7"/>
                </a:solidFill>
                <a:latin typeface="Comic Sans MS" pitchFamily="66" charset="0"/>
              </a:rPr>
              <a:t>Examples</a:t>
            </a:r>
            <a:endParaRPr lang="en-US" altLang="he-IL" sz="2800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7881" y="1219200"/>
            <a:ext cx="8001000" cy="53340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altLang="he-IL" sz="2400" b="1" dirty="0">
                <a:latin typeface="Comic Sans MS" pitchFamily="66" charset="0"/>
              </a:rPr>
              <a:t>The object can be an </a:t>
            </a:r>
            <a:r>
              <a:rPr lang="en-US" altLang="he-IL" sz="2400" b="1" dirty="0">
                <a:solidFill>
                  <a:srgbClr val="3333FF"/>
                </a:solidFill>
                <a:latin typeface="Comic Sans MS" pitchFamily="66" charset="0"/>
              </a:rPr>
              <a:t>array</a:t>
            </a:r>
            <a:r>
              <a:rPr lang="en-US" altLang="he-IL" sz="2400" b="1" dirty="0">
                <a:latin typeface="Comic Sans MS" pitchFamily="66" charset="0"/>
              </a:rPr>
              <a:t> </a:t>
            </a:r>
            <a:r>
              <a:rPr lang="en-US" altLang="he-IL" sz="2400" b="1" dirty="0" smtClean="0">
                <a:latin typeface="Comic Sans MS" pitchFamily="66" charset="0"/>
              </a:rPr>
              <a:t>of numbers and would like to decide whether it is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sorted</a:t>
            </a:r>
            <a:r>
              <a:rPr lang="en-US" altLang="he-IL" sz="2400" b="1" dirty="0" smtClean="0">
                <a:latin typeface="Comic Sans MS" pitchFamily="66" charset="0"/>
              </a:rPr>
              <a:t> </a:t>
            </a:r>
          </a:p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altLang="he-IL" sz="2400" b="1" dirty="0">
                <a:latin typeface="Comic Sans MS" pitchFamily="66" charset="0"/>
              </a:rPr>
              <a:t>The object can be a </a:t>
            </a:r>
            <a:r>
              <a:rPr lang="en-US" altLang="he-IL" sz="2400" b="1" dirty="0">
                <a:solidFill>
                  <a:srgbClr val="3333FF"/>
                </a:solidFill>
                <a:latin typeface="Comic Sans MS" pitchFamily="66" charset="0"/>
              </a:rPr>
              <a:t>function</a:t>
            </a:r>
            <a:r>
              <a:rPr lang="en-US" altLang="he-IL" sz="2400" b="1" dirty="0">
                <a:latin typeface="Comic Sans MS" pitchFamily="66" charset="0"/>
              </a:rPr>
              <a:t> and </a:t>
            </a:r>
            <a:r>
              <a:rPr lang="en-US" altLang="he-IL" sz="2400" b="1" dirty="0" smtClean="0">
                <a:latin typeface="Comic Sans MS" pitchFamily="66" charset="0"/>
              </a:rPr>
              <a:t>would like to decide whether it is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linear </a:t>
            </a:r>
            <a:r>
              <a:rPr lang="en-US" altLang="he-IL" sz="2400" b="1" dirty="0">
                <a:latin typeface="Comic Sans MS" pitchFamily="66" charset="0"/>
              </a:rPr>
              <a:t>(</a:t>
            </a:r>
            <a:r>
              <a:rPr lang="en-US" altLang="he-IL" sz="2400" b="1" dirty="0">
                <a:latin typeface="Comic Sans MS" pitchFamily="66" charset="0"/>
                <a:sym typeface="Symbol"/>
              </a:rPr>
              <a:t>corresponds to the </a:t>
            </a:r>
            <a:r>
              <a:rPr lang="en-US" altLang="he-IL" sz="2400" b="1" dirty="0" err="1">
                <a:solidFill>
                  <a:srgbClr val="008000"/>
                </a:solidFill>
                <a:latin typeface="Comic Sans MS" pitchFamily="66" charset="0"/>
                <a:sym typeface="Symbol"/>
              </a:rPr>
              <a:t>Hadamard</a:t>
            </a:r>
            <a:r>
              <a:rPr lang="en-US" altLang="he-IL" sz="2400" b="1" dirty="0">
                <a:solidFill>
                  <a:srgbClr val="008000"/>
                </a:solidFill>
                <a:latin typeface="Comic Sans MS" pitchFamily="66" charset="0"/>
                <a:sym typeface="Symbol"/>
              </a:rPr>
              <a:t> Code</a:t>
            </a:r>
            <a:r>
              <a:rPr lang="en-US" altLang="he-IL" sz="2400" b="1" dirty="0" smtClean="0">
                <a:latin typeface="Comic Sans MS" pitchFamily="66" charset="0"/>
                <a:sym typeface="Symbol"/>
              </a:rPr>
              <a:t>)</a:t>
            </a:r>
            <a:endParaRPr lang="en-US" altLang="he-IL" sz="2400" b="1" dirty="0" smtClean="0">
              <a:latin typeface="Comic Sans MS" pitchFamily="66" charset="0"/>
            </a:endParaRPr>
          </a:p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altLang="he-IL" sz="2400" b="1" dirty="0">
                <a:latin typeface="Comic Sans MS" pitchFamily="66" charset="0"/>
              </a:rPr>
              <a:t>The object can be </a:t>
            </a:r>
            <a:r>
              <a:rPr lang="en-US" altLang="he-IL" sz="2400" b="1" dirty="0">
                <a:solidFill>
                  <a:srgbClr val="3333FF"/>
                </a:solidFill>
                <a:latin typeface="Comic Sans MS" pitchFamily="66" charset="0"/>
              </a:rPr>
              <a:t>an image </a:t>
            </a:r>
            <a:r>
              <a:rPr lang="en-US" altLang="he-IL" sz="2400" b="1" dirty="0">
                <a:latin typeface="Comic Sans MS" pitchFamily="66" charset="0"/>
              </a:rPr>
              <a:t>and </a:t>
            </a:r>
            <a:r>
              <a:rPr lang="en-US" altLang="he-IL" sz="2400" b="1" dirty="0" smtClean="0">
                <a:latin typeface="Comic Sans MS" pitchFamily="66" charset="0"/>
              </a:rPr>
              <a:t>would like to decide whether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it is </a:t>
            </a:r>
            <a:r>
              <a:rPr lang="en-US" altLang="he-IL" sz="2400" b="1" dirty="0">
                <a:solidFill>
                  <a:srgbClr val="008000"/>
                </a:solidFill>
                <a:latin typeface="Comic Sans MS" pitchFamily="66" charset="0"/>
              </a:rPr>
              <a:t>a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cat</a:t>
            </a:r>
            <a:r>
              <a:rPr lang="en-US" altLang="he-IL" sz="2400" b="1" dirty="0" smtClean="0">
                <a:latin typeface="Comic Sans MS" pitchFamily="66" charset="0"/>
              </a:rPr>
              <a:t>/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is convex.</a:t>
            </a:r>
            <a:endParaRPr lang="en-US" altLang="he-IL" sz="2400" b="1" dirty="0" smtClean="0">
              <a:latin typeface="Comic Sans MS" pitchFamily="66" charset="0"/>
            </a:endParaRPr>
          </a:p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altLang="he-IL" sz="2400" b="1" dirty="0">
                <a:latin typeface="Comic Sans MS" pitchFamily="66" charset="0"/>
              </a:rPr>
              <a:t>The object can be </a:t>
            </a:r>
            <a:r>
              <a:rPr lang="en-US" altLang="he-IL" sz="2400" b="1" dirty="0">
                <a:solidFill>
                  <a:srgbClr val="3333FF"/>
                </a:solidFill>
                <a:latin typeface="Comic Sans MS" pitchFamily="66" charset="0"/>
              </a:rPr>
              <a:t>a set of points </a:t>
            </a:r>
            <a:r>
              <a:rPr lang="en-US" altLang="he-IL" sz="2400" b="1" dirty="0">
                <a:latin typeface="Comic Sans MS" pitchFamily="66" charset="0"/>
              </a:rPr>
              <a:t>and </a:t>
            </a:r>
            <a:r>
              <a:rPr lang="en-US" altLang="he-IL" sz="2400" b="1" dirty="0" smtClean="0">
                <a:latin typeface="Comic Sans MS" pitchFamily="66" charset="0"/>
              </a:rPr>
              <a:t>would like to approximate the cost of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clustering into k clusters </a:t>
            </a:r>
            <a:r>
              <a:rPr lang="en-US" altLang="he-IL" sz="2400" b="1" dirty="0" smtClean="0">
                <a:latin typeface="Comic Sans MS" pitchFamily="66" charset="0"/>
              </a:rPr>
              <a:t>(according to some objective function)</a:t>
            </a:r>
          </a:p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altLang="he-IL" sz="2400" b="1" dirty="0" smtClean="0">
                <a:latin typeface="Comic Sans MS" pitchFamily="66" charset="0"/>
              </a:rPr>
              <a:t>The </a:t>
            </a:r>
            <a:r>
              <a:rPr lang="en-US" altLang="he-IL" sz="2400" b="1" dirty="0">
                <a:latin typeface="Comic Sans MS" pitchFamily="66" charset="0"/>
              </a:rPr>
              <a:t>object can be a</a:t>
            </a:r>
            <a:r>
              <a:rPr lang="en-US" altLang="he-IL" sz="2400" b="1" dirty="0">
                <a:solidFill>
                  <a:srgbClr val="3333FF"/>
                </a:solidFill>
                <a:latin typeface="Comic Sans MS" pitchFamily="66" charset="0"/>
              </a:rPr>
              <a:t> graph </a:t>
            </a:r>
            <a:r>
              <a:rPr lang="en-US" altLang="he-IL" sz="2400" b="1" dirty="0" smtClean="0">
                <a:latin typeface="Comic Sans MS" pitchFamily="66" charset="0"/>
              </a:rPr>
              <a:t>and would like to approximate some </a:t>
            </a:r>
            <a:r>
              <a:rPr lang="en-US" altLang="he-IL" sz="2400" b="1" dirty="0" smtClean="0">
                <a:solidFill>
                  <a:srgbClr val="008000"/>
                </a:solidFill>
                <a:latin typeface="Comic Sans MS" pitchFamily="66" charset="0"/>
              </a:rPr>
              <a:t>graph parameter</a:t>
            </a:r>
            <a:r>
              <a:rPr lang="en-US" altLang="he-IL" sz="2400" b="1" dirty="0" smtClean="0">
                <a:latin typeface="Comic Sans MS" pitchFamily="66" charset="0"/>
              </a:rPr>
              <a:t>.</a:t>
            </a:r>
            <a:endParaRPr lang="en-US" altLang="he-IL" sz="2400" b="1" dirty="0" smtClean="0">
              <a:solidFill>
                <a:srgbClr val="008000"/>
              </a:solidFill>
              <a:latin typeface="Comic Sans MS" pitchFamily="66" charset="0"/>
            </a:endParaRPr>
          </a:p>
          <a:p>
            <a:pPr>
              <a:spcBef>
                <a:spcPct val="0"/>
              </a:spcBef>
              <a:spcAft>
                <a:spcPct val="20000"/>
              </a:spcAft>
            </a:pPr>
            <a:endParaRPr lang="en-US" altLang="he-IL" sz="2400" b="1" dirty="0" smtClean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5181600"/>
            <a:ext cx="7315200" cy="1066800"/>
          </a:xfrm>
          <a:prstGeom prst="rect">
            <a:avLst/>
          </a:prstGeom>
          <a:noFill/>
          <a:ln w="25400" cap="flat" cmpd="sng" algn="ctr">
            <a:solidFill>
              <a:srgbClr val="C222B7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10545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82638"/>
          </a:xfrm>
        </p:spPr>
        <p:txBody>
          <a:bodyPr/>
          <a:lstStyle/>
          <a:p>
            <a:r>
              <a:rPr lang="en-US" sz="3200" b="1">
                <a:solidFill>
                  <a:srgbClr val="C222B7"/>
                </a:solidFill>
                <a:latin typeface="Comic Sans MS" pitchFamily="66" charset="0"/>
              </a:rPr>
              <a:t>Graph Parameters</a:t>
            </a:r>
          </a:p>
        </p:txBody>
      </p:sp>
      <p:sp>
        <p:nvSpPr>
          <p:cNvPr id="945155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7848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Graph Parameter: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 function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that is defined on a graph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(undirected / directed, </a:t>
            </a:r>
            <a:r>
              <a:rPr lang="en-US" sz="2400" b="1" dirty="0" err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unweighted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/ weighted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).</a:t>
            </a:r>
            <a:b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example: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Average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degree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Number of </a:t>
            </a:r>
            <a:r>
              <a:rPr lang="en-US" sz="2400" b="1" dirty="0" err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subgraphs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in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G</a:t>
            </a:r>
            <a:endParaRPr lang="en-US" sz="2400" b="1" dirty="0">
              <a:solidFill>
                <a:srgbClr val="008000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Number of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connected components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Minimum size of a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vertex cover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Maximum size of a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matching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Number of edges that should be added to make graph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k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-connected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solidFill>
                  <a:srgbClr val="3399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distance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to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k-connectivity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Minimum weight of a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spanning tree</a:t>
            </a:r>
          </a:p>
        </p:txBody>
      </p:sp>
      <p:grpSp>
        <p:nvGrpSpPr>
          <p:cNvPr id="945216" name="Group 64"/>
          <p:cNvGrpSpPr>
            <a:grpSpLocks/>
          </p:cNvGrpSpPr>
          <p:nvPr/>
        </p:nvGrpSpPr>
        <p:grpSpPr bwMode="auto">
          <a:xfrm>
            <a:off x="6477000" y="1981200"/>
            <a:ext cx="1676400" cy="1371600"/>
            <a:chOff x="4080" y="1248"/>
            <a:chExt cx="1056" cy="864"/>
          </a:xfrm>
        </p:grpSpPr>
        <p:sp>
          <p:nvSpPr>
            <p:cNvPr id="945198" name="Oval 46"/>
            <p:cNvSpPr>
              <a:spLocks noChangeArrowheads="1"/>
            </p:cNvSpPr>
            <p:nvPr/>
          </p:nvSpPr>
          <p:spPr bwMode="auto">
            <a:xfrm>
              <a:off x="4704" y="1248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199" name="Oval 47"/>
            <p:cNvSpPr>
              <a:spLocks noChangeArrowheads="1"/>
            </p:cNvSpPr>
            <p:nvPr/>
          </p:nvSpPr>
          <p:spPr bwMode="auto">
            <a:xfrm>
              <a:off x="4752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0" name="Oval 48"/>
            <p:cNvSpPr>
              <a:spLocks noChangeArrowheads="1"/>
            </p:cNvSpPr>
            <p:nvPr/>
          </p:nvSpPr>
          <p:spPr bwMode="auto">
            <a:xfrm>
              <a:off x="4080" y="134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1" name="Oval 49"/>
            <p:cNvSpPr>
              <a:spLocks noChangeArrowheads="1"/>
            </p:cNvSpPr>
            <p:nvPr/>
          </p:nvSpPr>
          <p:spPr bwMode="auto">
            <a:xfrm>
              <a:off x="499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2" name="Oval 50"/>
            <p:cNvSpPr>
              <a:spLocks noChangeArrowheads="1"/>
            </p:cNvSpPr>
            <p:nvPr/>
          </p:nvSpPr>
          <p:spPr bwMode="auto">
            <a:xfrm>
              <a:off x="4560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3" name="Oval 51"/>
            <p:cNvSpPr>
              <a:spLocks noChangeArrowheads="1"/>
            </p:cNvSpPr>
            <p:nvPr/>
          </p:nvSpPr>
          <p:spPr bwMode="auto">
            <a:xfrm>
              <a:off x="4080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4" name="Oval 52"/>
            <p:cNvSpPr>
              <a:spLocks noChangeArrowheads="1"/>
            </p:cNvSpPr>
            <p:nvPr/>
          </p:nvSpPr>
          <p:spPr bwMode="auto">
            <a:xfrm>
              <a:off x="5040" y="1392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5" name="Oval 53"/>
            <p:cNvSpPr>
              <a:spLocks noChangeArrowheads="1"/>
            </p:cNvSpPr>
            <p:nvPr/>
          </p:nvSpPr>
          <p:spPr bwMode="auto">
            <a:xfrm>
              <a:off x="4464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06" name="Line 54"/>
            <p:cNvSpPr>
              <a:spLocks noChangeShapeType="1"/>
            </p:cNvSpPr>
            <p:nvPr/>
          </p:nvSpPr>
          <p:spPr bwMode="auto">
            <a:xfrm flipV="1">
              <a:off x="4176" y="1296"/>
              <a:ext cx="52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07" name="Line 55"/>
            <p:cNvSpPr>
              <a:spLocks noChangeShapeType="1"/>
            </p:cNvSpPr>
            <p:nvPr/>
          </p:nvSpPr>
          <p:spPr bwMode="auto">
            <a:xfrm>
              <a:off x="4800" y="1296"/>
              <a:ext cx="249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08" name="Line 56"/>
            <p:cNvSpPr>
              <a:spLocks noChangeShapeType="1"/>
            </p:cNvSpPr>
            <p:nvPr/>
          </p:nvSpPr>
          <p:spPr bwMode="auto">
            <a:xfrm flipH="1">
              <a:off x="5040" y="1488"/>
              <a:ext cx="48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09" name="Line 57"/>
            <p:cNvSpPr>
              <a:spLocks noChangeShapeType="1"/>
            </p:cNvSpPr>
            <p:nvPr/>
          </p:nvSpPr>
          <p:spPr bwMode="auto">
            <a:xfrm flipH="1">
              <a:off x="4608" y="1632"/>
              <a:ext cx="192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0" name="Line 58"/>
            <p:cNvSpPr>
              <a:spLocks noChangeShapeType="1"/>
            </p:cNvSpPr>
            <p:nvPr/>
          </p:nvSpPr>
          <p:spPr bwMode="auto">
            <a:xfrm>
              <a:off x="4176" y="1392"/>
              <a:ext cx="31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1" name="Line 59"/>
            <p:cNvSpPr>
              <a:spLocks noChangeShapeType="1"/>
            </p:cNvSpPr>
            <p:nvPr/>
          </p:nvSpPr>
          <p:spPr bwMode="auto">
            <a:xfrm>
              <a:off x="4176" y="1737"/>
              <a:ext cx="816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2" name="Line 60"/>
            <p:cNvSpPr>
              <a:spLocks noChangeShapeType="1"/>
            </p:cNvSpPr>
            <p:nvPr/>
          </p:nvSpPr>
          <p:spPr bwMode="auto">
            <a:xfrm>
              <a:off x="4128" y="1440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3" name="Line 61"/>
            <p:cNvSpPr>
              <a:spLocks noChangeShapeType="1"/>
            </p:cNvSpPr>
            <p:nvPr/>
          </p:nvSpPr>
          <p:spPr bwMode="auto">
            <a:xfrm flipH="1">
              <a:off x="4176" y="17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4" name="Line 62"/>
            <p:cNvSpPr>
              <a:spLocks noChangeShapeType="1"/>
            </p:cNvSpPr>
            <p:nvPr/>
          </p:nvSpPr>
          <p:spPr bwMode="auto">
            <a:xfrm flipH="1">
              <a:off x="4540" y="1344"/>
              <a:ext cx="212" cy="3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15" name="Line 63"/>
            <p:cNvSpPr>
              <a:spLocks noChangeShapeType="1"/>
            </p:cNvSpPr>
            <p:nvPr/>
          </p:nvSpPr>
          <p:spPr bwMode="auto">
            <a:xfrm>
              <a:off x="4136" y="1773"/>
              <a:ext cx="433" cy="2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82638"/>
          </a:xfrm>
        </p:spPr>
        <p:txBody>
          <a:bodyPr/>
          <a:lstStyle/>
          <a:p>
            <a:r>
              <a:rPr lang="en-US" sz="3200" b="1">
                <a:solidFill>
                  <a:srgbClr val="C222B7"/>
                </a:solidFill>
                <a:latin typeface="Comic Sans MS" pitchFamily="66" charset="0"/>
              </a:rPr>
              <a:t>Computing/Approximating </a:t>
            </a:r>
            <a:br>
              <a:rPr lang="en-US" sz="3200" b="1">
                <a:solidFill>
                  <a:srgbClr val="C222B7"/>
                </a:solidFill>
                <a:latin typeface="Comic Sans MS" pitchFamily="66" charset="0"/>
              </a:rPr>
            </a:br>
            <a:r>
              <a:rPr lang="en-US" sz="3200" b="1">
                <a:solidFill>
                  <a:srgbClr val="C222B7"/>
                </a:solidFill>
                <a:latin typeface="Comic Sans MS" pitchFamily="66" charset="0"/>
              </a:rPr>
              <a:t>Graph Parameters Efficiently</a:t>
            </a:r>
          </a:p>
        </p:txBody>
      </p:sp>
      <p:sp>
        <p:nvSpPr>
          <p:cNvPr id="995331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7848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For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all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parameters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described in the previous slide, have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efficient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, i.e.,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polynomial-time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b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</a:b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algorithms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for (approximately) </a:t>
            </a:r>
            <a:b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computing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the </a:t>
            </a:r>
            <a:r>
              <a:rPr lang="en-US" sz="2400" b="1" smtClean="0">
                <a:latin typeface="Comic Sans MS" pitchFamily="66" charset="0"/>
                <a:ea typeface="굴림" pitchFamily="50" charset="-127"/>
                <a:cs typeface="Arial" charset="0"/>
              </a:rPr>
              <a:t>parameter.</a:t>
            </a: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</a:endParaRP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For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some 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even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linear-time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.</a:t>
            </a: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</a:endParaRP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However, in some cases, when inputs are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very large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, we might want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even more efficient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algorithms: </a:t>
            </a:r>
            <a:r>
              <a:rPr lang="en-US" sz="2400" b="1" dirty="0" err="1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sublinear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-time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algorithms. </a:t>
            </a: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endParaRPr lang="en-US" sz="2400" b="1" dirty="0">
              <a:latin typeface="Comic Sans MS" pitchFamily="66" charset="0"/>
              <a:ea typeface="굴림" pitchFamily="50" charset="-127"/>
              <a:cs typeface="Arial" charset="0"/>
            </a:endParaRP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Such algorithms do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not even read the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entire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input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, are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randomized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, and provide an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approximate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answer (with high success probability).</a:t>
            </a:r>
            <a:endParaRPr lang="en-US" sz="2400" b="1" dirty="0">
              <a:solidFill>
                <a:srgbClr val="008000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grpSp>
        <p:nvGrpSpPr>
          <p:cNvPr id="995333" name="Group 5"/>
          <p:cNvGrpSpPr>
            <a:grpSpLocks/>
          </p:cNvGrpSpPr>
          <p:nvPr/>
        </p:nvGrpSpPr>
        <p:grpSpPr bwMode="auto">
          <a:xfrm>
            <a:off x="6629400" y="2057400"/>
            <a:ext cx="1676400" cy="1371600"/>
            <a:chOff x="4080" y="1248"/>
            <a:chExt cx="1056" cy="864"/>
          </a:xfrm>
        </p:grpSpPr>
        <p:sp>
          <p:nvSpPr>
            <p:cNvPr id="995334" name="Oval 6"/>
            <p:cNvSpPr>
              <a:spLocks noChangeArrowheads="1"/>
            </p:cNvSpPr>
            <p:nvPr/>
          </p:nvSpPr>
          <p:spPr bwMode="auto">
            <a:xfrm>
              <a:off x="4704" y="1248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5" name="Oval 7"/>
            <p:cNvSpPr>
              <a:spLocks noChangeArrowheads="1"/>
            </p:cNvSpPr>
            <p:nvPr/>
          </p:nvSpPr>
          <p:spPr bwMode="auto">
            <a:xfrm>
              <a:off x="4752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6" name="Oval 8"/>
            <p:cNvSpPr>
              <a:spLocks noChangeArrowheads="1"/>
            </p:cNvSpPr>
            <p:nvPr/>
          </p:nvSpPr>
          <p:spPr bwMode="auto">
            <a:xfrm>
              <a:off x="4080" y="134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7" name="Oval 9"/>
            <p:cNvSpPr>
              <a:spLocks noChangeArrowheads="1"/>
            </p:cNvSpPr>
            <p:nvPr/>
          </p:nvSpPr>
          <p:spPr bwMode="auto">
            <a:xfrm>
              <a:off x="499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8" name="Oval 10"/>
            <p:cNvSpPr>
              <a:spLocks noChangeArrowheads="1"/>
            </p:cNvSpPr>
            <p:nvPr/>
          </p:nvSpPr>
          <p:spPr bwMode="auto">
            <a:xfrm>
              <a:off x="4560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39" name="Oval 11"/>
            <p:cNvSpPr>
              <a:spLocks noChangeArrowheads="1"/>
            </p:cNvSpPr>
            <p:nvPr/>
          </p:nvSpPr>
          <p:spPr bwMode="auto">
            <a:xfrm>
              <a:off x="4080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40" name="Oval 12"/>
            <p:cNvSpPr>
              <a:spLocks noChangeArrowheads="1"/>
            </p:cNvSpPr>
            <p:nvPr/>
          </p:nvSpPr>
          <p:spPr bwMode="auto">
            <a:xfrm>
              <a:off x="5040" y="1392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41" name="Oval 13"/>
            <p:cNvSpPr>
              <a:spLocks noChangeArrowheads="1"/>
            </p:cNvSpPr>
            <p:nvPr/>
          </p:nvSpPr>
          <p:spPr bwMode="auto">
            <a:xfrm>
              <a:off x="4464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342" name="Line 14"/>
            <p:cNvSpPr>
              <a:spLocks noChangeShapeType="1"/>
            </p:cNvSpPr>
            <p:nvPr/>
          </p:nvSpPr>
          <p:spPr bwMode="auto">
            <a:xfrm flipV="1">
              <a:off x="4176" y="1296"/>
              <a:ext cx="52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3" name="Line 15"/>
            <p:cNvSpPr>
              <a:spLocks noChangeShapeType="1"/>
            </p:cNvSpPr>
            <p:nvPr/>
          </p:nvSpPr>
          <p:spPr bwMode="auto">
            <a:xfrm>
              <a:off x="4800" y="1296"/>
              <a:ext cx="249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4" name="Line 16"/>
            <p:cNvSpPr>
              <a:spLocks noChangeShapeType="1"/>
            </p:cNvSpPr>
            <p:nvPr/>
          </p:nvSpPr>
          <p:spPr bwMode="auto">
            <a:xfrm flipH="1">
              <a:off x="5040" y="1488"/>
              <a:ext cx="48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5" name="Line 17"/>
            <p:cNvSpPr>
              <a:spLocks noChangeShapeType="1"/>
            </p:cNvSpPr>
            <p:nvPr/>
          </p:nvSpPr>
          <p:spPr bwMode="auto">
            <a:xfrm flipH="1">
              <a:off x="4608" y="1632"/>
              <a:ext cx="192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6" name="Line 18"/>
            <p:cNvSpPr>
              <a:spLocks noChangeShapeType="1"/>
            </p:cNvSpPr>
            <p:nvPr/>
          </p:nvSpPr>
          <p:spPr bwMode="auto">
            <a:xfrm>
              <a:off x="4176" y="1392"/>
              <a:ext cx="31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7" name="Line 19"/>
            <p:cNvSpPr>
              <a:spLocks noChangeShapeType="1"/>
            </p:cNvSpPr>
            <p:nvPr/>
          </p:nvSpPr>
          <p:spPr bwMode="auto">
            <a:xfrm>
              <a:off x="4176" y="1737"/>
              <a:ext cx="816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8" name="Line 20"/>
            <p:cNvSpPr>
              <a:spLocks noChangeShapeType="1"/>
            </p:cNvSpPr>
            <p:nvPr/>
          </p:nvSpPr>
          <p:spPr bwMode="auto">
            <a:xfrm>
              <a:off x="4128" y="1440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49" name="Line 21"/>
            <p:cNvSpPr>
              <a:spLocks noChangeShapeType="1"/>
            </p:cNvSpPr>
            <p:nvPr/>
          </p:nvSpPr>
          <p:spPr bwMode="auto">
            <a:xfrm flipH="1">
              <a:off x="4176" y="17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50" name="Line 22"/>
            <p:cNvSpPr>
              <a:spLocks noChangeShapeType="1"/>
            </p:cNvSpPr>
            <p:nvPr/>
          </p:nvSpPr>
          <p:spPr bwMode="auto">
            <a:xfrm flipH="1">
              <a:off x="4540" y="1344"/>
              <a:ext cx="212" cy="3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351" name="Line 23"/>
            <p:cNvSpPr>
              <a:spLocks noChangeShapeType="1"/>
            </p:cNvSpPr>
            <p:nvPr/>
          </p:nvSpPr>
          <p:spPr bwMode="auto">
            <a:xfrm>
              <a:off x="4136" y="1773"/>
              <a:ext cx="433" cy="2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73038"/>
            <a:ext cx="8229600" cy="1143000"/>
          </a:xfrm>
        </p:spPr>
        <p:txBody>
          <a:bodyPr/>
          <a:lstStyle/>
          <a:p>
            <a:r>
              <a:rPr lang="en-US" sz="3200" b="1">
                <a:solidFill>
                  <a:srgbClr val="C222B7"/>
                </a:solidFill>
                <a:latin typeface="Comic Sans MS" pitchFamily="66" charset="0"/>
              </a:rPr>
              <a:t>Sublinear Approximation on Graphs</a:t>
            </a:r>
          </a:p>
        </p:txBody>
      </p:sp>
      <p:sp>
        <p:nvSpPr>
          <p:cNvPr id="972803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7848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Algorithm is given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query access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</a:rPr>
              <a:t> to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G.</a:t>
            </a: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Types of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that consider: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Neighbor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– “who is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i</a:t>
            </a:r>
            <a:r>
              <a:rPr lang="en-US" sz="2400" b="1" baseline="3000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th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neighbor of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?”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Degree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queries – “what is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deg(v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)?”</a:t>
            </a:r>
          </a:p>
          <a:p>
            <a:pPr>
              <a:buClr>
                <a:srgbClr val="FF0000"/>
              </a:buClr>
              <a:buSzPct val="110000"/>
              <a:buFontTx/>
              <a:buChar char="•"/>
            </a:pP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Vertex-pair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– “is there an edge </a:t>
            </a:r>
            <a:b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btwn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u 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and </a:t>
            </a:r>
            <a:r>
              <a:rPr lang="en-US" sz="2400" b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v</a:t>
            </a:r>
            <a:r>
              <a:rPr lang="en-US" sz="2400" b="1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?”</a:t>
            </a:r>
          </a:p>
        </p:txBody>
      </p:sp>
      <p:sp>
        <p:nvSpPr>
          <p:cNvPr id="972805" name="Oval 5"/>
          <p:cNvSpPr>
            <a:spLocks noChangeArrowheads="1"/>
          </p:cNvSpPr>
          <p:nvPr/>
        </p:nvSpPr>
        <p:spPr bwMode="auto">
          <a:xfrm>
            <a:off x="7924800" y="23622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06" name="Oval 6"/>
          <p:cNvSpPr>
            <a:spLocks noChangeArrowheads="1"/>
          </p:cNvSpPr>
          <p:nvPr/>
        </p:nvSpPr>
        <p:spPr bwMode="auto">
          <a:xfrm>
            <a:off x="8001000" y="2819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07" name="Oval 7"/>
          <p:cNvSpPr>
            <a:spLocks noChangeArrowheads="1"/>
          </p:cNvSpPr>
          <p:nvPr/>
        </p:nvSpPr>
        <p:spPr bwMode="auto">
          <a:xfrm>
            <a:off x="6934200" y="2514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08" name="Oval 8"/>
          <p:cNvSpPr>
            <a:spLocks noChangeArrowheads="1"/>
          </p:cNvSpPr>
          <p:nvPr/>
        </p:nvSpPr>
        <p:spPr bwMode="auto">
          <a:xfrm>
            <a:off x="83820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09" name="Oval 9"/>
          <p:cNvSpPr>
            <a:spLocks noChangeArrowheads="1"/>
          </p:cNvSpPr>
          <p:nvPr/>
        </p:nvSpPr>
        <p:spPr bwMode="auto">
          <a:xfrm>
            <a:off x="7696200" y="3581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10" name="Oval 10"/>
          <p:cNvSpPr>
            <a:spLocks noChangeArrowheads="1"/>
          </p:cNvSpPr>
          <p:nvPr/>
        </p:nvSpPr>
        <p:spPr bwMode="auto">
          <a:xfrm>
            <a:off x="6934200" y="3048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11" name="Oval 11"/>
          <p:cNvSpPr>
            <a:spLocks noChangeArrowheads="1"/>
          </p:cNvSpPr>
          <p:nvPr/>
        </p:nvSpPr>
        <p:spPr bwMode="auto">
          <a:xfrm>
            <a:off x="8458200" y="2590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12" name="Oval 12"/>
          <p:cNvSpPr>
            <a:spLocks noChangeArrowheads="1"/>
          </p:cNvSpPr>
          <p:nvPr/>
        </p:nvSpPr>
        <p:spPr bwMode="auto">
          <a:xfrm>
            <a:off x="7543800" y="3048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13" name="Line 13"/>
          <p:cNvSpPr>
            <a:spLocks noChangeShapeType="1"/>
          </p:cNvSpPr>
          <p:nvPr/>
        </p:nvSpPr>
        <p:spPr bwMode="auto">
          <a:xfrm flipV="1">
            <a:off x="7086600" y="2438400"/>
            <a:ext cx="8382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4" name="Line 14"/>
          <p:cNvSpPr>
            <a:spLocks noChangeShapeType="1"/>
          </p:cNvSpPr>
          <p:nvPr/>
        </p:nvSpPr>
        <p:spPr bwMode="auto">
          <a:xfrm>
            <a:off x="8077200" y="2438400"/>
            <a:ext cx="395288" cy="1666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5" name="Line 15"/>
          <p:cNvSpPr>
            <a:spLocks noChangeShapeType="1"/>
          </p:cNvSpPr>
          <p:nvPr/>
        </p:nvSpPr>
        <p:spPr bwMode="auto">
          <a:xfrm flipH="1">
            <a:off x="8458200" y="2743200"/>
            <a:ext cx="762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6" name="Line 16"/>
          <p:cNvSpPr>
            <a:spLocks noChangeShapeType="1"/>
          </p:cNvSpPr>
          <p:nvPr/>
        </p:nvSpPr>
        <p:spPr bwMode="auto">
          <a:xfrm flipH="1">
            <a:off x="7772400" y="2971800"/>
            <a:ext cx="304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7" name="Line 17"/>
          <p:cNvSpPr>
            <a:spLocks noChangeShapeType="1"/>
          </p:cNvSpPr>
          <p:nvPr/>
        </p:nvSpPr>
        <p:spPr bwMode="auto">
          <a:xfrm>
            <a:off x="7086600" y="2590800"/>
            <a:ext cx="504825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8" name="Line 18"/>
          <p:cNvSpPr>
            <a:spLocks noChangeShapeType="1"/>
          </p:cNvSpPr>
          <p:nvPr/>
        </p:nvSpPr>
        <p:spPr bwMode="auto">
          <a:xfrm>
            <a:off x="7086600" y="3138488"/>
            <a:ext cx="12954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9" name="Line 19"/>
          <p:cNvSpPr>
            <a:spLocks noChangeShapeType="1"/>
          </p:cNvSpPr>
          <p:nvPr/>
        </p:nvSpPr>
        <p:spPr bwMode="auto">
          <a:xfrm>
            <a:off x="7010400" y="26670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0" name="Line 20"/>
          <p:cNvSpPr>
            <a:spLocks noChangeShapeType="1"/>
          </p:cNvSpPr>
          <p:nvPr/>
        </p:nvSpPr>
        <p:spPr bwMode="auto">
          <a:xfrm flipH="1">
            <a:off x="7086600" y="31242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1" name="Line 21"/>
          <p:cNvSpPr>
            <a:spLocks noChangeShapeType="1"/>
          </p:cNvSpPr>
          <p:nvPr/>
        </p:nvSpPr>
        <p:spPr bwMode="auto">
          <a:xfrm flipH="1">
            <a:off x="7648575" y="2514600"/>
            <a:ext cx="352425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2" name="Line 22"/>
          <p:cNvSpPr>
            <a:spLocks noChangeShapeType="1"/>
          </p:cNvSpPr>
          <p:nvPr/>
        </p:nvSpPr>
        <p:spPr bwMode="auto">
          <a:xfrm>
            <a:off x="7023100" y="3195638"/>
            <a:ext cx="687388" cy="4429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3" name="Line 23"/>
          <p:cNvSpPr>
            <a:spLocks noChangeShapeType="1"/>
          </p:cNvSpPr>
          <p:nvPr/>
        </p:nvSpPr>
        <p:spPr bwMode="auto">
          <a:xfrm>
            <a:off x="8305800" y="1752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4" name="Text Box 24"/>
          <p:cNvSpPr txBox="1">
            <a:spLocks noChangeArrowheads="1"/>
          </p:cNvSpPr>
          <p:nvPr/>
        </p:nvSpPr>
        <p:spPr bwMode="auto">
          <a:xfrm>
            <a:off x="8077200" y="1371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972827" name="Text Box 27"/>
          <p:cNvSpPr txBox="1">
            <a:spLocks noChangeArrowheads="1"/>
          </p:cNvSpPr>
          <p:nvPr/>
        </p:nvSpPr>
        <p:spPr bwMode="auto">
          <a:xfrm>
            <a:off x="497320" y="3930650"/>
            <a:ext cx="8382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After performing number of queries that is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sublinear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in size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, should output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good approximation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’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 of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(G),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with 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high success probability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 </a:t>
            </a:r>
            <a:b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endParaRPr lang="en-US" sz="2400" b="1" dirty="0" smtClean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Here ask for: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(1-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(G)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’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≤ (1+)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(G)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/>
            </a:r>
            <a:b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for given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 </a:t>
            </a:r>
            <a:r>
              <a:rPr lang="en-US" sz="2400" b="1" dirty="0"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: </a:t>
            </a:r>
            <a:r>
              <a:rPr lang="en-US" sz="2400" b="1" dirty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 (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1</a:t>
            </a:r>
            <a:r>
              <a:rPr lang="en-IL" sz="2400" b="1" dirty="0" smtClean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anose="05050102010706020507" pitchFamily="18" charset="2"/>
              </a:rPr>
              <a:t>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)-</a:t>
            </a:r>
            <a:r>
              <a:rPr lang="en-US" sz="24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approx</a:t>
            </a:r>
            <a:r>
              <a:rPr lang="en-US" sz="2400" b="1" dirty="0" smtClean="0">
                <a:latin typeface="Comic Sans MS" pitchFamily="66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.</a:t>
            </a:r>
            <a:r>
              <a:rPr lang="en-US" sz="2400" b="1" dirty="0" smtClean="0">
                <a:latin typeface="Times New Roman" pitchFamily="18" charset="0"/>
                <a:ea typeface="굴림" pitchFamily="50" charset="-127"/>
                <a:cs typeface="Times New Roman" pitchFamily="18" charset="0"/>
                <a:sym typeface="Symbol" pitchFamily="18" charset="2"/>
              </a:rPr>
              <a:t>)</a:t>
            </a:r>
            <a:endParaRPr lang="en-US" sz="2400" b="1" dirty="0">
              <a:latin typeface="Times New Roman" pitchFamily="18" charset="0"/>
              <a:ea typeface="굴림" pitchFamily="50" charset="-127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72830" name="Text Box 30"/>
          <p:cNvSpPr txBox="1">
            <a:spLocks noChangeArrowheads="1"/>
          </p:cNvSpPr>
          <p:nvPr/>
        </p:nvSpPr>
        <p:spPr bwMode="auto">
          <a:xfrm>
            <a:off x="4114800" y="3160713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mic Sans MS" pitchFamily="66" charset="0"/>
              </a:rPr>
              <a:t>+ </a:t>
            </a:r>
            <a:r>
              <a:rPr lang="en-US" sz="2000" b="1">
                <a:solidFill>
                  <a:srgbClr val="008000"/>
                </a:solidFill>
                <a:latin typeface="Comic Sans MS" pitchFamily="66" charset="0"/>
              </a:rPr>
              <a:t>weight</a:t>
            </a:r>
            <a:r>
              <a:rPr lang="en-US" sz="2000" b="1">
                <a:latin typeface="Comic Sans MS" pitchFamily="66" charset="0"/>
              </a:rPr>
              <a:t> of edge</a:t>
            </a:r>
          </a:p>
        </p:txBody>
      </p:sp>
      <p:sp>
        <p:nvSpPr>
          <p:cNvPr id="972831" name="Line 31"/>
          <p:cNvSpPr>
            <a:spLocks noChangeShapeType="1"/>
          </p:cNvSpPr>
          <p:nvPr/>
        </p:nvSpPr>
        <p:spPr bwMode="auto">
          <a:xfrm flipV="1">
            <a:off x="5895975" y="2330450"/>
            <a:ext cx="381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32" name="Line 32"/>
          <p:cNvSpPr>
            <a:spLocks noChangeShapeType="1"/>
          </p:cNvSpPr>
          <p:nvPr/>
        </p:nvSpPr>
        <p:spPr bwMode="auto">
          <a:xfrm flipH="1" flipV="1">
            <a:off x="3200400" y="3124200"/>
            <a:ext cx="9144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0" grpId="0"/>
      <p:bldP spid="972831" grpId="0" animBg="1"/>
      <p:bldP spid="9728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73038"/>
            <a:ext cx="82296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In this talk will discuss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973827" name="Text Box 3"/>
          <p:cNvSpPr txBox="1">
            <a:spLocks noChangeArrowheads="1"/>
          </p:cNvSpPr>
          <p:nvPr/>
        </p:nvSpPr>
        <p:spPr bwMode="auto">
          <a:xfrm>
            <a:off x="457200" y="2362200"/>
            <a:ext cx="8534400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10668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5240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9812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438400" indent="-609600" latinLnBrk="1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8956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33528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8100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4267200" indent="-6096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buClr>
                <a:srgbClr val="FF0000"/>
              </a:buClr>
              <a:buSzPct val="110000"/>
              <a:buFontTx/>
              <a:buAutoNum type="romanUcPeriod"/>
            </a:pP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Average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degree 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and </a:t>
            </a: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number 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of (specific)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 subgraphs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/>
            </a:r>
            <a:b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</a:br>
            <a:r>
              <a:rPr kumimoji="0"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[</a:t>
            </a:r>
            <a:r>
              <a:rPr kumimoji="0" lang="en-US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Feige</a:t>
            </a:r>
            <a:r>
              <a:rPr kumimoji="0"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], [</a:t>
            </a:r>
            <a:r>
              <a:rPr kumimoji="0" lang="en-US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Goldreich,R</a:t>
            </a:r>
            <a:r>
              <a:rPr kumimoji="0"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], </a:t>
            </a: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[</a:t>
            </a:r>
            <a:r>
              <a:rPr lang="en-US" sz="2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Gonen,R,Shavitt</a:t>
            </a: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] </a:t>
            </a:r>
            <a:r>
              <a:rPr kumimoji="0"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/>
            </a:r>
            <a:br>
              <a:rPr kumimoji="0"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</a:br>
            <a:r>
              <a:rPr kumimoji="0"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[</a:t>
            </a:r>
            <a:r>
              <a:rPr kumimoji="0" lang="en-US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Eden,R,Seshadhri</a:t>
            </a:r>
            <a:r>
              <a:rPr kumimoji="0"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]x2, </a:t>
            </a:r>
            <a:r>
              <a:rPr kumimoji="0"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[</a:t>
            </a:r>
            <a:r>
              <a:rPr kumimoji="0" lang="en-US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Eden,Levi,R,Seshadhri</a:t>
            </a:r>
            <a:r>
              <a:rPr kumimoji="0"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], [</a:t>
            </a:r>
            <a:r>
              <a:rPr kumimoji="0" lang="en-US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Eden,Rosenbaum</a:t>
            </a:r>
            <a:r>
              <a:rPr kumimoji="0"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]</a:t>
            </a:r>
            <a:br>
              <a:rPr kumimoji="0"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</a:br>
            <a:r>
              <a:rPr kumimoji="0"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 </a:t>
            </a:r>
          </a:p>
          <a:p>
            <a:pPr latinLnBrk="0">
              <a:buClr>
                <a:srgbClr val="FF0000"/>
              </a:buClr>
              <a:buSzPct val="110000"/>
              <a:buFontTx/>
              <a:buAutoNum type="romanUcPeriod"/>
            </a:pP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Minimum weight of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spanning 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tree </a:t>
            </a:r>
            <a:r>
              <a:rPr lang="en-US" sz="2200" b="1" dirty="0" smtClean="0">
                <a:solidFill>
                  <a:schemeClr val="bg2"/>
                </a:solidFill>
                <a:latin typeface="Comic Sans MS" pitchFamily="66" charset="0"/>
                <a:cs typeface="Arial" charset="0"/>
              </a:rPr>
              <a:t>[</a:t>
            </a:r>
            <a:r>
              <a:rPr lang="en-US" sz="2200" b="1" dirty="0" err="1" smtClean="0">
                <a:solidFill>
                  <a:schemeClr val="bg2"/>
                </a:solidFill>
                <a:latin typeface="Comic Sans MS" pitchFamily="66" charset="0"/>
                <a:cs typeface="Arial" charset="0"/>
              </a:rPr>
              <a:t>Chazelle,Rubinfeld,Trevisan</a:t>
            </a:r>
            <a:r>
              <a:rPr lang="en-US" sz="2200" b="1" dirty="0" smtClean="0">
                <a:solidFill>
                  <a:schemeClr val="bg2"/>
                </a:solidFill>
                <a:latin typeface="Comic Sans MS" pitchFamily="66" charset="0"/>
                <a:cs typeface="Arial" charset="0"/>
              </a:rPr>
              <a:t>]</a:t>
            </a:r>
            <a:r>
              <a:rPr lang="en-US" sz="2200" b="1" dirty="0" smtClean="0">
                <a:latin typeface="Comic Sans MS" pitchFamily="66" charset="0"/>
                <a:cs typeface="Arial" charset="0"/>
              </a:rPr>
              <a:t> </a:t>
            </a:r>
            <a:r>
              <a:rPr kumimoji="0" lang="en-US" sz="2200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/>
            </a:r>
            <a:br>
              <a:rPr kumimoji="0" lang="en-US" sz="2200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</a:b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(and number </a:t>
            </a:r>
            <a:r>
              <a:rPr kumimoji="0" lang="en-US" b="1" dirty="0">
                <a:latin typeface="Comic Sans MS" pitchFamily="66" charset="0"/>
                <a:cs typeface="Arial" charset="0"/>
                <a:sym typeface="Symbol" pitchFamily="18" charset="2"/>
              </a:rPr>
              <a:t>of </a:t>
            </a:r>
            <a:r>
              <a:rPr kumimoji="0" lang="en-US" b="1" dirty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connected </a:t>
            </a:r>
            <a:r>
              <a:rPr kumimoji="0" lang="en-US" b="1" dirty="0" smtClean="0">
                <a:solidFill>
                  <a:srgbClr val="008000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components</a:t>
            </a:r>
            <a:r>
              <a:rPr kumimoji="0" lang="en-US" b="1" dirty="0" smtClean="0">
                <a:latin typeface="Comic Sans MS" pitchFamily="66" charset="0"/>
                <a:cs typeface="Arial" charset="0"/>
                <a:sym typeface="Symbol" pitchFamily="18" charset="2"/>
              </a:rPr>
              <a:t>)</a:t>
            </a:r>
            <a:endParaRPr kumimoji="0" lang="en-US" b="1" dirty="0">
              <a:solidFill>
                <a:srgbClr val="008000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  <p:grpSp>
        <p:nvGrpSpPr>
          <p:cNvPr id="973848" name="Group 24"/>
          <p:cNvGrpSpPr>
            <a:grpSpLocks/>
          </p:cNvGrpSpPr>
          <p:nvPr/>
        </p:nvGrpSpPr>
        <p:grpSpPr bwMode="auto">
          <a:xfrm>
            <a:off x="7162800" y="990600"/>
            <a:ext cx="1676400" cy="1371600"/>
            <a:chOff x="4080" y="1248"/>
            <a:chExt cx="1056" cy="864"/>
          </a:xfrm>
        </p:grpSpPr>
        <p:sp>
          <p:nvSpPr>
            <p:cNvPr id="973849" name="Oval 25"/>
            <p:cNvSpPr>
              <a:spLocks noChangeArrowheads="1"/>
            </p:cNvSpPr>
            <p:nvPr/>
          </p:nvSpPr>
          <p:spPr bwMode="auto">
            <a:xfrm>
              <a:off x="4704" y="1248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0" name="Oval 26"/>
            <p:cNvSpPr>
              <a:spLocks noChangeArrowheads="1"/>
            </p:cNvSpPr>
            <p:nvPr/>
          </p:nvSpPr>
          <p:spPr bwMode="auto">
            <a:xfrm>
              <a:off x="4752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1" name="Oval 27"/>
            <p:cNvSpPr>
              <a:spLocks noChangeArrowheads="1"/>
            </p:cNvSpPr>
            <p:nvPr/>
          </p:nvSpPr>
          <p:spPr bwMode="auto">
            <a:xfrm>
              <a:off x="4080" y="134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2" name="Oval 28"/>
            <p:cNvSpPr>
              <a:spLocks noChangeArrowheads="1"/>
            </p:cNvSpPr>
            <p:nvPr/>
          </p:nvSpPr>
          <p:spPr bwMode="auto">
            <a:xfrm>
              <a:off x="499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3" name="Oval 29"/>
            <p:cNvSpPr>
              <a:spLocks noChangeArrowheads="1"/>
            </p:cNvSpPr>
            <p:nvPr/>
          </p:nvSpPr>
          <p:spPr bwMode="auto">
            <a:xfrm>
              <a:off x="4560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4" name="Oval 30"/>
            <p:cNvSpPr>
              <a:spLocks noChangeArrowheads="1"/>
            </p:cNvSpPr>
            <p:nvPr/>
          </p:nvSpPr>
          <p:spPr bwMode="auto">
            <a:xfrm>
              <a:off x="4080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5" name="Oval 31"/>
            <p:cNvSpPr>
              <a:spLocks noChangeArrowheads="1"/>
            </p:cNvSpPr>
            <p:nvPr/>
          </p:nvSpPr>
          <p:spPr bwMode="auto">
            <a:xfrm>
              <a:off x="5040" y="1392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6" name="Oval 32"/>
            <p:cNvSpPr>
              <a:spLocks noChangeArrowheads="1"/>
            </p:cNvSpPr>
            <p:nvPr/>
          </p:nvSpPr>
          <p:spPr bwMode="auto">
            <a:xfrm>
              <a:off x="4464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857" name="Line 33"/>
            <p:cNvSpPr>
              <a:spLocks noChangeShapeType="1"/>
            </p:cNvSpPr>
            <p:nvPr/>
          </p:nvSpPr>
          <p:spPr bwMode="auto">
            <a:xfrm flipV="1">
              <a:off x="4176" y="1296"/>
              <a:ext cx="52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58" name="Line 34"/>
            <p:cNvSpPr>
              <a:spLocks noChangeShapeType="1"/>
            </p:cNvSpPr>
            <p:nvPr/>
          </p:nvSpPr>
          <p:spPr bwMode="auto">
            <a:xfrm>
              <a:off x="4800" y="1296"/>
              <a:ext cx="249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59" name="Line 35"/>
            <p:cNvSpPr>
              <a:spLocks noChangeShapeType="1"/>
            </p:cNvSpPr>
            <p:nvPr/>
          </p:nvSpPr>
          <p:spPr bwMode="auto">
            <a:xfrm flipH="1">
              <a:off x="5040" y="1488"/>
              <a:ext cx="48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0" name="Line 36"/>
            <p:cNvSpPr>
              <a:spLocks noChangeShapeType="1"/>
            </p:cNvSpPr>
            <p:nvPr/>
          </p:nvSpPr>
          <p:spPr bwMode="auto">
            <a:xfrm flipH="1">
              <a:off x="4608" y="1632"/>
              <a:ext cx="192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1" name="Line 37"/>
            <p:cNvSpPr>
              <a:spLocks noChangeShapeType="1"/>
            </p:cNvSpPr>
            <p:nvPr/>
          </p:nvSpPr>
          <p:spPr bwMode="auto">
            <a:xfrm>
              <a:off x="4176" y="1392"/>
              <a:ext cx="31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2" name="Line 38"/>
            <p:cNvSpPr>
              <a:spLocks noChangeShapeType="1"/>
            </p:cNvSpPr>
            <p:nvPr/>
          </p:nvSpPr>
          <p:spPr bwMode="auto">
            <a:xfrm>
              <a:off x="4176" y="1737"/>
              <a:ext cx="816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3" name="Line 39"/>
            <p:cNvSpPr>
              <a:spLocks noChangeShapeType="1"/>
            </p:cNvSpPr>
            <p:nvPr/>
          </p:nvSpPr>
          <p:spPr bwMode="auto">
            <a:xfrm>
              <a:off x="4128" y="1440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4" name="Line 40"/>
            <p:cNvSpPr>
              <a:spLocks noChangeShapeType="1"/>
            </p:cNvSpPr>
            <p:nvPr/>
          </p:nvSpPr>
          <p:spPr bwMode="auto">
            <a:xfrm flipH="1">
              <a:off x="4176" y="17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5" name="Line 41"/>
            <p:cNvSpPr>
              <a:spLocks noChangeShapeType="1"/>
            </p:cNvSpPr>
            <p:nvPr/>
          </p:nvSpPr>
          <p:spPr bwMode="auto">
            <a:xfrm flipH="1">
              <a:off x="4540" y="1344"/>
              <a:ext cx="212" cy="3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66" name="Line 42"/>
            <p:cNvSpPr>
              <a:spLocks noChangeShapeType="1"/>
            </p:cNvSpPr>
            <p:nvPr/>
          </p:nvSpPr>
          <p:spPr bwMode="auto">
            <a:xfrm>
              <a:off x="4136" y="1773"/>
              <a:ext cx="433" cy="2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3818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15399" cy="685800"/>
          </a:xfrm>
        </p:spPr>
        <p:txBody>
          <a:bodyPr/>
          <a:lstStyle/>
          <a:p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Part I: Average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Degree (</a:t>
            </a:r>
            <a:r>
              <a:rPr lang="en-US" sz="2800" b="1" dirty="0" err="1">
                <a:solidFill>
                  <a:srgbClr val="C222B7"/>
                </a:solidFill>
                <a:latin typeface="Comic Sans MS" pitchFamily="66" charset="0"/>
              </a:rPr>
              <a:t>num</a:t>
            </a:r>
            <a:r>
              <a:rPr lang="en-US" sz="2800" b="1" dirty="0">
                <a:solidFill>
                  <a:srgbClr val="C222B7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C222B7"/>
                </a:solidFill>
                <a:latin typeface="Comic Sans MS" pitchFamily="66" charset="0"/>
              </a:rPr>
              <a:t>of edges)</a:t>
            </a:r>
            <a:endParaRPr lang="en-US" sz="2800" b="1" dirty="0">
              <a:solidFill>
                <a:srgbClr val="C222B7"/>
              </a:solidFill>
              <a:latin typeface="Comic Sans MS" pitchFamily="66" charset="0"/>
            </a:endParaRPr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239689" y="1295400"/>
            <a:ext cx="85248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b="1" dirty="0" smtClean="0">
                <a:latin typeface="Comic Sans MS" panose="030F0702030302020204" pitchFamily="66" charset="0"/>
              </a:rPr>
              <a:t>Denote </a:t>
            </a:r>
            <a:r>
              <a:rPr lang="en-US" altLang="en-US" sz="20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m=|E|</a:t>
            </a:r>
            <a:r>
              <a:rPr lang="en-US" altLang="en-US" sz="2000" b="1" dirty="0" smtClean="0">
                <a:latin typeface="Comic Sans MS" panose="030F0702030302020204" pitchFamily="66" charset="0"/>
              </a:rPr>
              <a:t>,</a:t>
            </a:r>
            <a:r>
              <a:rPr lang="en-US" altLang="en-US" sz="20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2000" b="1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d</a:t>
            </a:r>
            <a:r>
              <a:rPr lang="en-US" altLang="en-US" sz="2000" b="1" baseline="-2500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avg</a:t>
            </a:r>
            <a:r>
              <a:rPr lang="en-US" altLang="en-US" sz="20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=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(1/n)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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d(v)=</a:t>
            </a:r>
            <a:r>
              <a:rPr lang="en-US" altLang="en-US" sz="20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2m/n </a:t>
            </a:r>
            <a:r>
              <a:rPr lang="en-US" altLang="en-US" sz="2000" b="1" dirty="0" smtClean="0">
                <a:latin typeface="Comic Sans MS" panose="030F0702030302020204" pitchFamily="66" charset="0"/>
              </a:rPr>
              <a:t>. Assume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d</a:t>
            </a:r>
            <a:r>
              <a:rPr lang="en-US" sz="2000" b="1" baseline="-25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avg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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 </a:t>
            </a:r>
            <a:r>
              <a:rPr lang="en-US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(can remove)</a:t>
            </a:r>
            <a:endParaRPr lang="en-US" altLang="en-US" b="1" dirty="0">
              <a:latin typeface="Comic Sans MS" panose="030F0702030302020204" pitchFamily="66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001000" y="664232"/>
            <a:ext cx="640984" cy="76200"/>
            <a:chOff x="6544102" y="1211612"/>
            <a:chExt cx="640984" cy="76200"/>
          </a:xfrm>
        </p:grpSpPr>
        <p:sp>
          <p:nvSpPr>
            <p:cNvPr id="21" name="Oval 35"/>
            <p:cNvSpPr>
              <a:spLocks noChangeArrowheads="1"/>
            </p:cNvSpPr>
            <p:nvPr/>
          </p:nvSpPr>
          <p:spPr bwMode="auto">
            <a:xfrm>
              <a:off x="7108886" y="1211612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33"/>
            <p:cNvSpPr>
              <a:spLocks noChangeArrowheads="1"/>
            </p:cNvSpPr>
            <p:nvPr/>
          </p:nvSpPr>
          <p:spPr bwMode="auto">
            <a:xfrm>
              <a:off x="6544102" y="1211612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42"/>
            <p:cNvSpPr>
              <a:spLocks noChangeShapeType="1"/>
            </p:cNvSpPr>
            <p:nvPr/>
          </p:nvSpPr>
          <p:spPr bwMode="auto">
            <a:xfrm flipV="1">
              <a:off x="6620303" y="1249710"/>
              <a:ext cx="48858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239689" y="1869164"/>
            <a:ext cx="8724181" cy="455509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Observe</a:t>
            </a:r>
            <a:r>
              <a:rPr lang="en-US" sz="20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: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approximating average of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general function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with range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{0,..,n-1}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(degrees range) requires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(n)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queries, so must exploit </a:t>
            </a:r>
            <a:r>
              <a:rPr lang="en-US" sz="20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non-generality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of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degrees</a:t>
            </a:r>
            <a:b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</a:br>
            <a:endParaRPr lang="en-US" sz="20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</a:rPr>
              <a:t>Can obtain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(2+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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)-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estimate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of 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d</a:t>
            </a:r>
            <a:r>
              <a:rPr lang="en-US" sz="2000" b="1" baseline="-25000" dirty="0" err="1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avg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by performing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O(n</a:t>
            </a:r>
            <a:r>
              <a:rPr lang="en-US" sz="20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/)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degree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</a:t>
            </a:r>
            <a:r>
              <a:rPr lang="en-US" sz="20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F]</a:t>
            </a:r>
            <a: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.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endParaRPr lang="en-US" sz="2000" b="1" dirty="0">
              <a:latin typeface="Comic Sans MS" pitchFamily="66" charset="0"/>
              <a:ea typeface="굴림" pitchFamily="50" charset="-127"/>
              <a:cs typeface="Arial" charset="0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</a:rPr>
              <a:t>Going below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2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</a:rPr>
              <a:t>: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(n)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degree queries </a:t>
            </a:r>
            <a:r>
              <a:rPr lang="en-US" sz="20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F]</a:t>
            </a:r>
            <a: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.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</a:rPr>
              <a:t> </a:t>
            </a:r>
            <a:endParaRPr lang="en-US" sz="2000" b="1" dirty="0"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</a:rPr>
              <a:t>With </a:t>
            </a:r>
            <a:r>
              <a:rPr lang="en-US" sz="20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degree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</a:rPr>
              <a:t> and </a:t>
            </a:r>
            <a:r>
              <a:rPr lang="en-US" sz="2000" b="1" dirty="0">
                <a:solidFill>
                  <a:srgbClr val="008000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neighbor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</a:rPr>
              <a:t> queries, can obtain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(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1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/>
              </a:rPr>
              <a:t>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)-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estimate 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by performing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Õ(n</a:t>
            </a:r>
            <a:r>
              <a:rPr lang="en-US" sz="20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poly(1/))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queries </a:t>
            </a:r>
            <a:r>
              <a:rPr lang="en-US" sz="2000" b="1" dirty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[</a:t>
            </a:r>
            <a: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GR]</a:t>
            </a:r>
            <a: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  <a:t>.</a:t>
            </a:r>
            <a:br>
              <a:rPr lang="en-US" sz="2000" b="1" dirty="0" smtClean="0">
                <a:solidFill>
                  <a:schemeClr val="bg2"/>
                </a:solidFill>
                <a:latin typeface="Comic Sans MS" pitchFamily="66" charset="0"/>
                <a:ea typeface="굴림" pitchFamily="50" charset="-127"/>
                <a:cs typeface="Arial" charset="0"/>
              </a:rPr>
            </a:br>
            <a:endParaRPr lang="en-US" sz="2000" b="1" dirty="0">
              <a:solidFill>
                <a:schemeClr val="bg2"/>
              </a:solidFill>
              <a:latin typeface="Comic Sans MS" pitchFamily="66" charset="0"/>
              <a:ea typeface="굴림" pitchFamily="50" charset="-127"/>
              <a:cs typeface="Arial" charset="0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Comment1: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both cases, can replace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</a:t>
            </a:r>
            <a:r>
              <a:rPr lang="en-US" sz="2000" b="1" baseline="30000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r>
              <a:rPr lang="en-US" sz="2000" b="1" dirty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with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(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n/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= n/m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1/2</a:t>
            </a:r>
            <a:endParaRPr lang="en-US" sz="2000" b="1" dirty="0" smtClean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  <a:p>
            <a:pPr>
              <a:spcBef>
                <a:spcPct val="30000"/>
              </a:spcBef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C222B7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Comment2: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In both cases, results are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tight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 (in terms of dependence on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n/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d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avg</a:t>
            </a:r>
            <a:r>
              <a:rPr lang="en-US" sz="2000" b="1" dirty="0" smtClean="0"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)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  <a:ea typeface="굴림" pitchFamily="50" charset="-127"/>
                <a:cs typeface="Arial" charset="0"/>
                <a:sym typeface="Symbol" pitchFamily="18" charset="2"/>
              </a:rPr>
              <a:t>.</a:t>
            </a:r>
            <a:endParaRPr lang="en-US" sz="2000" b="1" dirty="0">
              <a:solidFill>
                <a:srgbClr val="0000FF"/>
              </a:solidFill>
              <a:latin typeface="Comic Sans MS" pitchFamily="66" charset="0"/>
              <a:ea typeface="굴림" pitchFamily="50" charset="-127"/>
              <a:cs typeface="Arial" charset="0"/>
              <a:sym typeface="Symbol" pitchFamily="18" charset="2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943600" y="3647412"/>
            <a:ext cx="679083" cy="615315"/>
            <a:chOff x="5829301" y="3505200"/>
            <a:chExt cx="679083" cy="615315"/>
          </a:xfrm>
        </p:grpSpPr>
        <p:sp>
          <p:nvSpPr>
            <p:cNvPr id="28" name="Oval 35"/>
            <p:cNvSpPr>
              <a:spLocks noChangeArrowheads="1"/>
            </p:cNvSpPr>
            <p:nvPr/>
          </p:nvSpPr>
          <p:spPr bwMode="auto">
            <a:xfrm>
              <a:off x="6073592" y="3505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6073592" y="38100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42"/>
            <p:cNvSpPr>
              <a:spLocks noChangeShapeType="1"/>
            </p:cNvSpPr>
            <p:nvPr/>
          </p:nvSpPr>
          <p:spPr bwMode="auto">
            <a:xfrm>
              <a:off x="6149793" y="3848098"/>
              <a:ext cx="282391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Oval 35"/>
            <p:cNvSpPr>
              <a:spLocks noChangeArrowheads="1"/>
            </p:cNvSpPr>
            <p:nvPr/>
          </p:nvSpPr>
          <p:spPr bwMode="auto">
            <a:xfrm>
              <a:off x="6432184" y="38100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829301" y="36576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5"/>
            <p:cNvSpPr>
              <a:spLocks noChangeArrowheads="1"/>
            </p:cNvSpPr>
            <p:nvPr/>
          </p:nvSpPr>
          <p:spPr bwMode="auto">
            <a:xfrm>
              <a:off x="5866851" y="395097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5"/>
            <p:cNvSpPr>
              <a:spLocks noChangeArrowheads="1"/>
            </p:cNvSpPr>
            <p:nvPr/>
          </p:nvSpPr>
          <p:spPr bwMode="auto">
            <a:xfrm>
              <a:off x="6355984" y="35814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42"/>
            <p:cNvSpPr>
              <a:spLocks noChangeShapeType="1"/>
            </p:cNvSpPr>
            <p:nvPr/>
          </p:nvSpPr>
          <p:spPr bwMode="auto">
            <a:xfrm>
              <a:off x="6111694" y="3581398"/>
              <a:ext cx="0" cy="2286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6149793" y="4044315"/>
              <a:ext cx="76200" cy="762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42"/>
            <p:cNvSpPr>
              <a:spLocks noChangeShapeType="1"/>
            </p:cNvSpPr>
            <p:nvPr/>
          </p:nvSpPr>
          <p:spPr bwMode="auto">
            <a:xfrm flipV="1">
              <a:off x="6149793" y="3657601"/>
              <a:ext cx="244292" cy="1714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2"/>
            <p:cNvSpPr>
              <a:spLocks noChangeShapeType="1"/>
            </p:cNvSpPr>
            <p:nvPr/>
          </p:nvSpPr>
          <p:spPr bwMode="auto">
            <a:xfrm flipH="1" flipV="1">
              <a:off x="6149792" y="3886200"/>
              <a:ext cx="38101" cy="1581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 flipV="1">
              <a:off x="5924550" y="3848098"/>
              <a:ext cx="149041" cy="1028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5904951" y="3733800"/>
              <a:ext cx="206744" cy="952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532978" y="3774857"/>
            <a:ext cx="444397" cy="382022"/>
            <a:chOff x="6300747" y="3336897"/>
            <a:chExt cx="444397" cy="382022"/>
          </a:xfrm>
        </p:grpSpPr>
        <p:grpSp>
          <p:nvGrpSpPr>
            <p:cNvPr id="4" name="Group 3"/>
            <p:cNvGrpSpPr/>
            <p:nvPr/>
          </p:nvGrpSpPr>
          <p:grpSpPr>
            <a:xfrm>
              <a:off x="6300747" y="3336897"/>
              <a:ext cx="420544" cy="77222"/>
              <a:chOff x="6300747" y="3336897"/>
              <a:chExt cx="420544" cy="77222"/>
            </a:xfrm>
          </p:grpSpPr>
          <p:sp>
            <p:nvSpPr>
              <p:cNvPr id="27" name="Oval 35"/>
              <p:cNvSpPr>
                <a:spLocks noChangeArrowheads="1"/>
              </p:cNvSpPr>
              <p:nvPr/>
            </p:nvSpPr>
            <p:spPr bwMode="auto">
              <a:xfrm>
                <a:off x="6645091" y="3337919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35"/>
              <p:cNvSpPr>
                <a:spLocks noChangeArrowheads="1"/>
              </p:cNvSpPr>
              <p:nvPr/>
            </p:nvSpPr>
            <p:spPr bwMode="auto">
              <a:xfrm>
                <a:off x="6300747" y="3336897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42"/>
              <p:cNvSpPr>
                <a:spLocks noChangeShapeType="1"/>
              </p:cNvSpPr>
              <p:nvPr/>
            </p:nvSpPr>
            <p:spPr bwMode="auto">
              <a:xfrm flipV="1">
                <a:off x="6362700" y="3372982"/>
                <a:ext cx="282391" cy="100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6324600" y="3489297"/>
              <a:ext cx="420544" cy="77222"/>
              <a:chOff x="6300747" y="3336897"/>
              <a:chExt cx="420544" cy="77222"/>
            </a:xfrm>
          </p:grpSpPr>
          <p:sp>
            <p:nvSpPr>
              <p:cNvPr id="54" name="Oval 35"/>
              <p:cNvSpPr>
                <a:spLocks noChangeArrowheads="1"/>
              </p:cNvSpPr>
              <p:nvPr/>
            </p:nvSpPr>
            <p:spPr bwMode="auto">
              <a:xfrm>
                <a:off x="6645091" y="3337919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Oval 35"/>
              <p:cNvSpPr>
                <a:spLocks noChangeArrowheads="1"/>
              </p:cNvSpPr>
              <p:nvPr/>
            </p:nvSpPr>
            <p:spPr bwMode="auto">
              <a:xfrm>
                <a:off x="6300747" y="3336897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42"/>
              <p:cNvSpPr>
                <a:spLocks noChangeShapeType="1"/>
              </p:cNvSpPr>
              <p:nvPr/>
            </p:nvSpPr>
            <p:spPr bwMode="auto">
              <a:xfrm flipV="1">
                <a:off x="6362700" y="3372982"/>
                <a:ext cx="282391" cy="100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6324600" y="3641697"/>
              <a:ext cx="420544" cy="77222"/>
              <a:chOff x="6300747" y="3336897"/>
              <a:chExt cx="420544" cy="77222"/>
            </a:xfrm>
          </p:grpSpPr>
          <p:sp>
            <p:nvSpPr>
              <p:cNvPr id="58" name="Oval 35"/>
              <p:cNvSpPr>
                <a:spLocks noChangeArrowheads="1"/>
              </p:cNvSpPr>
              <p:nvPr/>
            </p:nvSpPr>
            <p:spPr bwMode="auto">
              <a:xfrm>
                <a:off x="6645091" y="3337919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Oval 35"/>
              <p:cNvSpPr>
                <a:spLocks noChangeArrowheads="1"/>
              </p:cNvSpPr>
              <p:nvPr/>
            </p:nvSpPr>
            <p:spPr bwMode="auto">
              <a:xfrm>
                <a:off x="6300747" y="3336897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42"/>
              <p:cNvSpPr>
                <a:spLocks noChangeShapeType="1"/>
              </p:cNvSpPr>
              <p:nvPr/>
            </p:nvSpPr>
            <p:spPr bwMode="auto">
              <a:xfrm flipV="1">
                <a:off x="6362700" y="3372982"/>
                <a:ext cx="282391" cy="100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3462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20613</TotalTime>
  <Words>1370</Words>
  <Application>Microsoft Office PowerPoint</Application>
  <PresentationFormat>On-screen Show (4:3)</PresentationFormat>
  <Paragraphs>155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  <vt:variant>
        <vt:lpstr>Custom Shows</vt:lpstr>
      </vt:variant>
      <vt:variant>
        <vt:i4>1</vt:i4>
      </vt:variant>
    </vt:vector>
  </HeadingPairs>
  <TitlesOfParts>
    <vt:vector size="32" baseType="lpstr">
      <vt:lpstr>Arial Unicode MS</vt:lpstr>
      <vt:lpstr>굴림</vt:lpstr>
      <vt:lpstr>Arial</vt:lpstr>
      <vt:lpstr>Bookman Old Style</vt:lpstr>
      <vt:lpstr>Comic Sans MS</vt:lpstr>
      <vt:lpstr>Symbol</vt:lpstr>
      <vt:lpstr>Times New Roman</vt:lpstr>
      <vt:lpstr>Times New Roman (Hebrew)</vt:lpstr>
      <vt:lpstr>Verdana</vt:lpstr>
      <vt:lpstr>Wingdings</vt:lpstr>
      <vt:lpstr>1_Default Design</vt:lpstr>
      <vt:lpstr>Fast, cheap, but in control(*): Sublinear-time algorithms for  approximate computations</vt:lpstr>
      <vt:lpstr>Efficient Algorithms</vt:lpstr>
      <vt:lpstr>Sublinear Algorithms</vt:lpstr>
      <vt:lpstr> Examples</vt:lpstr>
      <vt:lpstr>Graph Parameters</vt:lpstr>
      <vt:lpstr>Computing/Approximating  Graph Parameters Efficiently</vt:lpstr>
      <vt:lpstr>Sublinear Approximation on Graphs</vt:lpstr>
      <vt:lpstr>In this talk will discuss</vt:lpstr>
      <vt:lpstr>Part I: Average Degree (num of edges)</vt:lpstr>
      <vt:lpstr>Approximating average degree: [ERS1] alg</vt:lpstr>
      <vt:lpstr>Approximating average degree: [ERS1] alg</vt:lpstr>
      <vt:lpstr>Part I(b): Number of subgraphs - Stars</vt:lpstr>
      <vt:lpstr>Part I(c): Triangles and k-Cliques</vt:lpstr>
      <vt:lpstr>More on num of subgraphs</vt:lpstr>
      <vt:lpstr>Part II: MST</vt:lpstr>
      <vt:lpstr>Part II: MST</vt:lpstr>
      <vt:lpstr>Part II: MST</vt:lpstr>
      <vt:lpstr>Part II: MST</vt:lpstr>
      <vt:lpstr>Summary</vt:lpstr>
      <vt:lpstr>Thanks</vt:lpstr>
      <vt:lpstr>Custom Show 1</vt:lpstr>
    </vt:vector>
  </TitlesOfParts>
  <Company>데이타통신망연구실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Queueing Theory  (Delay Models)</dc:title>
  <dc:creator>이동환</dc:creator>
  <cp:lastModifiedBy>Dana Ron</cp:lastModifiedBy>
  <cp:revision>1955</cp:revision>
  <cp:lastPrinted>1997-09-27T10:40:32Z</cp:lastPrinted>
  <dcterms:created xsi:type="dcterms:W3CDTF">1997-09-23T04:48:46Z</dcterms:created>
  <dcterms:modified xsi:type="dcterms:W3CDTF">2019-11-16T23:54:54Z</dcterms:modified>
</cp:coreProperties>
</file>