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249" r:id="rId2"/>
  </p:sldMasterIdLst>
  <p:notesMasterIdLst>
    <p:notesMasterId r:id="rId56"/>
  </p:notesMasterIdLst>
  <p:handoutMasterIdLst>
    <p:handoutMasterId r:id="rId57"/>
  </p:handoutMasterIdLst>
  <p:sldIdLst>
    <p:sldId id="281" r:id="rId3"/>
    <p:sldId id="690" r:id="rId4"/>
    <p:sldId id="692" r:id="rId5"/>
    <p:sldId id="699" r:id="rId6"/>
    <p:sldId id="700" r:id="rId7"/>
    <p:sldId id="693" r:id="rId8"/>
    <p:sldId id="649" r:id="rId9"/>
    <p:sldId id="695" r:id="rId10"/>
    <p:sldId id="495" r:id="rId11"/>
    <p:sldId id="696" r:id="rId12"/>
    <p:sldId id="694" r:id="rId13"/>
    <p:sldId id="697" r:id="rId14"/>
    <p:sldId id="664" r:id="rId15"/>
    <p:sldId id="662" r:id="rId16"/>
    <p:sldId id="698" r:id="rId17"/>
    <p:sldId id="663" r:id="rId18"/>
    <p:sldId id="414" r:id="rId19"/>
    <p:sldId id="433" r:id="rId20"/>
    <p:sldId id="417" r:id="rId21"/>
    <p:sldId id="418" r:id="rId22"/>
    <p:sldId id="419" r:id="rId23"/>
    <p:sldId id="420" r:id="rId24"/>
    <p:sldId id="665" r:id="rId25"/>
    <p:sldId id="666" r:id="rId26"/>
    <p:sldId id="667" r:id="rId27"/>
    <p:sldId id="470" r:id="rId28"/>
    <p:sldId id="508" r:id="rId29"/>
    <p:sldId id="507" r:id="rId30"/>
    <p:sldId id="509" r:id="rId31"/>
    <p:sldId id="512" r:id="rId32"/>
    <p:sldId id="517" r:id="rId33"/>
    <p:sldId id="513" r:id="rId34"/>
    <p:sldId id="514" r:id="rId35"/>
    <p:sldId id="529" r:id="rId36"/>
    <p:sldId id="701" r:id="rId37"/>
    <p:sldId id="702" r:id="rId38"/>
    <p:sldId id="703" r:id="rId39"/>
    <p:sldId id="709" r:id="rId40"/>
    <p:sldId id="705" r:id="rId41"/>
    <p:sldId id="706" r:id="rId42"/>
    <p:sldId id="707" r:id="rId43"/>
    <p:sldId id="708" r:id="rId44"/>
    <p:sldId id="683" r:id="rId45"/>
    <p:sldId id="684" r:id="rId46"/>
    <p:sldId id="685" r:id="rId47"/>
    <p:sldId id="686" r:id="rId48"/>
    <p:sldId id="687" r:id="rId49"/>
    <p:sldId id="689" r:id="rId50"/>
    <p:sldId id="262" r:id="rId51"/>
    <p:sldId id="261" r:id="rId52"/>
    <p:sldId id="263" r:id="rId53"/>
    <p:sldId id="264" r:id="rId54"/>
    <p:sldId id="267" r:id="rId55"/>
  </p:sldIdLst>
  <p:sldSz cx="9144000" cy="6858000" type="screen4x3"/>
  <p:notesSz cx="6985000" cy="92837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8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3994">
          <p15:clr>
            <a:srgbClr val="A4A3A4"/>
          </p15:clr>
        </p15:guide>
        <p15:guide id="4" pos="2862">
          <p15:clr>
            <a:srgbClr val="A4A3A4"/>
          </p15:clr>
        </p15:guide>
        <p15:guide id="5" pos="5488">
          <p15:clr>
            <a:srgbClr val="A4A3A4"/>
          </p15:clr>
        </p15:guide>
        <p15:guide id="6" pos="2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 Allender" initials="EA" lastIdx="1" clrIdx="0">
    <p:extLst>
      <p:ext uri="{19B8F6BF-5375-455C-9EA6-DF929625EA0E}">
        <p15:presenceInfo xmlns:p15="http://schemas.microsoft.com/office/powerpoint/2012/main" userId="9307f1961806f55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795"/>
    <a:srgbClr val="5050FF"/>
    <a:srgbClr val="28289A"/>
    <a:srgbClr val="990099"/>
    <a:srgbClr val="282899"/>
    <a:srgbClr val="FF3300"/>
    <a:srgbClr val="969696"/>
    <a:srgbClr val="FF6600"/>
    <a:srgbClr val="660033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07" autoAdjust="0"/>
    <p:restoredTop sz="89396" autoAdjust="0"/>
  </p:normalViewPr>
  <p:slideViewPr>
    <p:cSldViewPr>
      <p:cViewPr varScale="1">
        <p:scale>
          <a:sx n="72" d="100"/>
          <a:sy n="72" d="100"/>
        </p:scale>
        <p:origin x="2126" y="43"/>
      </p:cViewPr>
      <p:guideLst>
        <p:guide orient="horz" pos="708"/>
        <p:guide orient="horz" pos="2160"/>
        <p:guide orient="horz" pos="3994"/>
        <p:guide pos="2862"/>
        <p:guide pos="5488"/>
        <p:guide pos="271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5" d="100"/>
          <a:sy n="75" d="100"/>
        </p:scale>
        <p:origin x="-1296" y="-276"/>
      </p:cViewPr>
      <p:guideLst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>
            <a:lvl1pPr algn="l" defTabSz="933450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>
            <a:lvl1pPr algn="r" defTabSz="933450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315" tIns="46657" rIns="93315" bIns="46657" numCol="1" anchor="b" anchorCtr="0" compatLnSpc="1">
            <a:prstTxWarp prst="textNoShape">
              <a:avLst/>
            </a:prstTxWarp>
          </a:bodyPr>
          <a:lstStyle>
            <a:lvl1pPr algn="l" defTabSz="933450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315" tIns="46657" rIns="93315" bIns="46657" numCol="1" anchor="b" anchorCtr="0" compatLnSpc="1">
            <a:prstTxWarp prst="textNoShape">
              <a:avLst/>
            </a:prstTxWarp>
          </a:bodyPr>
          <a:lstStyle>
            <a:lvl1pPr algn="r" defTabSz="933450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/>
            </a:lvl1pPr>
          </a:lstStyle>
          <a:p>
            <a:pPr>
              <a:defRPr/>
            </a:pPr>
            <a:fld id="{36FD7642-D5D3-4C45-A39B-A35C377802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6245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>
            <a:lvl1pPr algn="l" defTabSz="933450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>
            <a:lvl1pPr algn="r" defTabSz="933450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5325"/>
            <a:ext cx="4645025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0" y="4384675"/>
            <a:ext cx="5588000" cy="4178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315" tIns="46657" rIns="93315" bIns="466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315" tIns="46657" rIns="93315" bIns="46657" numCol="1" anchor="b" anchorCtr="0" compatLnSpc="1">
            <a:prstTxWarp prst="textNoShape">
              <a:avLst/>
            </a:prstTxWarp>
          </a:bodyPr>
          <a:lstStyle>
            <a:lvl1pPr algn="l" defTabSz="933450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315" tIns="46657" rIns="93315" bIns="46657" numCol="1" anchor="b" anchorCtr="0" compatLnSpc="1">
            <a:prstTxWarp prst="textNoShape">
              <a:avLst/>
            </a:prstTxWarp>
          </a:bodyPr>
          <a:lstStyle>
            <a:lvl1pPr algn="r" defTabSz="933450"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  <a:defRPr sz="1200"/>
            </a:lvl1pPr>
          </a:lstStyle>
          <a:p>
            <a:pPr>
              <a:defRPr/>
            </a:pPr>
            <a:fld id="{F93C47A3-B346-4D97-A31D-A793D63D71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26386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9D99DCC-80BE-4682-8BE9-5D5447B3F87A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9388" indent="-179388" eaLnBrk="1" hangingPunct="1">
              <a:buSzPct val="115000"/>
              <a:buFont typeface="Symbol" panose="05050102010706020507" pitchFamily="18" charset="2"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099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DA3805D8-FE34-4C9D-B273-2E7610B94D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3450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3450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3450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3450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3450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345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345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345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345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CEB8ED87-E0CA-4A3A-983F-21ABFF6FD8A8}" type="slidenum">
              <a:rPr lang="en-US" altLang="en-US" sz="1200"/>
              <a:pPr algn="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23</a:t>
            </a:fld>
            <a:endParaRPr lang="en-US" altLang="en-US" sz="12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631EA935-613B-4DAD-A9E6-F0A3353764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B6F76F06-7943-4835-BF1B-7808AB7687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1846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81E46EDF-87B8-4533-992E-4A9F785373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3D2FE0-FD8A-4684-9E24-4597A30FDFBB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E5AB1364-109E-4223-9C1C-288DF3466F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5D5781FF-FAC1-4363-A535-76B51D95A7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B8CF00DC-D12E-4D6B-8CBE-C4BFB38F38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7397E5-7C68-49ED-A976-42810E285570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15808A80-81D5-4968-831B-4C6F7A2E32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7A4C4497-213F-49AE-8AF1-D04BEF22F8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F7355F20-A900-49D4-8067-B4C4F477A7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A580B3-650E-46B3-AA62-14A89F339602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C397C699-73F5-44B7-8DFE-D19204D1A9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8FA8B0A0-F172-4343-92FF-16BBB499AC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907F8B68-6F06-4D05-A28D-30D47CDF15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FD71BF7-408A-45CF-8F19-5BF0336B6F72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E7784C6F-649A-47FA-8E29-207770929B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28169575-2CE1-471B-B2F0-DB075E555A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6C1B30B4-8CF6-4E2C-8E3C-3F665BB1F3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7768D7-9568-46A8-9ECB-1440B9E1A4F5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DA86C184-26F3-454F-B9AA-7883942B08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241A4233-0702-4A30-A2F8-ED5D4C6E16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19CA2FF3-5447-461A-B795-B0CF237E56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A13F8F-05A6-47C6-9CBF-0BCD793B7E0B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75E968AF-A6BB-4E67-9B6A-B9CD2CF633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81B8E943-77D6-4C3D-AE53-E8CDCA9C2C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4E6A702B-1709-4C0C-85F0-CD221CC8C3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14D3C8B-6496-4F90-AEA6-516D89F2520F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EA091E16-26E9-47C4-8349-C082B313E9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8BEDE6EF-1584-4E7D-9E83-BD3B65AB81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D3336FF3-285B-432D-85BB-44A30BD333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847A3D9-3C85-4119-B789-75A126F3DCEC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27D0A4DB-2109-4EF9-968F-99AEC9E20B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30D26474-EC3F-46AE-AD7D-D86EA08BC8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89537007-EB99-4F93-B28F-69F5D9F105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3FB4EA-92BF-4EB4-9E36-A860558B23EC}" type="slidenum">
              <a:rPr lang="en-US" altLang="en-US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C025E79A-554B-430B-9880-7EE5623C1D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E0C93076-ADBE-47E2-828F-903DA9BE7C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2FD61559-B4EB-42C0-AC18-C84101C429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34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34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34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34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69740C-89C1-447C-8960-7BC14FA2971F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AC3CD8A4-40AD-49DE-8FEF-D5C0DBFD62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BB5339ED-9F31-41D7-97E4-D038C63090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324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27003A05-60B4-46AD-B40A-C8798B9EF9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3450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3450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3450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3450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3450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345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345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345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345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0F445268-5A9B-4DB5-9327-23582F8FC2F6}" type="slidenum">
              <a:rPr lang="en-US" altLang="en-US" sz="1200"/>
              <a:pPr algn="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17</a:t>
            </a:fld>
            <a:endParaRPr lang="en-US" altLang="en-US" sz="12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C251F5A1-F56A-4507-B7E6-F58EA895C7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8E4300E-2DE8-4D24-9A27-4E79CE89A9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8457A0D5-8AA9-47A9-9576-62AAE5BB84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3450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3450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3450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3450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3450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345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345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345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345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C59CA274-01DB-4256-86E7-38685694222B}" type="slidenum">
              <a:rPr lang="en-US" altLang="en-US" sz="1200"/>
              <a:pPr algn="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18</a:t>
            </a:fld>
            <a:endParaRPr lang="en-US" altLang="en-US" sz="12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A6D6CD66-1405-4A3D-BD79-22CFD95660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6BF95F8D-86DD-43C0-9A9A-263703C5C9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19933D1A-09A0-4C59-B21E-BA487D964A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3450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3450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3450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3450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3450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345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345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345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345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353EC6AC-BCF2-432E-9CD7-C70289528EDE}" type="slidenum">
              <a:rPr lang="en-US" altLang="en-US" sz="1200"/>
              <a:pPr algn="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19</a:t>
            </a:fld>
            <a:endParaRPr lang="en-US" altLang="en-US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90EE456C-AF32-491B-B75E-79B3BD866C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2586181-3DF1-4544-8310-A8E1F2449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26AF54D3-38E0-4D8A-B483-E826E6C801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3450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3450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3450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3450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3450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345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345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345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345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5DB4558E-C718-41D4-B15A-D26CE1C082E1}" type="slidenum">
              <a:rPr lang="en-US" altLang="en-US" sz="1200"/>
              <a:pPr algn="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20</a:t>
            </a:fld>
            <a:endParaRPr lang="en-US" altLang="en-US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7FE19E70-E6CB-4826-ACFE-9FEAAE2A18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F3B5A2E7-2B4F-4B6C-8413-E364DB5C5B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D5C48BC6-B895-4BAA-AF6A-B1C72689B0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3450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3450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3450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3450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3450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345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345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345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345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2A284FB4-93EF-48C9-949D-CCD3D04C0C7B}" type="slidenum">
              <a:rPr lang="en-US" altLang="en-US" sz="1200"/>
              <a:pPr algn="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21</a:t>
            </a:fld>
            <a:endParaRPr lang="en-US" altLang="en-US" sz="12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00E1B0DC-674C-4735-AA1F-A2C30DCBA5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ADF7B30C-19BC-48A4-85F3-49B202C619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DA3805D8-FE34-4C9D-B273-2E7610B94D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33450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 defTabSz="933450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 defTabSz="933450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 defTabSz="933450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 defTabSz="933450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3345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3345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3345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3345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CEB8ED87-E0CA-4A3A-983F-21ABFF6FD8A8}" type="slidenum">
              <a:rPr lang="en-US" altLang="en-US" sz="1200"/>
              <a:pPr algn="r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22</a:t>
            </a:fld>
            <a:endParaRPr lang="en-US" altLang="en-US" sz="12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631EA935-613B-4DAD-A9E6-F0A3353764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B6F76F06-7943-4835-BF1B-7808AB7687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0" y="1117600"/>
            <a:ext cx="9144000" cy="5313363"/>
          </a:xfrm>
          <a:prstGeom prst="rect">
            <a:avLst/>
          </a:prstGeom>
          <a:solidFill>
            <a:srgbClr val="28289A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itchFamily="18" charset="2"/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itchFamily="18" charset="2"/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itchFamily="18" charset="2"/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itchFamily="18" charset="2"/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buNone/>
              <a:defRPr/>
            </a:pPr>
            <a:endParaRPr lang="en-US" altLang="en-US"/>
          </a:p>
        </p:txBody>
      </p:sp>
      <p:sp>
        <p:nvSpPr>
          <p:cNvPr id="5" name="Text Box 11"/>
          <p:cNvSpPr txBox="1">
            <a:spLocks noChangeArrowheads="1"/>
          </p:cNvSpPr>
          <p:nvPr userDrawn="1"/>
        </p:nvSpPr>
        <p:spPr bwMode="auto">
          <a:xfrm>
            <a:off x="8458200" y="4433888"/>
            <a:ext cx="473075" cy="3667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itchFamily="18" charset="2"/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itchFamily="18" charset="2"/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itchFamily="18" charset="2"/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itchFamily="18" charset="2"/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sz="1800"/>
          </a:p>
        </p:txBody>
      </p:sp>
      <p:sp>
        <p:nvSpPr>
          <p:cNvPr id="6" name="Text Box 20"/>
          <p:cNvSpPr txBox="1">
            <a:spLocks noChangeArrowheads="1"/>
          </p:cNvSpPr>
          <p:nvPr userDrawn="1"/>
        </p:nvSpPr>
        <p:spPr bwMode="auto">
          <a:xfrm>
            <a:off x="2987675" y="3308350"/>
            <a:ext cx="3167063" cy="8540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 anchor="ctr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itchFamily="18" charset="2"/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itchFamily="18" charset="2"/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itchFamily="18" charset="2"/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itchFamily="18" charset="2"/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800" b="1" dirty="0"/>
              <a:t>Eric </a:t>
            </a:r>
            <a:r>
              <a:rPr lang="en-US" altLang="en-US" sz="2800" b="1" dirty="0" err="1"/>
              <a:t>Allender</a:t>
            </a:r>
            <a:br>
              <a:rPr lang="en-US" altLang="en-US" sz="2800" b="1" dirty="0"/>
            </a:br>
            <a:r>
              <a:rPr lang="en-US" altLang="en-US" sz="2800" b="1" dirty="0"/>
              <a:t>Rutgers University</a:t>
            </a:r>
          </a:p>
        </p:txBody>
      </p:sp>
      <p:sp>
        <p:nvSpPr>
          <p:cNvPr id="7" name="Rectangle 26"/>
          <p:cNvSpPr>
            <a:spLocks noChangeArrowheads="1"/>
          </p:cNvSpPr>
          <p:nvPr userDrawn="1"/>
        </p:nvSpPr>
        <p:spPr bwMode="auto">
          <a:xfrm>
            <a:off x="0" y="6054725"/>
            <a:ext cx="9144000" cy="809625"/>
          </a:xfrm>
          <a:prstGeom prst="rect">
            <a:avLst/>
          </a:prstGeom>
          <a:gradFill rotWithShape="1">
            <a:gsLst>
              <a:gs pos="0">
                <a:srgbClr val="282899"/>
              </a:gs>
              <a:gs pos="100000">
                <a:srgbClr val="0A0A25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itchFamily="18" charset="2"/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itchFamily="18" charset="2"/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itchFamily="18" charset="2"/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itchFamily="18" charset="2"/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buNone/>
              <a:defRPr/>
            </a:pPr>
            <a:endParaRPr lang="en-US" altLang="en-US"/>
          </a:p>
        </p:txBody>
      </p:sp>
      <p:sp>
        <p:nvSpPr>
          <p:cNvPr id="8" name="Rectangle 27"/>
          <p:cNvSpPr>
            <a:spLocks noChangeArrowheads="1"/>
          </p:cNvSpPr>
          <p:nvPr userDrawn="1"/>
        </p:nvSpPr>
        <p:spPr bwMode="auto">
          <a:xfrm>
            <a:off x="0" y="0"/>
            <a:ext cx="9144000" cy="1125538"/>
          </a:xfrm>
          <a:prstGeom prst="rect">
            <a:avLst/>
          </a:prstGeom>
          <a:gradFill rotWithShape="1">
            <a:gsLst>
              <a:gs pos="0">
                <a:srgbClr val="282899">
                  <a:gamma/>
                  <a:shade val="46275"/>
                  <a:invGamma/>
                </a:srgbClr>
              </a:gs>
              <a:gs pos="100000">
                <a:srgbClr val="282899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>
            <a:lvl1pPr marL="276225" indent="-276225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buNone/>
              <a:defRPr/>
            </a:pPr>
            <a:endParaRPr lang="en-US" altLang="en-US" sz="3000"/>
          </a:p>
        </p:txBody>
      </p:sp>
      <p:grpSp>
        <p:nvGrpSpPr>
          <p:cNvPr id="9" name="Group 28"/>
          <p:cNvGrpSpPr>
            <a:grpSpLocks/>
          </p:cNvGrpSpPr>
          <p:nvPr userDrawn="1"/>
        </p:nvGrpSpPr>
        <p:grpSpPr bwMode="auto">
          <a:xfrm>
            <a:off x="7853363" y="6534150"/>
            <a:ext cx="1222375" cy="311150"/>
            <a:chOff x="5061" y="4116"/>
            <a:chExt cx="656" cy="196"/>
          </a:xfrm>
        </p:grpSpPr>
        <p:grpSp>
          <p:nvGrpSpPr>
            <p:cNvPr id="10" name="Group 29"/>
            <p:cNvGrpSpPr>
              <a:grpSpLocks/>
            </p:cNvGrpSpPr>
            <p:nvPr userDrawn="1"/>
          </p:nvGrpSpPr>
          <p:grpSpPr bwMode="auto">
            <a:xfrm>
              <a:off x="5063" y="4172"/>
              <a:ext cx="654" cy="122"/>
              <a:chOff x="5055" y="80"/>
              <a:chExt cx="654" cy="122"/>
            </a:xfrm>
          </p:grpSpPr>
          <p:sp>
            <p:nvSpPr>
              <p:cNvPr id="17" name="Freeform 30"/>
              <p:cNvSpPr>
                <a:spLocks/>
              </p:cNvSpPr>
              <p:nvPr userDrawn="1"/>
            </p:nvSpPr>
            <p:spPr bwMode="auto">
              <a:xfrm>
                <a:off x="5055" y="83"/>
                <a:ext cx="106" cy="116"/>
              </a:xfrm>
              <a:custGeom>
                <a:avLst/>
                <a:gdLst>
                  <a:gd name="T0" fmla="*/ 1 w 201"/>
                  <a:gd name="T1" fmla="*/ 0 h 220"/>
                  <a:gd name="T2" fmla="*/ 1 w 201"/>
                  <a:gd name="T3" fmla="*/ 1 h 220"/>
                  <a:gd name="T4" fmla="*/ 1 w 201"/>
                  <a:gd name="T5" fmla="*/ 1 h 220"/>
                  <a:gd name="T6" fmla="*/ 1 w 201"/>
                  <a:gd name="T7" fmla="*/ 1 h 220"/>
                  <a:gd name="T8" fmla="*/ 1 w 201"/>
                  <a:gd name="T9" fmla="*/ 1 h 220"/>
                  <a:gd name="T10" fmla="*/ 1 w 201"/>
                  <a:gd name="T11" fmla="*/ 1 h 220"/>
                  <a:gd name="T12" fmla="*/ 1 w 201"/>
                  <a:gd name="T13" fmla="*/ 1 h 220"/>
                  <a:gd name="T14" fmla="*/ 1 w 201"/>
                  <a:gd name="T15" fmla="*/ 1 h 220"/>
                  <a:gd name="T16" fmla="*/ 1 w 201"/>
                  <a:gd name="T17" fmla="*/ 1 h 220"/>
                  <a:gd name="T18" fmla="*/ 1 w 201"/>
                  <a:gd name="T19" fmla="*/ 1 h 220"/>
                  <a:gd name="T20" fmla="*/ 1 w 201"/>
                  <a:gd name="T21" fmla="*/ 1 h 220"/>
                  <a:gd name="T22" fmla="*/ 1 w 201"/>
                  <a:gd name="T23" fmla="*/ 1 h 220"/>
                  <a:gd name="T24" fmla="*/ 1 w 201"/>
                  <a:gd name="T25" fmla="*/ 1 h 220"/>
                  <a:gd name="T26" fmla="*/ 1 w 201"/>
                  <a:gd name="T27" fmla="*/ 1 h 220"/>
                  <a:gd name="T28" fmla="*/ 1 w 201"/>
                  <a:gd name="T29" fmla="*/ 1 h 220"/>
                  <a:gd name="T30" fmla="*/ 1 w 201"/>
                  <a:gd name="T31" fmla="*/ 1 h 220"/>
                  <a:gd name="T32" fmla="*/ 1 w 201"/>
                  <a:gd name="T33" fmla="*/ 1 h 220"/>
                  <a:gd name="T34" fmla="*/ 1 w 201"/>
                  <a:gd name="T35" fmla="*/ 1 h 220"/>
                  <a:gd name="T36" fmla="*/ 1 w 201"/>
                  <a:gd name="T37" fmla="*/ 1 h 220"/>
                  <a:gd name="T38" fmla="*/ 1 w 201"/>
                  <a:gd name="T39" fmla="*/ 1 h 220"/>
                  <a:gd name="T40" fmla="*/ 1 w 201"/>
                  <a:gd name="T41" fmla="*/ 1 h 220"/>
                  <a:gd name="T42" fmla="*/ 1 w 201"/>
                  <a:gd name="T43" fmla="*/ 1 h 220"/>
                  <a:gd name="T44" fmla="*/ 1 w 201"/>
                  <a:gd name="T45" fmla="*/ 1 h 220"/>
                  <a:gd name="T46" fmla="*/ 1 w 201"/>
                  <a:gd name="T47" fmla="*/ 1 h 220"/>
                  <a:gd name="T48" fmla="*/ 1 w 201"/>
                  <a:gd name="T49" fmla="*/ 1 h 220"/>
                  <a:gd name="T50" fmla="*/ 1 w 201"/>
                  <a:gd name="T51" fmla="*/ 1 h 220"/>
                  <a:gd name="T52" fmla="*/ 1 w 201"/>
                  <a:gd name="T53" fmla="*/ 1 h 220"/>
                  <a:gd name="T54" fmla="*/ 1 w 201"/>
                  <a:gd name="T55" fmla="*/ 1 h 220"/>
                  <a:gd name="T56" fmla="*/ 1 w 201"/>
                  <a:gd name="T57" fmla="*/ 1 h 220"/>
                  <a:gd name="T58" fmla="*/ 1 w 201"/>
                  <a:gd name="T59" fmla="*/ 1 h 220"/>
                  <a:gd name="T60" fmla="*/ 1 w 201"/>
                  <a:gd name="T61" fmla="*/ 1 h 220"/>
                  <a:gd name="T62" fmla="*/ 1 w 201"/>
                  <a:gd name="T63" fmla="*/ 1 h 220"/>
                  <a:gd name="T64" fmla="*/ 1 w 201"/>
                  <a:gd name="T65" fmla="*/ 1 h 220"/>
                  <a:gd name="T66" fmla="*/ 1 w 201"/>
                  <a:gd name="T67" fmla="*/ 1 h 220"/>
                  <a:gd name="T68" fmla="*/ 1 w 201"/>
                  <a:gd name="T69" fmla="*/ 1 h 220"/>
                  <a:gd name="T70" fmla="*/ 1 w 201"/>
                  <a:gd name="T71" fmla="*/ 1 h 220"/>
                  <a:gd name="T72" fmla="*/ 1 w 201"/>
                  <a:gd name="T73" fmla="*/ 1 h 220"/>
                  <a:gd name="T74" fmla="*/ 1 w 201"/>
                  <a:gd name="T75" fmla="*/ 1 h 220"/>
                  <a:gd name="T76" fmla="*/ 1 w 201"/>
                  <a:gd name="T77" fmla="*/ 1 h 220"/>
                  <a:gd name="T78" fmla="*/ 1 w 201"/>
                  <a:gd name="T79" fmla="*/ 1 h 220"/>
                  <a:gd name="T80" fmla="*/ 1 w 201"/>
                  <a:gd name="T81" fmla="*/ 1 h 220"/>
                  <a:gd name="T82" fmla="*/ 0 w 201"/>
                  <a:gd name="T83" fmla="*/ 1 h 220"/>
                  <a:gd name="T84" fmla="*/ 1 w 201"/>
                  <a:gd name="T85" fmla="*/ 1 h 220"/>
                  <a:gd name="T86" fmla="*/ 1 w 201"/>
                  <a:gd name="T87" fmla="*/ 1 h 220"/>
                  <a:gd name="T88" fmla="*/ 1 w 201"/>
                  <a:gd name="T89" fmla="*/ 1 h 220"/>
                  <a:gd name="T90" fmla="*/ 1 w 201"/>
                  <a:gd name="T91" fmla="*/ 1 h 220"/>
                  <a:gd name="T92" fmla="*/ 1 w 201"/>
                  <a:gd name="T93" fmla="*/ 1 h 220"/>
                  <a:gd name="T94" fmla="*/ 1 w 201"/>
                  <a:gd name="T95" fmla="*/ 1 h 220"/>
                  <a:gd name="T96" fmla="*/ 1 w 201"/>
                  <a:gd name="T97" fmla="*/ 1 h 220"/>
                  <a:gd name="T98" fmla="*/ 1 w 201"/>
                  <a:gd name="T99" fmla="*/ 1 h 220"/>
                  <a:gd name="T100" fmla="*/ 1 w 201"/>
                  <a:gd name="T101" fmla="*/ 1 h 220"/>
                  <a:gd name="T102" fmla="*/ 0 w 201"/>
                  <a:gd name="T103" fmla="*/ 0 h 2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201" h="220">
                    <a:moveTo>
                      <a:pt x="80" y="0"/>
                    </a:moveTo>
                    <a:lnTo>
                      <a:pt x="86" y="0"/>
                    </a:lnTo>
                    <a:lnTo>
                      <a:pt x="89" y="0"/>
                    </a:lnTo>
                    <a:lnTo>
                      <a:pt x="92" y="0"/>
                    </a:lnTo>
                    <a:lnTo>
                      <a:pt x="97" y="0"/>
                    </a:lnTo>
                    <a:lnTo>
                      <a:pt x="100" y="0"/>
                    </a:lnTo>
                    <a:lnTo>
                      <a:pt x="103" y="0"/>
                    </a:lnTo>
                    <a:lnTo>
                      <a:pt x="106" y="3"/>
                    </a:lnTo>
                    <a:lnTo>
                      <a:pt x="112" y="3"/>
                    </a:lnTo>
                    <a:lnTo>
                      <a:pt x="115" y="3"/>
                    </a:lnTo>
                    <a:lnTo>
                      <a:pt x="118" y="6"/>
                    </a:lnTo>
                    <a:lnTo>
                      <a:pt x="120" y="6"/>
                    </a:lnTo>
                    <a:lnTo>
                      <a:pt x="123" y="9"/>
                    </a:lnTo>
                    <a:lnTo>
                      <a:pt x="126" y="9"/>
                    </a:lnTo>
                    <a:lnTo>
                      <a:pt x="129" y="12"/>
                    </a:lnTo>
                    <a:lnTo>
                      <a:pt x="132" y="15"/>
                    </a:lnTo>
                    <a:lnTo>
                      <a:pt x="135" y="17"/>
                    </a:lnTo>
                    <a:lnTo>
                      <a:pt x="138" y="17"/>
                    </a:lnTo>
                    <a:lnTo>
                      <a:pt x="138" y="20"/>
                    </a:lnTo>
                    <a:lnTo>
                      <a:pt x="141" y="23"/>
                    </a:lnTo>
                    <a:lnTo>
                      <a:pt x="143" y="26"/>
                    </a:lnTo>
                    <a:lnTo>
                      <a:pt x="146" y="29"/>
                    </a:lnTo>
                    <a:lnTo>
                      <a:pt x="146" y="32"/>
                    </a:lnTo>
                    <a:lnTo>
                      <a:pt x="146" y="35"/>
                    </a:lnTo>
                    <a:lnTo>
                      <a:pt x="149" y="37"/>
                    </a:lnTo>
                    <a:lnTo>
                      <a:pt x="149" y="40"/>
                    </a:lnTo>
                    <a:lnTo>
                      <a:pt x="149" y="43"/>
                    </a:lnTo>
                    <a:lnTo>
                      <a:pt x="149" y="46"/>
                    </a:lnTo>
                    <a:lnTo>
                      <a:pt x="149" y="49"/>
                    </a:lnTo>
                    <a:lnTo>
                      <a:pt x="152" y="52"/>
                    </a:lnTo>
                    <a:lnTo>
                      <a:pt x="152" y="55"/>
                    </a:lnTo>
                    <a:lnTo>
                      <a:pt x="149" y="57"/>
                    </a:lnTo>
                    <a:lnTo>
                      <a:pt x="149" y="60"/>
                    </a:lnTo>
                    <a:lnTo>
                      <a:pt x="149" y="63"/>
                    </a:lnTo>
                    <a:lnTo>
                      <a:pt x="149" y="66"/>
                    </a:lnTo>
                    <a:lnTo>
                      <a:pt x="149" y="69"/>
                    </a:lnTo>
                    <a:lnTo>
                      <a:pt x="146" y="72"/>
                    </a:lnTo>
                    <a:lnTo>
                      <a:pt x="146" y="75"/>
                    </a:lnTo>
                    <a:lnTo>
                      <a:pt x="146" y="77"/>
                    </a:lnTo>
                    <a:lnTo>
                      <a:pt x="143" y="77"/>
                    </a:lnTo>
                    <a:lnTo>
                      <a:pt x="143" y="80"/>
                    </a:lnTo>
                    <a:lnTo>
                      <a:pt x="141" y="83"/>
                    </a:lnTo>
                    <a:lnTo>
                      <a:pt x="141" y="86"/>
                    </a:lnTo>
                    <a:lnTo>
                      <a:pt x="138" y="86"/>
                    </a:lnTo>
                    <a:lnTo>
                      <a:pt x="135" y="89"/>
                    </a:lnTo>
                    <a:lnTo>
                      <a:pt x="135" y="92"/>
                    </a:lnTo>
                    <a:lnTo>
                      <a:pt x="132" y="95"/>
                    </a:lnTo>
                    <a:lnTo>
                      <a:pt x="129" y="95"/>
                    </a:lnTo>
                    <a:lnTo>
                      <a:pt x="129" y="97"/>
                    </a:lnTo>
                    <a:lnTo>
                      <a:pt x="126" y="97"/>
                    </a:lnTo>
                    <a:lnTo>
                      <a:pt x="123" y="100"/>
                    </a:lnTo>
                    <a:lnTo>
                      <a:pt x="120" y="100"/>
                    </a:lnTo>
                    <a:lnTo>
                      <a:pt x="120" y="103"/>
                    </a:lnTo>
                    <a:lnTo>
                      <a:pt x="118" y="103"/>
                    </a:lnTo>
                    <a:lnTo>
                      <a:pt x="115" y="106"/>
                    </a:lnTo>
                    <a:lnTo>
                      <a:pt x="112" y="106"/>
                    </a:lnTo>
                    <a:lnTo>
                      <a:pt x="109" y="109"/>
                    </a:lnTo>
                    <a:lnTo>
                      <a:pt x="106" y="109"/>
                    </a:lnTo>
                    <a:lnTo>
                      <a:pt x="103" y="112"/>
                    </a:lnTo>
                    <a:lnTo>
                      <a:pt x="100" y="112"/>
                    </a:lnTo>
                    <a:lnTo>
                      <a:pt x="97" y="112"/>
                    </a:lnTo>
                    <a:lnTo>
                      <a:pt x="146" y="172"/>
                    </a:lnTo>
                    <a:lnTo>
                      <a:pt x="149" y="177"/>
                    </a:lnTo>
                    <a:lnTo>
                      <a:pt x="152" y="180"/>
                    </a:lnTo>
                    <a:lnTo>
                      <a:pt x="155" y="183"/>
                    </a:lnTo>
                    <a:lnTo>
                      <a:pt x="158" y="186"/>
                    </a:lnTo>
                    <a:lnTo>
                      <a:pt x="161" y="189"/>
                    </a:lnTo>
                    <a:lnTo>
                      <a:pt x="163" y="192"/>
                    </a:lnTo>
                    <a:lnTo>
                      <a:pt x="166" y="194"/>
                    </a:lnTo>
                    <a:lnTo>
                      <a:pt x="172" y="197"/>
                    </a:lnTo>
                    <a:lnTo>
                      <a:pt x="175" y="200"/>
                    </a:lnTo>
                    <a:lnTo>
                      <a:pt x="178" y="203"/>
                    </a:lnTo>
                    <a:lnTo>
                      <a:pt x="181" y="206"/>
                    </a:lnTo>
                    <a:lnTo>
                      <a:pt x="186" y="209"/>
                    </a:lnTo>
                    <a:lnTo>
                      <a:pt x="189" y="212"/>
                    </a:lnTo>
                    <a:lnTo>
                      <a:pt x="192" y="214"/>
                    </a:lnTo>
                    <a:lnTo>
                      <a:pt x="195" y="217"/>
                    </a:lnTo>
                    <a:lnTo>
                      <a:pt x="201" y="220"/>
                    </a:lnTo>
                    <a:lnTo>
                      <a:pt x="169" y="220"/>
                    </a:lnTo>
                    <a:lnTo>
                      <a:pt x="166" y="220"/>
                    </a:lnTo>
                    <a:lnTo>
                      <a:pt x="163" y="220"/>
                    </a:lnTo>
                    <a:lnTo>
                      <a:pt x="161" y="220"/>
                    </a:lnTo>
                    <a:lnTo>
                      <a:pt x="158" y="220"/>
                    </a:lnTo>
                    <a:lnTo>
                      <a:pt x="155" y="217"/>
                    </a:lnTo>
                    <a:lnTo>
                      <a:pt x="152" y="217"/>
                    </a:lnTo>
                    <a:lnTo>
                      <a:pt x="149" y="217"/>
                    </a:lnTo>
                    <a:lnTo>
                      <a:pt x="146" y="214"/>
                    </a:lnTo>
                    <a:lnTo>
                      <a:pt x="143" y="214"/>
                    </a:lnTo>
                    <a:lnTo>
                      <a:pt x="141" y="212"/>
                    </a:lnTo>
                    <a:lnTo>
                      <a:pt x="138" y="212"/>
                    </a:lnTo>
                    <a:lnTo>
                      <a:pt x="138" y="209"/>
                    </a:lnTo>
                    <a:lnTo>
                      <a:pt x="135" y="209"/>
                    </a:lnTo>
                    <a:lnTo>
                      <a:pt x="135" y="206"/>
                    </a:lnTo>
                    <a:lnTo>
                      <a:pt x="132" y="206"/>
                    </a:lnTo>
                    <a:lnTo>
                      <a:pt x="129" y="203"/>
                    </a:lnTo>
                    <a:lnTo>
                      <a:pt x="89" y="152"/>
                    </a:lnTo>
                    <a:lnTo>
                      <a:pt x="57" y="106"/>
                    </a:lnTo>
                    <a:lnTo>
                      <a:pt x="60" y="103"/>
                    </a:lnTo>
                    <a:lnTo>
                      <a:pt x="63" y="103"/>
                    </a:lnTo>
                    <a:lnTo>
                      <a:pt x="66" y="103"/>
                    </a:lnTo>
                    <a:lnTo>
                      <a:pt x="69" y="103"/>
                    </a:lnTo>
                    <a:lnTo>
                      <a:pt x="72" y="103"/>
                    </a:lnTo>
                    <a:lnTo>
                      <a:pt x="75" y="103"/>
                    </a:lnTo>
                    <a:lnTo>
                      <a:pt x="75" y="100"/>
                    </a:lnTo>
                    <a:lnTo>
                      <a:pt x="77" y="100"/>
                    </a:lnTo>
                    <a:lnTo>
                      <a:pt x="80" y="100"/>
                    </a:lnTo>
                    <a:lnTo>
                      <a:pt x="83" y="97"/>
                    </a:lnTo>
                    <a:lnTo>
                      <a:pt x="86" y="97"/>
                    </a:lnTo>
                    <a:lnTo>
                      <a:pt x="89" y="97"/>
                    </a:lnTo>
                    <a:lnTo>
                      <a:pt x="92" y="95"/>
                    </a:lnTo>
                    <a:lnTo>
                      <a:pt x="95" y="92"/>
                    </a:lnTo>
                    <a:lnTo>
                      <a:pt x="97" y="92"/>
                    </a:lnTo>
                    <a:lnTo>
                      <a:pt x="100" y="89"/>
                    </a:lnTo>
                    <a:lnTo>
                      <a:pt x="103" y="86"/>
                    </a:lnTo>
                    <a:lnTo>
                      <a:pt x="106" y="86"/>
                    </a:lnTo>
                    <a:lnTo>
                      <a:pt x="106" y="83"/>
                    </a:lnTo>
                    <a:lnTo>
                      <a:pt x="109" y="80"/>
                    </a:lnTo>
                    <a:lnTo>
                      <a:pt x="112" y="77"/>
                    </a:lnTo>
                    <a:lnTo>
                      <a:pt x="112" y="75"/>
                    </a:lnTo>
                    <a:lnTo>
                      <a:pt x="112" y="72"/>
                    </a:lnTo>
                    <a:lnTo>
                      <a:pt x="115" y="72"/>
                    </a:lnTo>
                    <a:lnTo>
                      <a:pt x="115" y="69"/>
                    </a:lnTo>
                    <a:lnTo>
                      <a:pt x="115" y="66"/>
                    </a:lnTo>
                    <a:lnTo>
                      <a:pt x="115" y="63"/>
                    </a:lnTo>
                    <a:lnTo>
                      <a:pt x="115" y="60"/>
                    </a:lnTo>
                    <a:lnTo>
                      <a:pt x="118" y="57"/>
                    </a:lnTo>
                    <a:lnTo>
                      <a:pt x="115" y="55"/>
                    </a:lnTo>
                    <a:lnTo>
                      <a:pt x="115" y="52"/>
                    </a:lnTo>
                    <a:lnTo>
                      <a:pt x="115" y="49"/>
                    </a:lnTo>
                    <a:lnTo>
                      <a:pt x="115" y="46"/>
                    </a:lnTo>
                    <a:lnTo>
                      <a:pt x="115" y="43"/>
                    </a:lnTo>
                    <a:lnTo>
                      <a:pt x="112" y="40"/>
                    </a:lnTo>
                    <a:lnTo>
                      <a:pt x="112" y="37"/>
                    </a:lnTo>
                    <a:lnTo>
                      <a:pt x="109" y="37"/>
                    </a:lnTo>
                    <a:lnTo>
                      <a:pt x="109" y="35"/>
                    </a:lnTo>
                    <a:lnTo>
                      <a:pt x="106" y="35"/>
                    </a:lnTo>
                    <a:lnTo>
                      <a:pt x="106" y="32"/>
                    </a:lnTo>
                    <a:lnTo>
                      <a:pt x="103" y="32"/>
                    </a:lnTo>
                    <a:lnTo>
                      <a:pt x="103" y="29"/>
                    </a:lnTo>
                    <a:lnTo>
                      <a:pt x="100" y="29"/>
                    </a:lnTo>
                    <a:lnTo>
                      <a:pt x="100" y="26"/>
                    </a:lnTo>
                    <a:lnTo>
                      <a:pt x="97" y="26"/>
                    </a:lnTo>
                    <a:lnTo>
                      <a:pt x="95" y="23"/>
                    </a:lnTo>
                    <a:lnTo>
                      <a:pt x="92" y="23"/>
                    </a:lnTo>
                    <a:lnTo>
                      <a:pt x="89" y="23"/>
                    </a:lnTo>
                    <a:lnTo>
                      <a:pt x="86" y="20"/>
                    </a:lnTo>
                    <a:lnTo>
                      <a:pt x="83" y="20"/>
                    </a:lnTo>
                    <a:lnTo>
                      <a:pt x="80" y="20"/>
                    </a:lnTo>
                    <a:lnTo>
                      <a:pt x="77" y="20"/>
                    </a:lnTo>
                    <a:lnTo>
                      <a:pt x="75" y="20"/>
                    </a:lnTo>
                    <a:lnTo>
                      <a:pt x="72" y="20"/>
                    </a:lnTo>
                    <a:lnTo>
                      <a:pt x="69" y="20"/>
                    </a:lnTo>
                    <a:lnTo>
                      <a:pt x="66" y="20"/>
                    </a:lnTo>
                    <a:lnTo>
                      <a:pt x="63" y="20"/>
                    </a:lnTo>
                    <a:lnTo>
                      <a:pt x="60" y="20"/>
                    </a:lnTo>
                    <a:lnTo>
                      <a:pt x="57" y="20"/>
                    </a:lnTo>
                    <a:lnTo>
                      <a:pt x="54" y="20"/>
                    </a:lnTo>
                    <a:lnTo>
                      <a:pt x="52" y="23"/>
                    </a:lnTo>
                    <a:lnTo>
                      <a:pt x="49" y="23"/>
                    </a:lnTo>
                    <a:lnTo>
                      <a:pt x="49" y="172"/>
                    </a:lnTo>
                    <a:lnTo>
                      <a:pt x="49" y="180"/>
                    </a:lnTo>
                    <a:lnTo>
                      <a:pt x="49" y="186"/>
                    </a:lnTo>
                    <a:lnTo>
                      <a:pt x="49" y="189"/>
                    </a:lnTo>
                    <a:lnTo>
                      <a:pt x="52" y="192"/>
                    </a:lnTo>
                    <a:lnTo>
                      <a:pt x="52" y="194"/>
                    </a:lnTo>
                    <a:lnTo>
                      <a:pt x="52" y="197"/>
                    </a:lnTo>
                    <a:lnTo>
                      <a:pt x="52" y="200"/>
                    </a:lnTo>
                    <a:lnTo>
                      <a:pt x="52" y="203"/>
                    </a:lnTo>
                    <a:lnTo>
                      <a:pt x="52" y="206"/>
                    </a:lnTo>
                    <a:lnTo>
                      <a:pt x="54" y="206"/>
                    </a:lnTo>
                    <a:lnTo>
                      <a:pt x="54" y="209"/>
                    </a:lnTo>
                    <a:lnTo>
                      <a:pt x="54" y="212"/>
                    </a:lnTo>
                    <a:lnTo>
                      <a:pt x="57" y="212"/>
                    </a:lnTo>
                    <a:lnTo>
                      <a:pt x="57" y="214"/>
                    </a:lnTo>
                    <a:lnTo>
                      <a:pt x="60" y="214"/>
                    </a:lnTo>
                    <a:lnTo>
                      <a:pt x="60" y="217"/>
                    </a:lnTo>
                    <a:lnTo>
                      <a:pt x="63" y="217"/>
                    </a:lnTo>
                    <a:lnTo>
                      <a:pt x="66" y="217"/>
                    </a:lnTo>
                    <a:lnTo>
                      <a:pt x="66" y="220"/>
                    </a:lnTo>
                    <a:lnTo>
                      <a:pt x="0" y="220"/>
                    </a:lnTo>
                    <a:lnTo>
                      <a:pt x="0" y="217"/>
                    </a:lnTo>
                    <a:lnTo>
                      <a:pt x="3" y="217"/>
                    </a:lnTo>
                    <a:lnTo>
                      <a:pt x="6" y="217"/>
                    </a:lnTo>
                    <a:lnTo>
                      <a:pt x="6" y="214"/>
                    </a:lnTo>
                    <a:lnTo>
                      <a:pt x="8" y="214"/>
                    </a:lnTo>
                    <a:lnTo>
                      <a:pt x="8" y="212"/>
                    </a:lnTo>
                    <a:lnTo>
                      <a:pt x="11" y="212"/>
                    </a:lnTo>
                    <a:lnTo>
                      <a:pt x="11" y="209"/>
                    </a:lnTo>
                    <a:lnTo>
                      <a:pt x="11" y="206"/>
                    </a:lnTo>
                    <a:lnTo>
                      <a:pt x="14" y="206"/>
                    </a:lnTo>
                    <a:lnTo>
                      <a:pt x="14" y="203"/>
                    </a:lnTo>
                    <a:lnTo>
                      <a:pt x="14" y="200"/>
                    </a:lnTo>
                    <a:lnTo>
                      <a:pt x="14" y="197"/>
                    </a:lnTo>
                    <a:lnTo>
                      <a:pt x="14" y="194"/>
                    </a:lnTo>
                    <a:lnTo>
                      <a:pt x="14" y="192"/>
                    </a:lnTo>
                    <a:lnTo>
                      <a:pt x="17" y="189"/>
                    </a:lnTo>
                    <a:lnTo>
                      <a:pt x="17" y="186"/>
                    </a:lnTo>
                    <a:lnTo>
                      <a:pt x="17" y="177"/>
                    </a:lnTo>
                    <a:lnTo>
                      <a:pt x="17" y="172"/>
                    </a:lnTo>
                    <a:lnTo>
                      <a:pt x="17" y="46"/>
                    </a:lnTo>
                    <a:lnTo>
                      <a:pt x="17" y="40"/>
                    </a:lnTo>
                    <a:lnTo>
                      <a:pt x="17" y="35"/>
                    </a:lnTo>
                    <a:lnTo>
                      <a:pt x="17" y="29"/>
                    </a:lnTo>
                    <a:lnTo>
                      <a:pt x="14" y="26"/>
                    </a:lnTo>
                    <a:lnTo>
                      <a:pt x="14" y="23"/>
                    </a:lnTo>
                    <a:lnTo>
                      <a:pt x="14" y="20"/>
                    </a:lnTo>
                    <a:lnTo>
                      <a:pt x="14" y="17"/>
                    </a:lnTo>
                    <a:lnTo>
                      <a:pt x="14" y="15"/>
                    </a:lnTo>
                    <a:lnTo>
                      <a:pt x="11" y="12"/>
                    </a:lnTo>
                    <a:lnTo>
                      <a:pt x="11" y="9"/>
                    </a:lnTo>
                    <a:lnTo>
                      <a:pt x="8" y="6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544DB5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31"/>
              <p:cNvSpPr>
                <a:spLocks/>
              </p:cNvSpPr>
              <p:nvPr userDrawn="1"/>
            </p:nvSpPr>
            <p:spPr bwMode="auto">
              <a:xfrm>
                <a:off x="5141" y="83"/>
                <a:ext cx="111" cy="119"/>
              </a:xfrm>
              <a:custGeom>
                <a:avLst/>
                <a:gdLst>
                  <a:gd name="T0" fmla="*/ 1 w 210"/>
                  <a:gd name="T1" fmla="*/ 1 h 226"/>
                  <a:gd name="T2" fmla="*/ 1 w 210"/>
                  <a:gd name="T3" fmla="*/ 1 h 226"/>
                  <a:gd name="T4" fmla="*/ 1 w 210"/>
                  <a:gd name="T5" fmla="*/ 1 h 226"/>
                  <a:gd name="T6" fmla="*/ 1 w 210"/>
                  <a:gd name="T7" fmla="*/ 1 h 226"/>
                  <a:gd name="T8" fmla="*/ 1 w 210"/>
                  <a:gd name="T9" fmla="*/ 1 h 226"/>
                  <a:gd name="T10" fmla="*/ 1 w 210"/>
                  <a:gd name="T11" fmla="*/ 1 h 226"/>
                  <a:gd name="T12" fmla="*/ 1 w 210"/>
                  <a:gd name="T13" fmla="*/ 1 h 226"/>
                  <a:gd name="T14" fmla="*/ 1 w 210"/>
                  <a:gd name="T15" fmla="*/ 1 h 226"/>
                  <a:gd name="T16" fmla="*/ 1 w 210"/>
                  <a:gd name="T17" fmla="*/ 1 h 226"/>
                  <a:gd name="T18" fmla="*/ 1 w 210"/>
                  <a:gd name="T19" fmla="*/ 1 h 226"/>
                  <a:gd name="T20" fmla="*/ 1 w 210"/>
                  <a:gd name="T21" fmla="*/ 1 h 226"/>
                  <a:gd name="T22" fmla="*/ 1 w 210"/>
                  <a:gd name="T23" fmla="*/ 1 h 226"/>
                  <a:gd name="T24" fmla="*/ 1 w 210"/>
                  <a:gd name="T25" fmla="*/ 1 h 226"/>
                  <a:gd name="T26" fmla="*/ 1 w 210"/>
                  <a:gd name="T27" fmla="*/ 1 h 226"/>
                  <a:gd name="T28" fmla="*/ 1 w 210"/>
                  <a:gd name="T29" fmla="*/ 1 h 226"/>
                  <a:gd name="T30" fmla="*/ 1 w 210"/>
                  <a:gd name="T31" fmla="*/ 1 h 226"/>
                  <a:gd name="T32" fmla="*/ 1 w 210"/>
                  <a:gd name="T33" fmla="*/ 1 h 226"/>
                  <a:gd name="T34" fmla="*/ 1 w 210"/>
                  <a:gd name="T35" fmla="*/ 1 h 226"/>
                  <a:gd name="T36" fmla="*/ 1 w 210"/>
                  <a:gd name="T37" fmla="*/ 1 h 226"/>
                  <a:gd name="T38" fmla="*/ 1 w 210"/>
                  <a:gd name="T39" fmla="*/ 1 h 226"/>
                  <a:gd name="T40" fmla="*/ 1 w 210"/>
                  <a:gd name="T41" fmla="*/ 1 h 226"/>
                  <a:gd name="T42" fmla="*/ 1 w 210"/>
                  <a:gd name="T43" fmla="*/ 1 h 226"/>
                  <a:gd name="T44" fmla="*/ 1 w 210"/>
                  <a:gd name="T45" fmla="*/ 0 h 226"/>
                  <a:gd name="T46" fmla="*/ 1 w 210"/>
                  <a:gd name="T47" fmla="*/ 0 h 226"/>
                  <a:gd name="T48" fmla="*/ 1 w 210"/>
                  <a:gd name="T49" fmla="*/ 1 h 226"/>
                  <a:gd name="T50" fmla="*/ 1 w 210"/>
                  <a:gd name="T51" fmla="*/ 1 h 226"/>
                  <a:gd name="T52" fmla="*/ 1 w 210"/>
                  <a:gd name="T53" fmla="*/ 1 h 226"/>
                  <a:gd name="T54" fmla="*/ 1 w 210"/>
                  <a:gd name="T55" fmla="*/ 1 h 226"/>
                  <a:gd name="T56" fmla="*/ 1 w 210"/>
                  <a:gd name="T57" fmla="*/ 1 h 226"/>
                  <a:gd name="T58" fmla="*/ 1 w 210"/>
                  <a:gd name="T59" fmla="*/ 1 h 226"/>
                  <a:gd name="T60" fmla="*/ 1 w 210"/>
                  <a:gd name="T61" fmla="*/ 1 h 226"/>
                  <a:gd name="T62" fmla="*/ 1 w 210"/>
                  <a:gd name="T63" fmla="*/ 1 h 226"/>
                  <a:gd name="T64" fmla="*/ 1 w 210"/>
                  <a:gd name="T65" fmla="*/ 1 h 226"/>
                  <a:gd name="T66" fmla="*/ 1 w 210"/>
                  <a:gd name="T67" fmla="*/ 1 h 226"/>
                  <a:gd name="T68" fmla="*/ 1 w 210"/>
                  <a:gd name="T69" fmla="*/ 1 h 226"/>
                  <a:gd name="T70" fmla="*/ 1 w 210"/>
                  <a:gd name="T71" fmla="*/ 1 h 226"/>
                  <a:gd name="T72" fmla="*/ 1 w 210"/>
                  <a:gd name="T73" fmla="*/ 1 h 226"/>
                  <a:gd name="T74" fmla="*/ 1 w 210"/>
                  <a:gd name="T75" fmla="*/ 1 h 226"/>
                  <a:gd name="T76" fmla="*/ 1 w 210"/>
                  <a:gd name="T77" fmla="*/ 1 h 226"/>
                  <a:gd name="T78" fmla="*/ 1 w 210"/>
                  <a:gd name="T79" fmla="*/ 1 h 226"/>
                  <a:gd name="T80" fmla="*/ 1 w 210"/>
                  <a:gd name="T81" fmla="*/ 1 h 226"/>
                  <a:gd name="T82" fmla="*/ 1 w 210"/>
                  <a:gd name="T83" fmla="*/ 1 h 226"/>
                  <a:gd name="T84" fmla="*/ 1 w 210"/>
                  <a:gd name="T85" fmla="*/ 1 h 226"/>
                  <a:gd name="T86" fmla="*/ 1 w 210"/>
                  <a:gd name="T87" fmla="*/ 1 h 226"/>
                  <a:gd name="T88" fmla="*/ 1 w 210"/>
                  <a:gd name="T89" fmla="*/ 1 h 226"/>
                  <a:gd name="T90" fmla="*/ 1 w 210"/>
                  <a:gd name="T91" fmla="*/ 1 h 226"/>
                  <a:gd name="T92" fmla="*/ 1 w 210"/>
                  <a:gd name="T93" fmla="*/ 1 h 226"/>
                  <a:gd name="T94" fmla="*/ 1 w 210"/>
                  <a:gd name="T95" fmla="*/ 1 h 226"/>
                  <a:gd name="T96" fmla="*/ 1 w 210"/>
                  <a:gd name="T97" fmla="*/ 0 h 226"/>
                  <a:gd name="T98" fmla="*/ 1 w 210"/>
                  <a:gd name="T99" fmla="*/ 0 h 226"/>
                  <a:gd name="T100" fmla="*/ 1 w 210"/>
                  <a:gd name="T101" fmla="*/ 1 h 226"/>
                  <a:gd name="T102" fmla="*/ 1 w 210"/>
                  <a:gd name="T103" fmla="*/ 1 h 226"/>
                  <a:gd name="T104" fmla="*/ 1 w 210"/>
                  <a:gd name="T105" fmla="*/ 1 h 226"/>
                  <a:gd name="T106" fmla="*/ 1 w 210"/>
                  <a:gd name="T107" fmla="*/ 1 h 226"/>
                  <a:gd name="T108" fmla="*/ 1 w 210"/>
                  <a:gd name="T109" fmla="*/ 1 h 226"/>
                  <a:gd name="T110" fmla="*/ 1 w 210"/>
                  <a:gd name="T111" fmla="*/ 1 h 226"/>
                  <a:gd name="T112" fmla="*/ 1 w 210"/>
                  <a:gd name="T113" fmla="*/ 1 h 226"/>
                  <a:gd name="T114" fmla="*/ 1 w 210"/>
                  <a:gd name="T115" fmla="*/ 1 h 226"/>
                  <a:gd name="T116" fmla="*/ 1 w 210"/>
                  <a:gd name="T117" fmla="*/ 1 h 226"/>
                  <a:gd name="T118" fmla="*/ 1 w 210"/>
                  <a:gd name="T119" fmla="*/ 1 h 22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10" h="226">
                    <a:moveTo>
                      <a:pt x="158" y="197"/>
                    </a:moveTo>
                    <a:lnTo>
                      <a:pt x="158" y="200"/>
                    </a:lnTo>
                    <a:lnTo>
                      <a:pt x="156" y="200"/>
                    </a:lnTo>
                    <a:lnTo>
                      <a:pt x="156" y="203"/>
                    </a:lnTo>
                    <a:lnTo>
                      <a:pt x="153" y="203"/>
                    </a:lnTo>
                    <a:lnTo>
                      <a:pt x="153" y="206"/>
                    </a:lnTo>
                    <a:lnTo>
                      <a:pt x="150" y="206"/>
                    </a:lnTo>
                    <a:lnTo>
                      <a:pt x="147" y="209"/>
                    </a:lnTo>
                    <a:lnTo>
                      <a:pt x="144" y="212"/>
                    </a:lnTo>
                    <a:lnTo>
                      <a:pt x="141" y="212"/>
                    </a:lnTo>
                    <a:lnTo>
                      <a:pt x="141" y="214"/>
                    </a:lnTo>
                    <a:lnTo>
                      <a:pt x="138" y="214"/>
                    </a:lnTo>
                    <a:lnTo>
                      <a:pt x="135" y="214"/>
                    </a:lnTo>
                    <a:lnTo>
                      <a:pt x="133" y="217"/>
                    </a:lnTo>
                    <a:lnTo>
                      <a:pt x="130" y="217"/>
                    </a:lnTo>
                    <a:lnTo>
                      <a:pt x="127" y="220"/>
                    </a:lnTo>
                    <a:lnTo>
                      <a:pt x="124" y="220"/>
                    </a:lnTo>
                    <a:lnTo>
                      <a:pt x="121" y="220"/>
                    </a:lnTo>
                    <a:lnTo>
                      <a:pt x="118" y="223"/>
                    </a:lnTo>
                    <a:lnTo>
                      <a:pt x="115" y="223"/>
                    </a:lnTo>
                    <a:lnTo>
                      <a:pt x="112" y="223"/>
                    </a:lnTo>
                    <a:lnTo>
                      <a:pt x="110" y="223"/>
                    </a:lnTo>
                    <a:lnTo>
                      <a:pt x="107" y="223"/>
                    </a:lnTo>
                    <a:lnTo>
                      <a:pt x="104" y="223"/>
                    </a:lnTo>
                    <a:lnTo>
                      <a:pt x="101" y="226"/>
                    </a:lnTo>
                    <a:lnTo>
                      <a:pt x="98" y="226"/>
                    </a:lnTo>
                    <a:lnTo>
                      <a:pt x="95" y="226"/>
                    </a:lnTo>
                    <a:lnTo>
                      <a:pt x="92" y="226"/>
                    </a:lnTo>
                    <a:lnTo>
                      <a:pt x="89" y="226"/>
                    </a:lnTo>
                    <a:lnTo>
                      <a:pt x="87" y="226"/>
                    </a:lnTo>
                    <a:lnTo>
                      <a:pt x="84" y="226"/>
                    </a:lnTo>
                    <a:lnTo>
                      <a:pt x="84" y="223"/>
                    </a:lnTo>
                    <a:lnTo>
                      <a:pt x="81" y="223"/>
                    </a:lnTo>
                    <a:lnTo>
                      <a:pt x="78" y="223"/>
                    </a:lnTo>
                    <a:lnTo>
                      <a:pt x="75" y="223"/>
                    </a:lnTo>
                    <a:lnTo>
                      <a:pt x="72" y="223"/>
                    </a:lnTo>
                    <a:lnTo>
                      <a:pt x="69" y="223"/>
                    </a:lnTo>
                    <a:lnTo>
                      <a:pt x="67" y="220"/>
                    </a:lnTo>
                    <a:lnTo>
                      <a:pt x="64" y="220"/>
                    </a:lnTo>
                    <a:lnTo>
                      <a:pt x="61" y="220"/>
                    </a:lnTo>
                    <a:lnTo>
                      <a:pt x="58" y="217"/>
                    </a:lnTo>
                    <a:lnTo>
                      <a:pt x="55" y="217"/>
                    </a:lnTo>
                    <a:lnTo>
                      <a:pt x="52" y="217"/>
                    </a:lnTo>
                    <a:lnTo>
                      <a:pt x="49" y="214"/>
                    </a:lnTo>
                    <a:lnTo>
                      <a:pt x="46" y="214"/>
                    </a:lnTo>
                    <a:lnTo>
                      <a:pt x="46" y="212"/>
                    </a:lnTo>
                    <a:lnTo>
                      <a:pt x="44" y="212"/>
                    </a:lnTo>
                    <a:lnTo>
                      <a:pt x="41" y="209"/>
                    </a:lnTo>
                    <a:lnTo>
                      <a:pt x="38" y="206"/>
                    </a:lnTo>
                    <a:lnTo>
                      <a:pt x="35" y="203"/>
                    </a:lnTo>
                    <a:lnTo>
                      <a:pt x="32" y="200"/>
                    </a:lnTo>
                    <a:lnTo>
                      <a:pt x="29" y="200"/>
                    </a:lnTo>
                    <a:lnTo>
                      <a:pt x="29" y="197"/>
                    </a:lnTo>
                    <a:lnTo>
                      <a:pt x="26" y="194"/>
                    </a:lnTo>
                    <a:lnTo>
                      <a:pt x="26" y="192"/>
                    </a:lnTo>
                    <a:lnTo>
                      <a:pt x="23" y="192"/>
                    </a:lnTo>
                    <a:lnTo>
                      <a:pt x="23" y="189"/>
                    </a:lnTo>
                    <a:lnTo>
                      <a:pt x="23" y="186"/>
                    </a:lnTo>
                    <a:lnTo>
                      <a:pt x="21" y="183"/>
                    </a:lnTo>
                    <a:lnTo>
                      <a:pt x="21" y="180"/>
                    </a:lnTo>
                    <a:lnTo>
                      <a:pt x="18" y="177"/>
                    </a:lnTo>
                    <a:lnTo>
                      <a:pt x="18" y="174"/>
                    </a:lnTo>
                    <a:lnTo>
                      <a:pt x="18" y="172"/>
                    </a:lnTo>
                    <a:lnTo>
                      <a:pt x="18" y="169"/>
                    </a:lnTo>
                    <a:lnTo>
                      <a:pt x="18" y="166"/>
                    </a:lnTo>
                    <a:lnTo>
                      <a:pt x="18" y="163"/>
                    </a:lnTo>
                    <a:lnTo>
                      <a:pt x="15" y="163"/>
                    </a:lnTo>
                    <a:lnTo>
                      <a:pt x="15" y="157"/>
                    </a:lnTo>
                    <a:lnTo>
                      <a:pt x="15" y="155"/>
                    </a:lnTo>
                    <a:lnTo>
                      <a:pt x="15" y="149"/>
                    </a:lnTo>
                    <a:lnTo>
                      <a:pt x="15" y="143"/>
                    </a:lnTo>
                    <a:lnTo>
                      <a:pt x="15" y="140"/>
                    </a:lnTo>
                    <a:lnTo>
                      <a:pt x="15" y="135"/>
                    </a:lnTo>
                    <a:lnTo>
                      <a:pt x="15" y="46"/>
                    </a:lnTo>
                    <a:lnTo>
                      <a:pt x="15" y="40"/>
                    </a:lnTo>
                    <a:lnTo>
                      <a:pt x="15" y="35"/>
                    </a:lnTo>
                    <a:lnTo>
                      <a:pt x="15" y="29"/>
                    </a:lnTo>
                    <a:lnTo>
                      <a:pt x="15" y="26"/>
                    </a:lnTo>
                    <a:lnTo>
                      <a:pt x="15" y="23"/>
                    </a:lnTo>
                    <a:lnTo>
                      <a:pt x="15" y="20"/>
                    </a:lnTo>
                    <a:lnTo>
                      <a:pt x="15" y="17"/>
                    </a:lnTo>
                    <a:lnTo>
                      <a:pt x="12" y="15"/>
                    </a:lnTo>
                    <a:lnTo>
                      <a:pt x="12" y="12"/>
                    </a:lnTo>
                    <a:lnTo>
                      <a:pt x="12" y="9"/>
                    </a:lnTo>
                    <a:lnTo>
                      <a:pt x="9" y="9"/>
                    </a:lnTo>
                    <a:lnTo>
                      <a:pt x="9" y="6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61" y="3"/>
                    </a:lnTo>
                    <a:lnTo>
                      <a:pt x="58" y="3"/>
                    </a:lnTo>
                    <a:lnTo>
                      <a:pt x="58" y="6"/>
                    </a:lnTo>
                    <a:lnTo>
                      <a:pt x="55" y="6"/>
                    </a:lnTo>
                    <a:lnTo>
                      <a:pt x="55" y="9"/>
                    </a:lnTo>
                    <a:lnTo>
                      <a:pt x="52" y="12"/>
                    </a:lnTo>
                    <a:lnTo>
                      <a:pt x="52" y="15"/>
                    </a:lnTo>
                    <a:lnTo>
                      <a:pt x="52" y="17"/>
                    </a:lnTo>
                    <a:lnTo>
                      <a:pt x="49" y="20"/>
                    </a:lnTo>
                    <a:lnTo>
                      <a:pt x="49" y="23"/>
                    </a:lnTo>
                    <a:lnTo>
                      <a:pt x="49" y="26"/>
                    </a:lnTo>
                    <a:lnTo>
                      <a:pt x="49" y="29"/>
                    </a:lnTo>
                    <a:lnTo>
                      <a:pt x="49" y="35"/>
                    </a:lnTo>
                    <a:lnTo>
                      <a:pt x="49" y="40"/>
                    </a:lnTo>
                    <a:lnTo>
                      <a:pt x="49" y="46"/>
                    </a:lnTo>
                    <a:lnTo>
                      <a:pt x="49" y="135"/>
                    </a:lnTo>
                    <a:lnTo>
                      <a:pt x="49" y="140"/>
                    </a:lnTo>
                    <a:lnTo>
                      <a:pt x="49" y="143"/>
                    </a:lnTo>
                    <a:lnTo>
                      <a:pt x="49" y="149"/>
                    </a:lnTo>
                    <a:lnTo>
                      <a:pt x="49" y="152"/>
                    </a:lnTo>
                    <a:lnTo>
                      <a:pt x="52" y="155"/>
                    </a:lnTo>
                    <a:lnTo>
                      <a:pt x="52" y="157"/>
                    </a:lnTo>
                    <a:lnTo>
                      <a:pt x="52" y="160"/>
                    </a:lnTo>
                    <a:lnTo>
                      <a:pt x="52" y="166"/>
                    </a:lnTo>
                    <a:lnTo>
                      <a:pt x="55" y="169"/>
                    </a:lnTo>
                    <a:lnTo>
                      <a:pt x="55" y="172"/>
                    </a:lnTo>
                    <a:lnTo>
                      <a:pt x="55" y="174"/>
                    </a:lnTo>
                    <a:lnTo>
                      <a:pt x="58" y="174"/>
                    </a:lnTo>
                    <a:lnTo>
                      <a:pt x="58" y="177"/>
                    </a:lnTo>
                    <a:lnTo>
                      <a:pt x="61" y="180"/>
                    </a:lnTo>
                    <a:lnTo>
                      <a:pt x="61" y="183"/>
                    </a:lnTo>
                    <a:lnTo>
                      <a:pt x="64" y="186"/>
                    </a:lnTo>
                    <a:lnTo>
                      <a:pt x="67" y="189"/>
                    </a:lnTo>
                    <a:lnTo>
                      <a:pt x="69" y="192"/>
                    </a:lnTo>
                    <a:lnTo>
                      <a:pt x="72" y="192"/>
                    </a:lnTo>
                    <a:lnTo>
                      <a:pt x="72" y="194"/>
                    </a:lnTo>
                    <a:lnTo>
                      <a:pt x="75" y="194"/>
                    </a:lnTo>
                    <a:lnTo>
                      <a:pt x="78" y="194"/>
                    </a:lnTo>
                    <a:lnTo>
                      <a:pt x="81" y="197"/>
                    </a:lnTo>
                    <a:lnTo>
                      <a:pt x="84" y="197"/>
                    </a:lnTo>
                    <a:lnTo>
                      <a:pt x="87" y="197"/>
                    </a:lnTo>
                    <a:lnTo>
                      <a:pt x="89" y="200"/>
                    </a:lnTo>
                    <a:lnTo>
                      <a:pt x="92" y="200"/>
                    </a:lnTo>
                    <a:lnTo>
                      <a:pt x="95" y="200"/>
                    </a:lnTo>
                    <a:lnTo>
                      <a:pt x="98" y="200"/>
                    </a:lnTo>
                    <a:lnTo>
                      <a:pt x="101" y="200"/>
                    </a:lnTo>
                    <a:lnTo>
                      <a:pt x="104" y="200"/>
                    </a:lnTo>
                    <a:lnTo>
                      <a:pt x="107" y="200"/>
                    </a:lnTo>
                    <a:lnTo>
                      <a:pt x="110" y="200"/>
                    </a:lnTo>
                    <a:lnTo>
                      <a:pt x="112" y="200"/>
                    </a:lnTo>
                    <a:lnTo>
                      <a:pt x="115" y="200"/>
                    </a:lnTo>
                    <a:lnTo>
                      <a:pt x="118" y="200"/>
                    </a:lnTo>
                    <a:lnTo>
                      <a:pt x="121" y="197"/>
                    </a:lnTo>
                    <a:lnTo>
                      <a:pt x="124" y="197"/>
                    </a:lnTo>
                    <a:lnTo>
                      <a:pt x="127" y="197"/>
                    </a:lnTo>
                    <a:lnTo>
                      <a:pt x="130" y="194"/>
                    </a:lnTo>
                    <a:lnTo>
                      <a:pt x="133" y="194"/>
                    </a:lnTo>
                    <a:lnTo>
                      <a:pt x="135" y="192"/>
                    </a:lnTo>
                    <a:lnTo>
                      <a:pt x="138" y="192"/>
                    </a:lnTo>
                    <a:lnTo>
                      <a:pt x="141" y="189"/>
                    </a:lnTo>
                    <a:lnTo>
                      <a:pt x="144" y="189"/>
                    </a:lnTo>
                    <a:lnTo>
                      <a:pt x="144" y="186"/>
                    </a:lnTo>
                    <a:lnTo>
                      <a:pt x="147" y="183"/>
                    </a:lnTo>
                    <a:lnTo>
                      <a:pt x="150" y="180"/>
                    </a:lnTo>
                    <a:lnTo>
                      <a:pt x="153" y="180"/>
                    </a:lnTo>
                    <a:lnTo>
                      <a:pt x="153" y="177"/>
                    </a:lnTo>
                    <a:lnTo>
                      <a:pt x="153" y="174"/>
                    </a:lnTo>
                    <a:lnTo>
                      <a:pt x="156" y="174"/>
                    </a:lnTo>
                    <a:lnTo>
                      <a:pt x="156" y="172"/>
                    </a:lnTo>
                    <a:lnTo>
                      <a:pt x="156" y="169"/>
                    </a:lnTo>
                    <a:lnTo>
                      <a:pt x="158" y="169"/>
                    </a:lnTo>
                    <a:lnTo>
                      <a:pt x="158" y="166"/>
                    </a:lnTo>
                    <a:lnTo>
                      <a:pt x="158" y="163"/>
                    </a:lnTo>
                    <a:lnTo>
                      <a:pt x="158" y="160"/>
                    </a:lnTo>
                    <a:lnTo>
                      <a:pt x="158" y="157"/>
                    </a:lnTo>
                    <a:lnTo>
                      <a:pt x="158" y="155"/>
                    </a:lnTo>
                    <a:lnTo>
                      <a:pt x="158" y="152"/>
                    </a:lnTo>
                    <a:lnTo>
                      <a:pt x="158" y="146"/>
                    </a:lnTo>
                    <a:lnTo>
                      <a:pt x="158" y="46"/>
                    </a:lnTo>
                    <a:lnTo>
                      <a:pt x="158" y="40"/>
                    </a:lnTo>
                    <a:lnTo>
                      <a:pt x="158" y="35"/>
                    </a:lnTo>
                    <a:lnTo>
                      <a:pt x="158" y="29"/>
                    </a:lnTo>
                    <a:lnTo>
                      <a:pt x="158" y="26"/>
                    </a:lnTo>
                    <a:lnTo>
                      <a:pt x="158" y="23"/>
                    </a:lnTo>
                    <a:lnTo>
                      <a:pt x="158" y="20"/>
                    </a:lnTo>
                    <a:lnTo>
                      <a:pt x="158" y="17"/>
                    </a:lnTo>
                    <a:lnTo>
                      <a:pt x="158" y="15"/>
                    </a:lnTo>
                    <a:lnTo>
                      <a:pt x="156" y="15"/>
                    </a:lnTo>
                    <a:lnTo>
                      <a:pt x="156" y="12"/>
                    </a:lnTo>
                    <a:lnTo>
                      <a:pt x="156" y="9"/>
                    </a:lnTo>
                    <a:lnTo>
                      <a:pt x="153" y="9"/>
                    </a:lnTo>
                    <a:lnTo>
                      <a:pt x="153" y="6"/>
                    </a:lnTo>
                    <a:lnTo>
                      <a:pt x="150" y="3"/>
                    </a:lnTo>
                    <a:lnTo>
                      <a:pt x="147" y="0"/>
                    </a:lnTo>
                    <a:lnTo>
                      <a:pt x="144" y="0"/>
                    </a:lnTo>
                    <a:lnTo>
                      <a:pt x="207" y="0"/>
                    </a:lnTo>
                    <a:lnTo>
                      <a:pt x="210" y="0"/>
                    </a:lnTo>
                    <a:lnTo>
                      <a:pt x="207" y="0"/>
                    </a:lnTo>
                    <a:lnTo>
                      <a:pt x="204" y="3"/>
                    </a:lnTo>
                    <a:lnTo>
                      <a:pt x="201" y="3"/>
                    </a:lnTo>
                    <a:lnTo>
                      <a:pt x="201" y="6"/>
                    </a:lnTo>
                    <a:lnTo>
                      <a:pt x="199" y="9"/>
                    </a:lnTo>
                    <a:lnTo>
                      <a:pt x="199" y="12"/>
                    </a:lnTo>
                    <a:lnTo>
                      <a:pt x="196" y="12"/>
                    </a:lnTo>
                    <a:lnTo>
                      <a:pt x="196" y="15"/>
                    </a:lnTo>
                    <a:lnTo>
                      <a:pt x="196" y="17"/>
                    </a:lnTo>
                    <a:lnTo>
                      <a:pt x="196" y="20"/>
                    </a:lnTo>
                    <a:lnTo>
                      <a:pt x="193" y="23"/>
                    </a:lnTo>
                    <a:lnTo>
                      <a:pt x="193" y="26"/>
                    </a:lnTo>
                    <a:lnTo>
                      <a:pt x="193" y="29"/>
                    </a:lnTo>
                    <a:lnTo>
                      <a:pt x="193" y="35"/>
                    </a:lnTo>
                    <a:lnTo>
                      <a:pt x="193" y="40"/>
                    </a:lnTo>
                    <a:lnTo>
                      <a:pt x="193" y="46"/>
                    </a:lnTo>
                    <a:lnTo>
                      <a:pt x="193" y="172"/>
                    </a:lnTo>
                    <a:lnTo>
                      <a:pt x="193" y="177"/>
                    </a:lnTo>
                    <a:lnTo>
                      <a:pt x="193" y="186"/>
                    </a:lnTo>
                    <a:lnTo>
                      <a:pt x="193" y="189"/>
                    </a:lnTo>
                    <a:lnTo>
                      <a:pt x="193" y="192"/>
                    </a:lnTo>
                    <a:lnTo>
                      <a:pt x="193" y="194"/>
                    </a:lnTo>
                    <a:lnTo>
                      <a:pt x="196" y="197"/>
                    </a:lnTo>
                    <a:lnTo>
                      <a:pt x="196" y="200"/>
                    </a:lnTo>
                    <a:lnTo>
                      <a:pt x="196" y="203"/>
                    </a:lnTo>
                    <a:lnTo>
                      <a:pt x="196" y="206"/>
                    </a:lnTo>
                    <a:lnTo>
                      <a:pt x="199" y="209"/>
                    </a:lnTo>
                    <a:lnTo>
                      <a:pt x="199" y="212"/>
                    </a:lnTo>
                    <a:lnTo>
                      <a:pt x="201" y="212"/>
                    </a:lnTo>
                    <a:lnTo>
                      <a:pt x="201" y="214"/>
                    </a:lnTo>
                    <a:lnTo>
                      <a:pt x="204" y="214"/>
                    </a:lnTo>
                    <a:lnTo>
                      <a:pt x="204" y="217"/>
                    </a:lnTo>
                    <a:lnTo>
                      <a:pt x="207" y="217"/>
                    </a:lnTo>
                    <a:lnTo>
                      <a:pt x="210" y="217"/>
                    </a:lnTo>
                    <a:lnTo>
                      <a:pt x="210" y="220"/>
                    </a:lnTo>
                    <a:lnTo>
                      <a:pt x="158" y="220"/>
                    </a:lnTo>
                    <a:lnTo>
                      <a:pt x="158" y="197"/>
                    </a:lnTo>
                    <a:close/>
                  </a:path>
                </a:pathLst>
              </a:custGeom>
              <a:solidFill>
                <a:srgbClr val="544DB5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32"/>
              <p:cNvSpPr>
                <a:spLocks/>
              </p:cNvSpPr>
              <p:nvPr userDrawn="1"/>
            </p:nvSpPr>
            <p:spPr bwMode="auto">
              <a:xfrm>
                <a:off x="5252" y="81"/>
                <a:ext cx="95" cy="118"/>
              </a:xfrm>
              <a:custGeom>
                <a:avLst/>
                <a:gdLst>
                  <a:gd name="T0" fmla="*/ 1 w 175"/>
                  <a:gd name="T1" fmla="*/ 1 h 223"/>
                  <a:gd name="T2" fmla="*/ 1 w 175"/>
                  <a:gd name="T3" fmla="*/ 1 h 223"/>
                  <a:gd name="T4" fmla="*/ 1 w 175"/>
                  <a:gd name="T5" fmla="*/ 1 h 223"/>
                  <a:gd name="T6" fmla="*/ 1 w 175"/>
                  <a:gd name="T7" fmla="*/ 1 h 223"/>
                  <a:gd name="T8" fmla="*/ 1 w 175"/>
                  <a:gd name="T9" fmla="*/ 1 h 223"/>
                  <a:gd name="T10" fmla="*/ 1 w 175"/>
                  <a:gd name="T11" fmla="*/ 1 h 223"/>
                  <a:gd name="T12" fmla="*/ 1 w 175"/>
                  <a:gd name="T13" fmla="*/ 1 h 223"/>
                  <a:gd name="T14" fmla="*/ 1 w 175"/>
                  <a:gd name="T15" fmla="*/ 1 h 223"/>
                  <a:gd name="T16" fmla="*/ 1 w 175"/>
                  <a:gd name="T17" fmla="*/ 1 h 223"/>
                  <a:gd name="T18" fmla="*/ 1 w 175"/>
                  <a:gd name="T19" fmla="*/ 1 h 223"/>
                  <a:gd name="T20" fmla="*/ 1 w 175"/>
                  <a:gd name="T21" fmla="*/ 1 h 223"/>
                  <a:gd name="T22" fmla="*/ 1 w 175"/>
                  <a:gd name="T23" fmla="*/ 1 h 223"/>
                  <a:gd name="T24" fmla="*/ 1 w 175"/>
                  <a:gd name="T25" fmla="*/ 1 h 223"/>
                  <a:gd name="T26" fmla="*/ 1 w 175"/>
                  <a:gd name="T27" fmla="*/ 1 h 223"/>
                  <a:gd name="T28" fmla="*/ 1 w 175"/>
                  <a:gd name="T29" fmla="*/ 1 h 223"/>
                  <a:gd name="T30" fmla="*/ 1 w 175"/>
                  <a:gd name="T31" fmla="*/ 1 h 223"/>
                  <a:gd name="T32" fmla="*/ 1 w 175"/>
                  <a:gd name="T33" fmla="*/ 1 h 223"/>
                  <a:gd name="T34" fmla="*/ 1 w 175"/>
                  <a:gd name="T35" fmla="*/ 1 h 223"/>
                  <a:gd name="T36" fmla="*/ 1 w 175"/>
                  <a:gd name="T37" fmla="*/ 1 h 223"/>
                  <a:gd name="T38" fmla="*/ 1 w 175"/>
                  <a:gd name="T39" fmla="*/ 1 h 223"/>
                  <a:gd name="T40" fmla="*/ 1 w 175"/>
                  <a:gd name="T41" fmla="*/ 1 h 223"/>
                  <a:gd name="T42" fmla="*/ 1 w 175"/>
                  <a:gd name="T43" fmla="*/ 1 h 223"/>
                  <a:gd name="T44" fmla="*/ 1 w 175"/>
                  <a:gd name="T45" fmla="*/ 1 h 223"/>
                  <a:gd name="T46" fmla="*/ 1 w 175"/>
                  <a:gd name="T47" fmla="*/ 1 h 223"/>
                  <a:gd name="T48" fmla="*/ 1 w 175"/>
                  <a:gd name="T49" fmla="*/ 1 h 223"/>
                  <a:gd name="T50" fmla="*/ 1 w 175"/>
                  <a:gd name="T51" fmla="*/ 1 h 223"/>
                  <a:gd name="T52" fmla="*/ 1 w 175"/>
                  <a:gd name="T53" fmla="*/ 1 h 223"/>
                  <a:gd name="T54" fmla="*/ 1 w 175"/>
                  <a:gd name="T55" fmla="*/ 1 h 223"/>
                  <a:gd name="T56" fmla="*/ 1 w 175"/>
                  <a:gd name="T57" fmla="*/ 1 h 223"/>
                  <a:gd name="T58" fmla="*/ 1 w 175"/>
                  <a:gd name="T59" fmla="*/ 1 h 223"/>
                  <a:gd name="T60" fmla="*/ 1 w 175"/>
                  <a:gd name="T61" fmla="*/ 1 h 223"/>
                  <a:gd name="T62" fmla="*/ 1 w 175"/>
                  <a:gd name="T63" fmla="*/ 1 h 223"/>
                  <a:gd name="T64" fmla="*/ 1 w 175"/>
                  <a:gd name="T65" fmla="*/ 1 h 223"/>
                  <a:gd name="T66" fmla="*/ 1 w 175"/>
                  <a:gd name="T67" fmla="*/ 1 h 223"/>
                  <a:gd name="T68" fmla="*/ 1 w 175"/>
                  <a:gd name="T69" fmla="*/ 1 h 223"/>
                  <a:gd name="T70" fmla="*/ 1 w 175"/>
                  <a:gd name="T71" fmla="*/ 1 h 223"/>
                  <a:gd name="T72" fmla="*/ 1 w 175"/>
                  <a:gd name="T73" fmla="*/ 1 h 223"/>
                  <a:gd name="T74" fmla="*/ 0 w 175"/>
                  <a:gd name="T75" fmla="*/ 1 h 223"/>
                  <a:gd name="T76" fmla="*/ 1 w 175"/>
                  <a:gd name="T77" fmla="*/ 0 h 223"/>
                  <a:gd name="T78" fmla="*/ 1 w 175"/>
                  <a:gd name="T79" fmla="*/ 0 h 223"/>
                  <a:gd name="T80" fmla="*/ 1 w 175"/>
                  <a:gd name="T81" fmla="*/ 0 h 223"/>
                  <a:gd name="T82" fmla="*/ 1 w 175"/>
                  <a:gd name="T83" fmla="*/ 0 h 223"/>
                  <a:gd name="T84" fmla="*/ 1 w 175"/>
                  <a:gd name="T85" fmla="*/ 1 h 223"/>
                  <a:gd name="T86" fmla="*/ 1 w 175"/>
                  <a:gd name="T87" fmla="*/ 1 h 223"/>
                  <a:gd name="T88" fmla="*/ 1 w 175"/>
                  <a:gd name="T89" fmla="*/ 1 h 223"/>
                  <a:gd name="T90" fmla="*/ 1 w 175"/>
                  <a:gd name="T91" fmla="*/ 1 h 223"/>
                  <a:gd name="T92" fmla="*/ 1 w 175"/>
                  <a:gd name="T93" fmla="*/ 0 h 223"/>
                  <a:gd name="T94" fmla="*/ 1 w 175"/>
                  <a:gd name="T95" fmla="*/ 0 h 223"/>
                  <a:gd name="T96" fmla="*/ 1 w 175"/>
                  <a:gd name="T97" fmla="*/ 0 h 223"/>
                  <a:gd name="T98" fmla="*/ 1 w 175"/>
                  <a:gd name="T99" fmla="*/ 1 h 223"/>
                  <a:gd name="T100" fmla="*/ 1 w 175"/>
                  <a:gd name="T101" fmla="*/ 1 h 223"/>
                  <a:gd name="T102" fmla="*/ 1 w 175"/>
                  <a:gd name="T103" fmla="*/ 1 h 223"/>
                  <a:gd name="T104" fmla="*/ 1 w 175"/>
                  <a:gd name="T105" fmla="*/ 1 h 223"/>
                  <a:gd name="T106" fmla="*/ 1 w 175"/>
                  <a:gd name="T107" fmla="*/ 1 h 223"/>
                  <a:gd name="T108" fmla="*/ 1 w 175"/>
                  <a:gd name="T109" fmla="*/ 1 h 223"/>
                  <a:gd name="T110" fmla="*/ 1 w 175"/>
                  <a:gd name="T111" fmla="*/ 1 h 223"/>
                  <a:gd name="T112" fmla="*/ 1 w 175"/>
                  <a:gd name="T113" fmla="*/ 1 h 223"/>
                  <a:gd name="T114" fmla="*/ 1 w 175"/>
                  <a:gd name="T115" fmla="*/ 1 h 223"/>
                  <a:gd name="T116" fmla="*/ 1 w 175"/>
                  <a:gd name="T117" fmla="*/ 1 h 223"/>
                  <a:gd name="T118" fmla="*/ 1 w 175"/>
                  <a:gd name="T119" fmla="*/ 1 h 223"/>
                  <a:gd name="T120" fmla="*/ 1 w 175"/>
                  <a:gd name="T121" fmla="*/ 1 h 223"/>
                  <a:gd name="T122" fmla="*/ 1 w 175"/>
                  <a:gd name="T123" fmla="*/ 1 h 223"/>
                  <a:gd name="T124" fmla="*/ 1 w 175"/>
                  <a:gd name="T125" fmla="*/ 1 h 22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75" h="223">
                    <a:moveTo>
                      <a:pt x="103" y="180"/>
                    </a:moveTo>
                    <a:lnTo>
                      <a:pt x="103" y="183"/>
                    </a:lnTo>
                    <a:lnTo>
                      <a:pt x="103" y="186"/>
                    </a:lnTo>
                    <a:lnTo>
                      <a:pt x="103" y="189"/>
                    </a:lnTo>
                    <a:lnTo>
                      <a:pt x="103" y="192"/>
                    </a:lnTo>
                    <a:lnTo>
                      <a:pt x="103" y="195"/>
                    </a:lnTo>
                    <a:lnTo>
                      <a:pt x="103" y="197"/>
                    </a:lnTo>
                    <a:lnTo>
                      <a:pt x="106" y="200"/>
                    </a:lnTo>
                    <a:lnTo>
                      <a:pt x="106" y="203"/>
                    </a:lnTo>
                    <a:lnTo>
                      <a:pt x="106" y="206"/>
                    </a:lnTo>
                    <a:lnTo>
                      <a:pt x="109" y="209"/>
                    </a:lnTo>
                    <a:lnTo>
                      <a:pt x="109" y="212"/>
                    </a:lnTo>
                    <a:lnTo>
                      <a:pt x="112" y="215"/>
                    </a:lnTo>
                    <a:lnTo>
                      <a:pt x="115" y="217"/>
                    </a:lnTo>
                    <a:lnTo>
                      <a:pt x="118" y="217"/>
                    </a:lnTo>
                    <a:lnTo>
                      <a:pt x="118" y="220"/>
                    </a:lnTo>
                    <a:lnTo>
                      <a:pt x="121" y="220"/>
                    </a:lnTo>
                    <a:lnTo>
                      <a:pt x="121" y="223"/>
                    </a:lnTo>
                    <a:lnTo>
                      <a:pt x="55" y="223"/>
                    </a:lnTo>
                    <a:lnTo>
                      <a:pt x="55" y="220"/>
                    </a:lnTo>
                    <a:lnTo>
                      <a:pt x="57" y="220"/>
                    </a:lnTo>
                    <a:lnTo>
                      <a:pt x="60" y="217"/>
                    </a:lnTo>
                    <a:lnTo>
                      <a:pt x="63" y="217"/>
                    </a:lnTo>
                    <a:lnTo>
                      <a:pt x="63" y="215"/>
                    </a:lnTo>
                    <a:lnTo>
                      <a:pt x="66" y="212"/>
                    </a:lnTo>
                    <a:lnTo>
                      <a:pt x="66" y="209"/>
                    </a:lnTo>
                    <a:lnTo>
                      <a:pt x="66" y="206"/>
                    </a:lnTo>
                    <a:lnTo>
                      <a:pt x="69" y="206"/>
                    </a:lnTo>
                    <a:lnTo>
                      <a:pt x="69" y="203"/>
                    </a:lnTo>
                    <a:lnTo>
                      <a:pt x="69" y="200"/>
                    </a:lnTo>
                    <a:lnTo>
                      <a:pt x="69" y="197"/>
                    </a:lnTo>
                    <a:lnTo>
                      <a:pt x="69" y="195"/>
                    </a:lnTo>
                    <a:lnTo>
                      <a:pt x="69" y="192"/>
                    </a:lnTo>
                    <a:lnTo>
                      <a:pt x="69" y="189"/>
                    </a:lnTo>
                    <a:lnTo>
                      <a:pt x="69" y="180"/>
                    </a:lnTo>
                    <a:lnTo>
                      <a:pt x="69" y="175"/>
                    </a:lnTo>
                    <a:lnTo>
                      <a:pt x="69" y="26"/>
                    </a:lnTo>
                    <a:lnTo>
                      <a:pt x="40" y="26"/>
                    </a:lnTo>
                    <a:lnTo>
                      <a:pt x="37" y="26"/>
                    </a:lnTo>
                    <a:lnTo>
                      <a:pt x="35" y="26"/>
                    </a:lnTo>
                    <a:lnTo>
                      <a:pt x="32" y="26"/>
                    </a:lnTo>
                    <a:lnTo>
                      <a:pt x="29" y="26"/>
                    </a:lnTo>
                    <a:lnTo>
                      <a:pt x="26" y="29"/>
                    </a:lnTo>
                    <a:lnTo>
                      <a:pt x="23" y="29"/>
                    </a:lnTo>
                    <a:lnTo>
                      <a:pt x="20" y="29"/>
                    </a:lnTo>
                    <a:lnTo>
                      <a:pt x="17" y="29"/>
                    </a:lnTo>
                    <a:lnTo>
                      <a:pt x="14" y="29"/>
                    </a:lnTo>
                    <a:lnTo>
                      <a:pt x="14" y="32"/>
                    </a:lnTo>
                    <a:lnTo>
                      <a:pt x="12" y="32"/>
                    </a:lnTo>
                    <a:lnTo>
                      <a:pt x="9" y="35"/>
                    </a:lnTo>
                    <a:lnTo>
                      <a:pt x="6" y="35"/>
                    </a:lnTo>
                    <a:lnTo>
                      <a:pt x="3" y="38"/>
                    </a:lnTo>
                    <a:lnTo>
                      <a:pt x="0" y="4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0" y="3"/>
                    </a:lnTo>
                    <a:lnTo>
                      <a:pt x="23" y="3"/>
                    </a:lnTo>
                    <a:lnTo>
                      <a:pt x="32" y="3"/>
                    </a:lnTo>
                    <a:lnTo>
                      <a:pt x="158" y="3"/>
                    </a:lnTo>
                    <a:lnTo>
                      <a:pt x="161" y="3"/>
                    </a:lnTo>
                    <a:lnTo>
                      <a:pt x="164" y="3"/>
                    </a:lnTo>
                    <a:lnTo>
                      <a:pt x="167" y="0"/>
                    </a:lnTo>
                    <a:lnTo>
                      <a:pt x="169" y="0"/>
                    </a:lnTo>
                    <a:lnTo>
                      <a:pt x="172" y="0"/>
                    </a:lnTo>
                    <a:lnTo>
                      <a:pt x="175" y="0"/>
                    </a:lnTo>
                    <a:lnTo>
                      <a:pt x="164" y="40"/>
                    </a:lnTo>
                    <a:lnTo>
                      <a:pt x="164" y="38"/>
                    </a:lnTo>
                    <a:lnTo>
                      <a:pt x="161" y="38"/>
                    </a:lnTo>
                    <a:lnTo>
                      <a:pt x="161" y="35"/>
                    </a:lnTo>
                    <a:lnTo>
                      <a:pt x="158" y="35"/>
                    </a:lnTo>
                    <a:lnTo>
                      <a:pt x="158" y="32"/>
                    </a:lnTo>
                    <a:lnTo>
                      <a:pt x="155" y="32"/>
                    </a:lnTo>
                    <a:lnTo>
                      <a:pt x="155" y="29"/>
                    </a:lnTo>
                    <a:lnTo>
                      <a:pt x="152" y="29"/>
                    </a:lnTo>
                    <a:lnTo>
                      <a:pt x="149" y="29"/>
                    </a:lnTo>
                    <a:lnTo>
                      <a:pt x="146" y="26"/>
                    </a:lnTo>
                    <a:lnTo>
                      <a:pt x="144" y="26"/>
                    </a:lnTo>
                    <a:lnTo>
                      <a:pt x="141" y="26"/>
                    </a:lnTo>
                    <a:lnTo>
                      <a:pt x="138" y="26"/>
                    </a:lnTo>
                    <a:lnTo>
                      <a:pt x="135" y="26"/>
                    </a:lnTo>
                    <a:lnTo>
                      <a:pt x="103" y="26"/>
                    </a:lnTo>
                    <a:lnTo>
                      <a:pt x="103" y="180"/>
                    </a:lnTo>
                    <a:close/>
                  </a:path>
                </a:pathLst>
              </a:custGeom>
              <a:solidFill>
                <a:srgbClr val="544DB5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33"/>
              <p:cNvSpPr>
                <a:spLocks/>
              </p:cNvSpPr>
              <p:nvPr userDrawn="1"/>
            </p:nvSpPr>
            <p:spPr bwMode="auto">
              <a:xfrm>
                <a:off x="5331" y="80"/>
                <a:ext cx="116" cy="122"/>
              </a:xfrm>
              <a:custGeom>
                <a:avLst/>
                <a:gdLst>
                  <a:gd name="T0" fmla="*/ 1 w 219"/>
                  <a:gd name="T1" fmla="*/ 1 h 231"/>
                  <a:gd name="T2" fmla="*/ 1 w 219"/>
                  <a:gd name="T3" fmla="*/ 1 h 231"/>
                  <a:gd name="T4" fmla="*/ 1 w 219"/>
                  <a:gd name="T5" fmla="*/ 1 h 231"/>
                  <a:gd name="T6" fmla="*/ 1 w 219"/>
                  <a:gd name="T7" fmla="*/ 1 h 231"/>
                  <a:gd name="T8" fmla="*/ 1 w 219"/>
                  <a:gd name="T9" fmla="*/ 1 h 231"/>
                  <a:gd name="T10" fmla="*/ 1 w 219"/>
                  <a:gd name="T11" fmla="*/ 1 h 231"/>
                  <a:gd name="T12" fmla="*/ 1 w 219"/>
                  <a:gd name="T13" fmla="*/ 1 h 231"/>
                  <a:gd name="T14" fmla="*/ 1 w 219"/>
                  <a:gd name="T15" fmla="*/ 1 h 231"/>
                  <a:gd name="T16" fmla="*/ 1 w 219"/>
                  <a:gd name="T17" fmla="*/ 1 h 231"/>
                  <a:gd name="T18" fmla="*/ 1 w 219"/>
                  <a:gd name="T19" fmla="*/ 1 h 231"/>
                  <a:gd name="T20" fmla="*/ 1 w 219"/>
                  <a:gd name="T21" fmla="*/ 1 h 231"/>
                  <a:gd name="T22" fmla="*/ 1 w 219"/>
                  <a:gd name="T23" fmla="*/ 1 h 231"/>
                  <a:gd name="T24" fmla="*/ 1 w 219"/>
                  <a:gd name="T25" fmla="*/ 1 h 231"/>
                  <a:gd name="T26" fmla="*/ 1 w 219"/>
                  <a:gd name="T27" fmla="*/ 1 h 231"/>
                  <a:gd name="T28" fmla="*/ 1 w 219"/>
                  <a:gd name="T29" fmla="*/ 1 h 231"/>
                  <a:gd name="T30" fmla="*/ 1 w 219"/>
                  <a:gd name="T31" fmla="*/ 1 h 231"/>
                  <a:gd name="T32" fmla="*/ 1 w 219"/>
                  <a:gd name="T33" fmla="*/ 1 h 231"/>
                  <a:gd name="T34" fmla="*/ 1 w 219"/>
                  <a:gd name="T35" fmla="*/ 1 h 231"/>
                  <a:gd name="T36" fmla="*/ 1 w 219"/>
                  <a:gd name="T37" fmla="*/ 1 h 231"/>
                  <a:gd name="T38" fmla="*/ 1 w 219"/>
                  <a:gd name="T39" fmla="*/ 1 h 231"/>
                  <a:gd name="T40" fmla="*/ 1 w 219"/>
                  <a:gd name="T41" fmla="*/ 1 h 231"/>
                  <a:gd name="T42" fmla="*/ 1 w 219"/>
                  <a:gd name="T43" fmla="*/ 1 h 231"/>
                  <a:gd name="T44" fmla="*/ 1 w 219"/>
                  <a:gd name="T45" fmla="*/ 1 h 231"/>
                  <a:gd name="T46" fmla="*/ 1 w 219"/>
                  <a:gd name="T47" fmla="*/ 1 h 231"/>
                  <a:gd name="T48" fmla="*/ 1 w 219"/>
                  <a:gd name="T49" fmla="*/ 1 h 231"/>
                  <a:gd name="T50" fmla="*/ 1 w 219"/>
                  <a:gd name="T51" fmla="*/ 1 h 231"/>
                  <a:gd name="T52" fmla="*/ 1 w 219"/>
                  <a:gd name="T53" fmla="*/ 1 h 231"/>
                  <a:gd name="T54" fmla="*/ 1 w 219"/>
                  <a:gd name="T55" fmla="*/ 1 h 231"/>
                  <a:gd name="T56" fmla="*/ 1 w 219"/>
                  <a:gd name="T57" fmla="*/ 1 h 231"/>
                  <a:gd name="T58" fmla="*/ 1 w 219"/>
                  <a:gd name="T59" fmla="*/ 1 h 231"/>
                  <a:gd name="T60" fmla="*/ 1 w 219"/>
                  <a:gd name="T61" fmla="*/ 1 h 231"/>
                  <a:gd name="T62" fmla="*/ 1 w 219"/>
                  <a:gd name="T63" fmla="*/ 1 h 231"/>
                  <a:gd name="T64" fmla="*/ 1 w 219"/>
                  <a:gd name="T65" fmla="*/ 1 h 231"/>
                  <a:gd name="T66" fmla="*/ 1 w 219"/>
                  <a:gd name="T67" fmla="*/ 1 h 231"/>
                  <a:gd name="T68" fmla="*/ 1 w 219"/>
                  <a:gd name="T69" fmla="*/ 1 h 231"/>
                  <a:gd name="T70" fmla="*/ 1 w 219"/>
                  <a:gd name="T71" fmla="*/ 1 h 231"/>
                  <a:gd name="T72" fmla="*/ 1 w 219"/>
                  <a:gd name="T73" fmla="*/ 1 h 231"/>
                  <a:gd name="T74" fmla="*/ 1 w 219"/>
                  <a:gd name="T75" fmla="*/ 1 h 231"/>
                  <a:gd name="T76" fmla="*/ 1 w 219"/>
                  <a:gd name="T77" fmla="*/ 1 h 231"/>
                  <a:gd name="T78" fmla="*/ 1 w 219"/>
                  <a:gd name="T79" fmla="*/ 1 h 231"/>
                  <a:gd name="T80" fmla="*/ 1 w 219"/>
                  <a:gd name="T81" fmla="*/ 1 h 231"/>
                  <a:gd name="T82" fmla="*/ 0 w 219"/>
                  <a:gd name="T83" fmla="*/ 1 h 231"/>
                  <a:gd name="T84" fmla="*/ 1 w 219"/>
                  <a:gd name="T85" fmla="*/ 1 h 231"/>
                  <a:gd name="T86" fmla="*/ 1 w 219"/>
                  <a:gd name="T87" fmla="*/ 1 h 231"/>
                  <a:gd name="T88" fmla="*/ 1 w 219"/>
                  <a:gd name="T89" fmla="*/ 1 h 231"/>
                  <a:gd name="T90" fmla="*/ 1 w 219"/>
                  <a:gd name="T91" fmla="*/ 1 h 231"/>
                  <a:gd name="T92" fmla="*/ 1 w 219"/>
                  <a:gd name="T93" fmla="*/ 1 h 231"/>
                  <a:gd name="T94" fmla="*/ 1 w 219"/>
                  <a:gd name="T95" fmla="*/ 0 h 231"/>
                  <a:gd name="T96" fmla="*/ 1 w 219"/>
                  <a:gd name="T97" fmla="*/ 0 h 231"/>
                  <a:gd name="T98" fmla="*/ 1 w 219"/>
                  <a:gd name="T99" fmla="*/ 0 h 231"/>
                  <a:gd name="T100" fmla="*/ 1 w 219"/>
                  <a:gd name="T101" fmla="*/ 1 h 23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19" h="231">
                    <a:moveTo>
                      <a:pt x="193" y="42"/>
                    </a:moveTo>
                    <a:lnTo>
                      <a:pt x="193" y="42"/>
                    </a:lnTo>
                    <a:lnTo>
                      <a:pt x="190" y="42"/>
                    </a:lnTo>
                    <a:lnTo>
                      <a:pt x="190" y="40"/>
                    </a:lnTo>
                    <a:lnTo>
                      <a:pt x="187" y="40"/>
                    </a:lnTo>
                    <a:lnTo>
                      <a:pt x="187" y="37"/>
                    </a:lnTo>
                    <a:lnTo>
                      <a:pt x="184" y="37"/>
                    </a:lnTo>
                    <a:lnTo>
                      <a:pt x="181" y="34"/>
                    </a:lnTo>
                    <a:lnTo>
                      <a:pt x="178" y="34"/>
                    </a:lnTo>
                    <a:lnTo>
                      <a:pt x="178" y="31"/>
                    </a:lnTo>
                    <a:lnTo>
                      <a:pt x="175" y="31"/>
                    </a:lnTo>
                    <a:lnTo>
                      <a:pt x="173" y="31"/>
                    </a:lnTo>
                    <a:lnTo>
                      <a:pt x="170" y="28"/>
                    </a:lnTo>
                    <a:lnTo>
                      <a:pt x="167" y="28"/>
                    </a:lnTo>
                    <a:lnTo>
                      <a:pt x="164" y="28"/>
                    </a:lnTo>
                    <a:lnTo>
                      <a:pt x="161" y="25"/>
                    </a:lnTo>
                    <a:lnTo>
                      <a:pt x="158" y="25"/>
                    </a:lnTo>
                    <a:lnTo>
                      <a:pt x="155" y="25"/>
                    </a:lnTo>
                    <a:lnTo>
                      <a:pt x="152" y="25"/>
                    </a:lnTo>
                    <a:lnTo>
                      <a:pt x="147" y="25"/>
                    </a:lnTo>
                    <a:lnTo>
                      <a:pt x="144" y="22"/>
                    </a:lnTo>
                    <a:lnTo>
                      <a:pt x="141" y="22"/>
                    </a:lnTo>
                    <a:lnTo>
                      <a:pt x="135" y="22"/>
                    </a:lnTo>
                    <a:lnTo>
                      <a:pt x="132" y="22"/>
                    </a:lnTo>
                    <a:lnTo>
                      <a:pt x="127" y="22"/>
                    </a:lnTo>
                    <a:lnTo>
                      <a:pt x="121" y="22"/>
                    </a:lnTo>
                    <a:lnTo>
                      <a:pt x="118" y="22"/>
                    </a:lnTo>
                    <a:lnTo>
                      <a:pt x="112" y="25"/>
                    </a:lnTo>
                    <a:lnTo>
                      <a:pt x="109" y="25"/>
                    </a:lnTo>
                    <a:lnTo>
                      <a:pt x="104" y="25"/>
                    </a:lnTo>
                    <a:lnTo>
                      <a:pt x="101" y="28"/>
                    </a:lnTo>
                    <a:lnTo>
                      <a:pt x="95" y="28"/>
                    </a:lnTo>
                    <a:lnTo>
                      <a:pt x="92" y="31"/>
                    </a:lnTo>
                    <a:lnTo>
                      <a:pt x="86" y="34"/>
                    </a:lnTo>
                    <a:lnTo>
                      <a:pt x="84" y="34"/>
                    </a:lnTo>
                    <a:lnTo>
                      <a:pt x="81" y="37"/>
                    </a:lnTo>
                    <a:lnTo>
                      <a:pt x="75" y="40"/>
                    </a:lnTo>
                    <a:lnTo>
                      <a:pt x="72" y="42"/>
                    </a:lnTo>
                    <a:lnTo>
                      <a:pt x="69" y="45"/>
                    </a:lnTo>
                    <a:lnTo>
                      <a:pt x="66" y="48"/>
                    </a:lnTo>
                    <a:lnTo>
                      <a:pt x="63" y="51"/>
                    </a:lnTo>
                    <a:lnTo>
                      <a:pt x="61" y="54"/>
                    </a:lnTo>
                    <a:lnTo>
                      <a:pt x="58" y="57"/>
                    </a:lnTo>
                    <a:lnTo>
                      <a:pt x="55" y="60"/>
                    </a:lnTo>
                    <a:lnTo>
                      <a:pt x="52" y="62"/>
                    </a:lnTo>
                    <a:lnTo>
                      <a:pt x="49" y="68"/>
                    </a:lnTo>
                    <a:lnTo>
                      <a:pt x="49" y="71"/>
                    </a:lnTo>
                    <a:lnTo>
                      <a:pt x="46" y="74"/>
                    </a:lnTo>
                    <a:lnTo>
                      <a:pt x="46" y="80"/>
                    </a:lnTo>
                    <a:lnTo>
                      <a:pt x="43" y="82"/>
                    </a:lnTo>
                    <a:lnTo>
                      <a:pt x="43" y="88"/>
                    </a:lnTo>
                    <a:lnTo>
                      <a:pt x="41" y="91"/>
                    </a:lnTo>
                    <a:lnTo>
                      <a:pt x="41" y="97"/>
                    </a:lnTo>
                    <a:lnTo>
                      <a:pt x="41" y="102"/>
                    </a:lnTo>
                    <a:lnTo>
                      <a:pt x="41" y="105"/>
                    </a:lnTo>
                    <a:lnTo>
                      <a:pt x="41" y="111"/>
                    </a:lnTo>
                    <a:lnTo>
                      <a:pt x="41" y="117"/>
                    </a:lnTo>
                    <a:lnTo>
                      <a:pt x="41" y="122"/>
                    </a:lnTo>
                    <a:lnTo>
                      <a:pt x="41" y="125"/>
                    </a:lnTo>
                    <a:lnTo>
                      <a:pt x="41" y="131"/>
                    </a:lnTo>
                    <a:lnTo>
                      <a:pt x="43" y="137"/>
                    </a:lnTo>
                    <a:lnTo>
                      <a:pt x="43" y="140"/>
                    </a:lnTo>
                    <a:lnTo>
                      <a:pt x="46" y="145"/>
                    </a:lnTo>
                    <a:lnTo>
                      <a:pt x="46" y="148"/>
                    </a:lnTo>
                    <a:lnTo>
                      <a:pt x="49" y="154"/>
                    </a:lnTo>
                    <a:lnTo>
                      <a:pt x="52" y="157"/>
                    </a:lnTo>
                    <a:lnTo>
                      <a:pt x="52" y="162"/>
                    </a:lnTo>
                    <a:lnTo>
                      <a:pt x="55" y="165"/>
                    </a:lnTo>
                    <a:lnTo>
                      <a:pt x="58" y="168"/>
                    </a:lnTo>
                    <a:lnTo>
                      <a:pt x="61" y="171"/>
                    </a:lnTo>
                    <a:lnTo>
                      <a:pt x="63" y="177"/>
                    </a:lnTo>
                    <a:lnTo>
                      <a:pt x="66" y="179"/>
                    </a:lnTo>
                    <a:lnTo>
                      <a:pt x="72" y="182"/>
                    </a:lnTo>
                    <a:lnTo>
                      <a:pt x="75" y="185"/>
                    </a:lnTo>
                    <a:lnTo>
                      <a:pt x="78" y="188"/>
                    </a:lnTo>
                    <a:lnTo>
                      <a:pt x="81" y="191"/>
                    </a:lnTo>
                    <a:lnTo>
                      <a:pt x="86" y="191"/>
                    </a:lnTo>
                    <a:lnTo>
                      <a:pt x="89" y="194"/>
                    </a:lnTo>
                    <a:lnTo>
                      <a:pt x="95" y="197"/>
                    </a:lnTo>
                    <a:lnTo>
                      <a:pt x="98" y="199"/>
                    </a:lnTo>
                    <a:lnTo>
                      <a:pt x="104" y="199"/>
                    </a:lnTo>
                    <a:lnTo>
                      <a:pt x="107" y="202"/>
                    </a:lnTo>
                    <a:lnTo>
                      <a:pt x="112" y="202"/>
                    </a:lnTo>
                    <a:lnTo>
                      <a:pt x="115" y="202"/>
                    </a:lnTo>
                    <a:lnTo>
                      <a:pt x="121" y="205"/>
                    </a:lnTo>
                    <a:lnTo>
                      <a:pt x="127" y="205"/>
                    </a:lnTo>
                    <a:lnTo>
                      <a:pt x="130" y="205"/>
                    </a:lnTo>
                    <a:lnTo>
                      <a:pt x="135" y="205"/>
                    </a:lnTo>
                    <a:lnTo>
                      <a:pt x="138" y="205"/>
                    </a:lnTo>
                    <a:lnTo>
                      <a:pt x="141" y="205"/>
                    </a:lnTo>
                    <a:lnTo>
                      <a:pt x="144" y="205"/>
                    </a:lnTo>
                    <a:lnTo>
                      <a:pt x="147" y="205"/>
                    </a:lnTo>
                    <a:lnTo>
                      <a:pt x="150" y="205"/>
                    </a:lnTo>
                    <a:lnTo>
                      <a:pt x="152" y="205"/>
                    </a:lnTo>
                    <a:lnTo>
                      <a:pt x="155" y="205"/>
                    </a:lnTo>
                    <a:lnTo>
                      <a:pt x="158" y="205"/>
                    </a:lnTo>
                    <a:lnTo>
                      <a:pt x="161" y="202"/>
                    </a:lnTo>
                    <a:lnTo>
                      <a:pt x="164" y="202"/>
                    </a:lnTo>
                    <a:lnTo>
                      <a:pt x="167" y="202"/>
                    </a:lnTo>
                    <a:lnTo>
                      <a:pt x="170" y="202"/>
                    </a:lnTo>
                    <a:lnTo>
                      <a:pt x="173" y="202"/>
                    </a:lnTo>
                    <a:lnTo>
                      <a:pt x="175" y="202"/>
                    </a:lnTo>
                    <a:lnTo>
                      <a:pt x="178" y="199"/>
                    </a:lnTo>
                    <a:lnTo>
                      <a:pt x="181" y="199"/>
                    </a:lnTo>
                    <a:lnTo>
                      <a:pt x="181" y="151"/>
                    </a:lnTo>
                    <a:lnTo>
                      <a:pt x="181" y="148"/>
                    </a:lnTo>
                    <a:lnTo>
                      <a:pt x="181" y="145"/>
                    </a:lnTo>
                    <a:lnTo>
                      <a:pt x="181" y="142"/>
                    </a:lnTo>
                    <a:lnTo>
                      <a:pt x="181" y="140"/>
                    </a:lnTo>
                    <a:lnTo>
                      <a:pt x="181" y="137"/>
                    </a:lnTo>
                    <a:lnTo>
                      <a:pt x="181" y="134"/>
                    </a:lnTo>
                    <a:lnTo>
                      <a:pt x="181" y="131"/>
                    </a:lnTo>
                    <a:lnTo>
                      <a:pt x="181" y="128"/>
                    </a:lnTo>
                    <a:lnTo>
                      <a:pt x="178" y="125"/>
                    </a:lnTo>
                    <a:lnTo>
                      <a:pt x="178" y="122"/>
                    </a:lnTo>
                    <a:lnTo>
                      <a:pt x="175" y="120"/>
                    </a:lnTo>
                    <a:lnTo>
                      <a:pt x="173" y="117"/>
                    </a:lnTo>
                    <a:lnTo>
                      <a:pt x="170" y="117"/>
                    </a:lnTo>
                    <a:lnTo>
                      <a:pt x="170" y="114"/>
                    </a:lnTo>
                    <a:lnTo>
                      <a:pt x="167" y="114"/>
                    </a:lnTo>
                    <a:lnTo>
                      <a:pt x="219" y="114"/>
                    </a:lnTo>
                    <a:lnTo>
                      <a:pt x="219" y="117"/>
                    </a:lnTo>
                    <a:lnTo>
                      <a:pt x="216" y="120"/>
                    </a:lnTo>
                    <a:lnTo>
                      <a:pt x="216" y="122"/>
                    </a:lnTo>
                    <a:lnTo>
                      <a:pt x="216" y="125"/>
                    </a:lnTo>
                    <a:lnTo>
                      <a:pt x="216" y="128"/>
                    </a:lnTo>
                    <a:lnTo>
                      <a:pt x="216" y="205"/>
                    </a:lnTo>
                    <a:lnTo>
                      <a:pt x="216" y="208"/>
                    </a:lnTo>
                    <a:lnTo>
                      <a:pt x="216" y="211"/>
                    </a:lnTo>
                    <a:lnTo>
                      <a:pt x="216" y="214"/>
                    </a:lnTo>
                    <a:lnTo>
                      <a:pt x="216" y="217"/>
                    </a:lnTo>
                    <a:lnTo>
                      <a:pt x="219" y="217"/>
                    </a:lnTo>
                    <a:lnTo>
                      <a:pt x="219" y="219"/>
                    </a:lnTo>
                    <a:lnTo>
                      <a:pt x="213" y="222"/>
                    </a:lnTo>
                    <a:lnTo>
                      <a:pt x="207" y="222"/>
                    </a:lnTo>
                    <a:lnTo>
                      <a:pt x="204" y="222"/>
                    </a:lnTo>
                    <a:lnTo>
                      <a:pt x="198" y="222"/>
                    </a:lnTo>
                    <a:lnTo>
                      <a:pt x="193" y="225"/>
                    </a:lnTo>
                    <a:lnTo>
                      <a:pt x="187" y="225"/>
                    </a:lnTo>
                    <a:lnTo>
                      <a:pt x="184" y="225"/>
                    </a:lnTo>
                    <a:lnTo>
                      <a:pt x="178" y="228"/>
                    </a:lnTo>
                    <a:lnTo>
                      <a:pt x="173" y="228"/>
                    </a:lnTo>
                    <a:lnTo>
                      <a:pt x="170" y="228"/>
                    </a:lnTo>
                    <a:lnTo>
                      <a:pt x="164" y="228"/>
                    </a:lnTo>
                    <a:lnTo>
                      <a:pt x="158" y="228"/>
                    </a:lnTo>
                    <a:lnTo>
                      <a:pt x="152" y="228"/>
                    </a:lnTo>
                    <a:lnTo>
                      <a:pt x="150" y="231"/>
                    </a:lnTo>
                    <a:lnTo>
                      <a:pt x="144" y="231"/>
                    </a:lnTo>
                    <a:lnTo>
                      <a:pt x="138" y="231"/>
                    </a:lnTo>
                    <a:lnTo>
                      <a:pt x="130" y="231"/>
                    </a:lnTo>
                    <a:lnTo>
                      <a:pt x="121" y="228"/>
                    </a:lnTo>
                    <a:lnTo>
                      <a:pt x="115" y="228"/>
                    </a:lnTo>
                    <a:lnTo>
                      <a:pt x="107" y="228"/>
                    </a:lnTo>
                    <a:lnTo>
                      <a:pt x="101" y="225"/>
                    </a:lnTo>
                    <a:lnTo>
                      <a:pt x="92" y="225"/>
                    </a:lnTo>
                    <a:lnTo>
                      <a:pt x="86" y="222"/>
                    </a:lnTo>
                    <a:lnTo>
                      <a:pt x="81" y="222"/>
                    </a:lnTo>
                    <a:lnTo>
                      <a:pt x="75" y="219"/>
                    </a:lnTo>
                    <a:lnTo>
                      <a:pt x="69" y="217"/>
                    </a:lnTo>
                    <a:lnTo>
                      <a:pt x="61" y="214"/>
                    </a:lnTo>
                    <a:lnTo>
                      <a:pt x="58" y="211"/>
                    </a:lnTo>
                    <a:lnTo>
                      <a:pt x="52" y="208"/>
                    </a:lnTo>
                    <a:lnTo>
                      <a:pt x="46" y="205"/>
                    </a:lnTo>
                    <a:lnTo>
                      <a:pt x="41" y="202"/>
                    </a:lnTo>
                    <a:lnTo>
                      <a:pt x="38" y="197"/>
                    </a:lnTo>
                    <a:lnTo>
                      <a:pt x="32" y="194"/>
                    </a:lnTo>
                    <a:lnTo>
                      <a:pt x="29" y="191"/>
                    </a:lnTo>
                    <a:lnTo>
                      <a:pt x="26" y="185"/>
                    </a:lnTo>
                    <a:lnTo>
                      <a:pt x="20" y="182"/>
                    </a:lnTo>
                    <a:lnTo>
                      <a:pt x="18" y="177"/>
                    </a:lnTo>
                    <a:lnTo>
                      <a:pt x="15" y="171"/>
                    </a:lnTo>
                    <a:lnTo>
                      <a:pt x="12" y="168"/>
                    </a:lnTo>
                    <a:lnTo>
                      <a:pt x="9" y="162"/>
                    </a:lnTo>
                    <a:lnTo>
                      <a:pt x="9" y="157"/>
                    </a:lnTo>
                    <a:lnTo>
                      <a:pt x="6" y="151"/>
                    </a:lnTo>
                    <a:lnTo>
                      <a:pt x="3" y="145"/>
                    </a:lnTo>
                    <a:lnTo>
                      <a:pt x="3" y="140"/>
                    </a:lnTo>
                    <a:lnTo>
                      <a:pt x="3" y="134"/>
                    </a:lnTo>
                    <a:lnTo>
                      <a:pt x="0" y="128"/>
                    </a:lnTo>
                    <a:lnTo>
                      <a:pt x="0" y="122"/>
                    </a:lnTo>
                    <a:lnTo>
                      <a:pt x="0" y="117"/>
                    </a:lnTo>
                    <a:lnTo>
                      <a:pt x="0" y="108"/>
                    </a:lnTo>
                    <a:lnTo>
                      <a:pt x="0" y="102"/>
                    </a:lnTo>
                    <a:lnTo>
                      <a:pt x="3" y="97"/>
                    </a:lnTo>
                    <a:lnTo>
                      <a:pt x="3" y="91"/>
                    </a:lnTo>
                    <a:lnTo>
                      <a:pt x="6" y="85"/>
                    </a:lnTo>
                    <a:lnTo>
                      <a:pt x="6" y="80"/>
                    </a:lnTo>
                    <a:lnTo>
                      <a:pt x="9" y="74"/>
                    </a:lnTo>
                    <a:lnTo>
                      <a:pt x="12" y="68"/>
                    </a:lnTo>
                    <a:lnTo>
                      <a:pt x="15" y="62"/>
                    </a:lnTo>
                    <a:lnTo>
                      <a:pt x="18" y="57"/>
                    </a:lnTo>
                    <a:lnTo>
                      <a:pt x="20" y="51"/>
                    </a:lnTo>
                    <a:lnTo>
                      <a:pt x="23" y="48"/>
                    </a:lnTo>
                    <a:lnTo>
                      <a:pt x="26" y="42"/>
                    </a:lnTo>
                    <a:lnTo>
                      <a:pt x="32" y="40"/>
                    </a:lnTo>
                    <a:lnTo>
                      <a:pt x="35" y="34"/>
                    </a:lnTo>
                    <a:lnTo>
                      <a:pt x="41" y="31"/>
                    </a:lnTo>
                    <a:lnTo>
                      <a:pt x="43" y="25"/>
                    </a:lnTo>
                    <a:lnTo>
                      <a:pt x="49" y="22"/>
                    </a:lnTo>
                    <a:lnTo>
                      <a:pt x="55" y="20"/>
                    </a:lnTo>
                    <a:lnTo>
                      <a:pt x="61" y="17"/>
                    </a:lnTo>
                    <a:lnTo>
                      <a:pt x="66" y="14"/>
                    </a:lnTo>
                    <a:lnTo>
                      <a:pt x="72" y="11"/>
                    </a:lnTo>
                    <a:lnTo>
                      <a:pt x="78" y="8"/>
                    </a:lnTo>
                    <a:lnTo>
                      <a:pt x="84" y="8"/>
                    </a:lnTo>
                    <a:lnTo>
                      <a:pt x="89" y="5"/>
                    </a:lnTo>
                    <a:lnTo>
                      <a:pt x="98" y="2"/>
                    </a:lnTo>
                    <a:lnTo>
                      <a:pt x="104" y="2"/>
                    </a:lnTo>
                    <a:lnTo>
                      <a:pt x="109" y="0"/>
                    </a:lnTo>
                    <a:lnTo>
                      <a:pt x="118" y="0"/>
                    </a:lnTo>
                    <a:lnTo>
                      <a:pt x="124" y="0"/>
                    </a:lnTo>
                    <a:lnTo>
                      <a:pt x="132" y="0"/>
                    </a:lnTo>
                    <a:lnTo>
                      <a:pt x="141" y="0"/>
                    </a:lnTo>
                    <a:lnTo>
                      <a:pt x="144" y="0"/>
                    </a:lnTo>
                    <a:lnTo>
                      <a:pt x="147" y="0"/>
                    </a:lnTo>
                    <a:lnTo>
                      <a:pt x="150" y="0"/>
                    </a:lnTo>
                    <a:lnTo>
                      <a:pt x="152" y="0"/>
                    </a:lnTo>
                    <a:lnTo>
                      <a:pt x="155" y="0"/>
                    </a:lnTo>
                    <a:lnTo>
                      <a:pt x="161" y="0"/>
                    </a:lnTo>
                    <a:lnTo>
                      <a:pt x="164" y="0"/>
                    </a:lnTo>
                    <a:lnTo>
                      <a:pt x="167" y="0"/>
                    </a:lnTo>
                    <a:lnTo>
                      <a:pt x="170" y="0"/>
                    </a:lnTo>
                    <a:lnTo>
                      <a:pt x="173" y="2"/>
                    </a:lnTo>
                    <a:lnTo>
                      <a:pt x="175" y="2"/>
                    </a:lnTo>
                    <a:lnTo>
                      <a:pt x="178" y="2"/>
                    </a:lnTo>
                    <a:lnTo>
                      <a:pt x="187" y="2"/>
                    </a:lnTo>
                    <a:lnTo>
                      <a:pt x="193" y="5"/>
                    </a:lnTo>
                    <a:lnTo>
                      <a:pt x="193" y="42"/>
                    </a:lnTo>
                    <a:close/>
                  </a:path>
                </a:pathLst>
              </a:custGeom>
              <a:solidFill>
                <a:srgbClr val="544DB5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34"/>
              <p:cNvSpPr>
                <a:spLocks/>
              </p:cNvSpPr>
              <p:nvPr userDrawn="1"/>
            </p:nvSpPr>
            <p:spPr bwMode="auto">
              <a:xfrm>
                <a:off x="5451" y="81"/>
                <a:ext cx="81" cy="118"/>
              </a:xfrm>
              <a:custGeom>
                <a:avLst/>
                <a:gdLst>
                  <a:gd name="T0" fmla="*/ 1 w 155"/>
                  <a:gd name="T1" fmla="*/ 1 h 223"/>
                  <a:gd name="T2" fmla="*/ 1 w 155"/>
                  <a:gd name="T3" fmla="*/ 1 h 223"/>
                  <a:gd name="T4" fmla="*/ 1 w 155"/>
                  <a:gd name="T5" fmla="*/ 1 h 223"/>
                  <a:gd name="T6" fmla="*/ 1 w 155"/>
                  <a:gd name="T7" fmla="*/ 1 h 223"/>
                  <a:gd name="T8" fmla="*/ 1 w 155"/>
                  <a:gd name="T9" fmla="*/ 1 h 223"/>
                  <a:gd name="T10" fmla="*/ 1 w 155"/>
                  <a:gd name="T11" fmla="*/ 1 h 223"/>
                  <a:gd name="T12" fmla="*/ 1 w 155"/>
                  <a:gd name="T13" fmla="*/ 1 h 223"/>
                  <a:gd name="T14" fmla="*/ 1 w 155"/>
                  <a:gd name="T15" fmla="*/ 1 h 223"/>
                  <a:gd name="T16" fmla="*/ 1 w 155"/>
                  <a:gd name="T17" fmla="*/ 1 h 223"/>
                  <a:gd name="T18" fmla="*/ 1 w 155"/>
                  <a:gd name="T19" fmla="*/ 1 h 223"/>
                  <a:gd name="T20" fmla="*/ 1 w 155"/>
                  <a:gd name="T21" fmla="*/ 1 h 223"/>
                  <a:gd name="T22" fmla="*/ 1 w 155"/>
                  <a:gd name="T23" fmla="*/ 1 h 223"/>
                  <a:gd name="T24" fmla="*/ 1 w 155"/>
                  <a:gd name="T25" fmla="*/ 1 h 223"/>
                  <a:gd name="T26" fmla="*/ 1 w 155"/>
                  <a:gd name="T27" fmla="*/ 1 h 223"/>
                  <a:gd name="T28" fmla="*/ 1 w 155"/>
                  <a:gd name="T29" fmla="*/ 1 h 223"/>
                  <a:gd name="T30" fmla="*/ 1 w 155"/>
                  <a:gd name="T31" fmla="*/ 1 h 223"/>
                  <a:gd name="T32" fmla="*/ 1 w 155"/>
                  <a:gd name="T33" fmla="*/ 1 h 223"/>
                  <a:gd name="T34" fmla="*/ 1 w 155"/>
                  <a:gd name="T35" fmla="*/ 1 h 223"/>
                  <a:gd name="T36" fmla="*/ 1 w 155"/>
                  <a:gd name="T37" fmla="*/ 1 h 223"/>
                  <a:gd name="T38" fmla="*/ 1 w 155"/>
                  <a:gd name="T39" fmla="*/ 1 h 223"/>
                  <a:gd name="T40" fmla="*/ 1 w 155"/>
                  <a:gd name="T41" fmla="*/ 1 h 223"/>
                  <a:gd name="T42" fmla="*/ 1 w 155"/>
                  <a:gd name="T43" fmla="*/ 1 h 223"/>
                  <a:gd name="T44" fmla="*/ 1 w 155"/>
                  <a:gd name="T45" fmla="*/ 1 h 223"/>
                  <a:gd name="T46" fmla="*/ 1 w 155"/>
                  <a:gd name="T47" fmla="*/ 1 h 223"/>
                  <a:gd name="T48" fmla="*/ 1 w 155"/>
                  <a:gd name="T49" fmla="*/ 1 h 223"/>
                  <a:gd name="T50" fmla="*/ 1 w 155"/>
                  <a:gd name="T51" fmla="*/ 1 h 223"/>
                  <a:gd name="T52" fmla="*/ 1 w 155"/>
                  <a:gd name="T53" fmla="*/ 1 h 223"/>
                  <a:gd name="T54" fmla="*/ 1 w 155"/>
                  <a:gd name="T55" fmla="*/ 1 h 223"/>
                  <a:gd name="T56" fmla="*/ 0 w 155"/>
                  <a:gd name="T57" fmla="*/ 1 h 223"/>
                  <a:gd name="T58" fmla="*/ 1 w 155"/>
                  <a:gd name="T59" fmla="*/ 1 h 223"/>
                  <a:gd name="T60" fmla="*/ 1 w 155"/>
                  <a:gd name="T61" fmla="*/ 1 h 223"/>
                  <a:gd name="T62" fmla="*/ 1 w 155"/>
                  <a:gd name="T63" fmla="*/ 1 h 223"/>
                  <a:gd name="T64" fmla="*/ 1 w 155"/>
                  <a:gd name="T65" fmla="*/ 0 h 223"/>
                  <a:gd name="T66" fmla="*/ 1 w 155"/>
                  <a:gd name="T67" fmla="*/ 0 h 223"/>
                  <a:gd name="T68" fmla="*/ 1 w 155"/>
                  <a:gd name="T69" fmla="*/ 1 h 223"/>
                  <a:gd name="T70" fmla="*/ 1 w 155"/>
                  <a:gd name="T71" fmla="*/ 1 h 223"/>
                  <a:gd name="T72" fmla="*/ 1 w 155"/>
                  <a:gd name="T73" fmla="*/ 1 h 223"/>
                  <a:gd name="T74" fmla="*/ 1 w 155"/>
                  <a:gd name="T75" fmla="*/ 1 h 223"/>
                  <a:gd name="T76" fmla="*/ 1 w 155"/>
                  <a:gd name="T77" fmla="*/ 1 h 223"/>
                  <a:gd name="T78" fmla="*/ 1 w 155"/>
                  <a:gd name="T79" fmla="*/ 1 h 223"/>
                  <a:gd name="T80" fmla="*/ 1 w 155"/>
                  <a:gd name="T81" fmla="*/ 1 h 223"/>
                  <a:gd name="T82" fmla="*/ 1 w 155"/>
                  <a:gd name="T83" fmla="*/ 1 h 223"/>
                  <a:gd name="T84" fmla="*/ 1 w 155"/>
                  <a:gd name="T85" fmla="*/ 1 h 223"/>
                  <a:gd name="T86" fmla="*/ 1 w 155"/>
                  <a:gd name="T87" fmla="*/ 1 h 223"/>
                  <a:gd name="T88" fmla="*/ 1 w 155"/>
                  <a:gd name="T89" fmla="*/ 1 h 223"/>
                  <a:gd name="T90" fmla="*/ 1 w 155"/>
                  <a:gd name="T91" fmla="*/ 1 h 223"/>
                  <a:gd name="T92" fmla="*/ 1 w 155"/>
                  <a:gd name="T93" fmla="*/ 1 h 223"/>
                  <a:gd name="T94" fmla="*/ 1 w 155"/>
                  <a:gd name="T95" fmla="*/ 1 h 223"/>
                  <a:gd name="T96" fmla="*/ 1 w 155"/>
                  <a:gd name="T97" fmla="*/ 1 h 223"/>
                  <a:gd name="T98" fmla="*/ 1 w 155"/>
                  <a:gd name="T99" fmla="*/ 1 h 223"/>
                  <a:gd name="T100" fmla="*/ 1 w 155"/>
                  <a:gd name="T101" fmla="*/ 1 h 223"/>
                  <a:gd name="T102" fmla="*/ 1 w 155"/>
                  <a:gd name="T103" fmla="*/ 1 h 223"/>
                  <a:gd name="T104" fmla="*/ 1 w 155"/>
                  <a:gd name="T105" fmla="*/ 1 h 223"/>
                  <a:gd name="T106" fmla="*/ 1 w 155"/>
                  <a:gd name="T107" fmla="*/ 1 h 223"/>
                  <a:gd name="T108" fmla="*/ 1 w 155"/>
                  <a:gd name="T109" fmla="*/ 1 h 223"/>
                  <a:gd name="T110" fmla="*/ 1 w 155"/>
                  <a:gd name="T111" fmla="*/ 1 h 223"/>
                  <a:gd name="T112" fmla="*/ 1 w 155"/>
                  <a:gd name="T113" fmla="*/ 1 h 223"/>
                  <a:gd name="T114" fmla="*/ 1 w 155"/>
                  <a:gd name="T115" fmla="*/ 1 h 22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55" h="223">
                    <a:moveTo>
                      <a:pt x="49" y="195"/>
                    </a:moveTo>
                    <a:lnTo>
                      <a:pt x="92" y="197"/>
                    </a:lnTo>
                    <a:lnTo>
                      <a:pt x="95" y="197"/>
                    </a:lnTo>
                    <a:lnTo>
                      <a:pt x="98" y="197"/>
                    </a:lnTo>
                    <a:lnTo>
                      <a:pt x="101" y="197"/>
                    </a:lnTo>
                    <a:lnTo>
                      <a:pt x="103" y="197"/>
                    </a:lnTo>
                    <a:lnTo>
                      <a:pt x="106" y="197"/>
                    </a:lnTo>
                    <a:lnTo>
                      <a:pt x="109" y="197"/>
                    </a:lnTo>
                    <a:lnTo>
                      <a:pt x="112" y="197"/>
                    </a:lnTo>
                    <a:lnTo>
                      <a:pt x="115" y="197"/>
                    </a:lnTo>
                    <a:lnTo>
                      <a:pt x="118" y="197"/>
                    </a:lnTo>
                    <a:lnTo>
                      <a:pt x="121" y="197"/>
                    </a:lnTo>
                    <a:lnTo>
                      <a:pt x="121" y="195"/>
                    </a:lnTo>
                    <a:lnTo>
                      <a:pt x="124" y="195"/>
                    </a:lnTo>
                    <a:lnTo>
                      <a:pt x="126" y="195"/>
                    </a:lnTo>
                    <a:lnTo>
                      <a:pt x="129" y="195"/>
                    </a:lnTo>
                    <a:lnTo>
                      <a:pt x="132" y="192"/>
                    </a:lnTo>
                    <a:lnTo>
                      <a:pt x="135" y="192"/>
                    </a:lnTo>
                    <a:lnTo>
                      <a:pt x="138" y="189"/>
                    </a:lnTo>
                    <a:lnTo>
                      <a:pt x="141" y="189"/>
                    </a:lnTo>
                    <a:lnTo>
                      <a:pt x="144" y="186"/>
                    </a:lnTo>
                    <a:lnTo>
                      <a:pt x="147" y="186"/>
                    </a:lnTo>
                    <a:lnTo>
                      <a:pt x="149" y="183"/>
                    </a:lnTo>
                    <a:lnTo>
                      <a:pt x="152" y="180"/>
                    </a:lnTo>
                    <a:lnTo>
                      <a:pt x="155" y="177"/>
                    </a:lnTo>
                    <a:lnTo>
                      <a:pt x="141" y="223"/>
                    </a:lnTo>
                    <a:lnTo>
                      <a:pt x="0" y="223"/>
                    </a:lnTo>
                    <a:lnTo>
                      <a:pt x="0" y="220"/>
                    </a:lnTo>
                    <a:lnTo>
                      <a:pt x="3" y="220"/>
                    </a:lnTo>
                    <a:lnTo>
                      <a:pt x="6" y="220"/>
                    </a:lnTo>
                    <a:lnTo>
                      <a:pt x="6" y="217"/>
                    </a:lnTo>
                    <a:lnTo>
                      <a:pt x="9" y="217"/>
                    </a:lnTo>
                    <a:lnTo>
                      <a:pt x="9" y="215"/>
                    </a:lnTo>
                    <a:lnTo>
                      <a:pt x="12" y="212"/>
                    </a:lnTo>
                    <a:lnTo>
                      <a:pt x="12" y="209"/>
                    </a:lnTo>
                    <a:lnTo>
                      <a:pt x="14" y="206"/>
                    </a:lnTo>
                    <a:lnTo>
                      <a:pt x="14" y="203"/>
                    </a:lnTo>
                    <a:lnTo>
                      <a:pt x="14" y="200"/>
                    </a:lnTo>
                    <a:lnTo>
                      <a:pt x="14" y="197"/>
                    </a:lnTo>
                    <a:lnTo>
                      <a:pt x="14" y="195"/>
                    </a:lnTo>
                    <a:lnTo>
                      <a:pt x="14" y="192"/>
                    </a:lnTo>
                    <a:lnTo>
                      <a:pt x="14" y="189"/>
                    </a:lnTo>
                    <a:lnTo>
                      <a:pt x="14" y="180"/>
                    </a:lnTo>
                    <a:lnTo>
                      <a:pt x="14" y="175"/>
                    </a:lnTo>
                    <a:lnTo>
                      <a:pt x="14" y="49"/>
                    </a:lnTo>
                    <a:lnTo>
                      <a:pt x="14" y="43"/>
                    </a:lnTo>
                    <a:lnTo>
                      <a:pt x="14" y="38"/>
                    </a:lnTo>
                    <a:lnTo>
                      <a:pt x="14" y="32"/>
                    </a:lnTo>
                    <a:lnTo>
                      <a:pt x="14" y="29"/>
                    </a:lnTo>
                    <a:lnTo>
                      <a:pt x="14" y="26"/>
                    </a:lnTo>
                    <a:lnTo>
                      <a:pt x="14" y="23"/>
                    </a:lnTo>
                    <a:lnTo>
                      <a:pt x="14" y="20"/>
                    </a:lnTo>
                    <a:lnTo>
                      <a:pt x="14" y="18"/>
                    </a:lnTo>
                    <a:lnTo>
                      <a:pt x="12" y="18"/>
                    </a:lnTo>
                    <a:lnTo>
                      <a:pt x="12" y="15"/>
                    </a:lnTo>
                    <a:lnTo>
                      <a:pt x="12" y="12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6" y="6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109" y="3"/>
                    </a:lnTo>
                    <a:lnTo>
                      <a:pt x="112" y="3"/>
                    </a:lnTo>
                    <a:lnTo>
                      <a:pt x="115" y="3"/>
                    </a:lnTo>
                    <a:lnTo>
                      <a:pt x="118" y="3"/>
                    </a:lnTo>
                    <a:lnTo>
                      <a:pt x="121" y="3"/>
                    </a:lnTo>
                    <a:lnTo>
                      <a:pt x="121" y="0"/>
                    </a:lnTo>
                    <a:lnTo>
                      <a:pt x="124" y="0"/>
                    </a:lnTo>
                    <a:lnTo>
                      <a:pt x="126" y="0"/>
                    </a:lnTo>
                    <a:lnTo>
                      <a:pt x="126" y="40"/>
                    </a:lnTo>
                    <a:lnTo>
                      <a:pt x="124" y="40"/>
                    </a:lnTo>
                    <a:lnTo>
                      <a:pt x="124" y="38"/>
                    </a:lnTo>
                    <a:lnTo>
                      <a:pt x="121" y="38"/>
                    </a:lnTo>
                    <a:lnTo>
                      <a:pt x="121" y="35"/>
                    </a:lnTo>
                    <a:lnTo>
                      <a:pt x="118" y="35"/>
                    </a:lnTo>
                    <a:lnTo>
                      <a:pt x="115" y="32"/>
                    </a:lnTo>
                    <a:lnTo>
                      <a:pt x="112" y="32"/>
                    </a:lnTo>
                    <a:lnTo>
                      <a:pt x="112" y="29"/>
                    </a:lnTo>
                    <a:lnTo>
                      <a:pt x="109" y="29"/>
                    </a:lnTo>
                    <a:lnTo>
                      <a:pt x="106" y="29"/>
                    </a:lnTo>
                    <a:lnTo>
                      <a:pt x="103" y="29"/>
                    </a:lnTo>
                    <a:lnTo>
                      <a:pt x="101" y="26"/>
                    </a:lnTo>
                    <a:lnTo>
                      <a:pt x="98" y="26"/>
                    </a:lnTo>
                    <a:lnTo>
                      <a:pt x="95" y="26"/>
                    </a:lnTo>
                    <a:lnTo>
                      <a:pt x="92" y="26"/>
                    </a:lnTo>
                    <a:lnTo>
                      <a:pt x="89" y="26"/>
                    </a:lnTo>
                    <a:lnTo>
                      <a:pt x="86" y="26"/>
                    </a:lnTo>
                    <a:lnTo>
                      <a:pt x="83" y="26"/>
                    </a:lnTo>
                    <a:lnTo>
                      <a:pt x="80" y="26"/>
                    </a:lnTo>
                    <a:lnTo>
                      <a:pt x="75" y="26"/>
                    </a:lnTo>
                    <a:lnTo>
                      <a:pt x="72" y="26"/>
                    </a:lnTo>
                    <a:lnTo>
                      <a:pt x="66" y="26"/>
                    </a:lnTo>
                    <a:lnTo>
                      <a:pt x="63" y="26"/>
                    </a:lnTo>
                    <a:lnTo>
                      <a:pt x="58" y="29"/>
                    </a:lnTo>
                    <a:lnTo>
                      <a:pt x="55" y="29"/>
                    </a:lnTo>
                    <a:lnTo>
                      <a:pt x="49" y="29"/>
                    </a:lnTo>
                    <a:lnTo>
                      <a:pt x="49" y="92"/>
                    </a:lnTo>
                    <a:lnTo>
                      <a:pt x="89" y="92"/>
                    </a:lnTo>
                    <a:lnTo>
                      <a:pt x="92" y="92"/>
                    </a:lnTo>
                    <a:lnTo>
                      <a:pt x="95" y="92"/>
                    </a:lnTo>
                    <a:lnTo>
                      <a:pt x="98" y="92"/>
                    </a:lnTo>
                    <a:lnTo>
                      <a:pt x="101" y="92"/>
                    </a:lnTo>
                    <a:lnTo>
                      <a:pt x="101" y="89"/>
                    </a:lnTo>
                    <a:lnTo>
                      <a:pt x="103" y="89"/>
                    </a:lnTo>
                    <a:lnTo>
                      <a:pt x="106" y="89"/>
                    </a:lnTo>
                    <a:lnTo>
                      <a:pt x="106" y="123"/>
                    </a:lnTo>
                    <a:lnTo>
                      <a:pt x="103" y="123"/>
                    </a:lnTo>
                    <a:lnTo>
                      <a:pt x="103" y="120"/>
                    </a:lnTo>
                    <a:lnTo>
                      <a:pt x="101" y="120"/>
                    </a:lnTo>
                    <a:lnTo>
                      <a:pt x="98" y="118"/>
                    </a:lnTo>
                    <a:lnTo>
                      <a:pt x="95" y="118"/>
                    </a:lnTo>
                    <a:lnTo>
                      <a:pt x="92" y="118"/>
                    </a:lnTo>
                    <a:lnTo>
                      <a:pt x="89" y="115"/>
                    </a:lnTo>
                    <a:lnTo>
                      <a:pt x="86" y="115"/>
                    </a:lnTo>
                    <a:lnTo>
                      <a:pt x="83" y="115"/>
                    </a:lnTo>
                    <a:lnTo>
                      <a:pt x="78" y="115"/>
                    </a:lnTo>
                    <a:lnTo>
                      <a:pt x="75" y="115"/>
                    </a:lnTo>
                    <a:lnTo>
                      <a:pt x="49" y="115"/>
                    </a:lnTo>
                    <a:lnTo>
                      <a:pt x="49" y="195"/>
                    </a:lnTo>
                    <a:close/>
                  </a:path>
                </a:pathLst>
              </a:custGeom>
              <a:solidFill>
                <a:srgbClr val="544DB5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35"/>
              <p:cNvSpPr>
                <a:spLocks/>
              </p:cNvSpPr>
              <p:nvPr userDrawn="1"/>
            </p:nvSpPr>
            <p:spPr bwMode="auto">
              <a:xfrm>
                <a:off x="5532" y="83"/>
                <a:ext cx="104" cy="116"/>
              </a:xfrm>
              <a:custGeom>
                <a:avLst/>
                <a:gdLst>
                  <a:gd name="T0" fmla="*/ 1 w 198"/>
                  <a:gd name="T1" fmla="*/ 0 h 220"/>
                  <a:gd name="T2" fmla="*/ 1 w 198"/>
                  <a:gd name="T3" fmla="*/ 1 h 220"/>
                  <a:gd name="T4" fmla="*/ 1 w 198"/>
                  <a:gd name="T5" fmla="*/ 1 h 220"/>
                  <a:gd name="T6" fmla="*/ 1 w 198"/>
                  <a:gd name="T7" fmla="*/ 1 h 220"/>
                  <a:gd name="T8" fmla="*/ 1 w 198"/>
                  <a:gd name="T9" fmla="*/ 1 h 220"/>
                  <a:gd name="T10" fmla="*/ 1 w 198"/>
                  <a:gd name="T11" fmla="*/ 1 h 220"/>
                  <a:gd name="T12" fmla="*/ 1 w 198"/>
                  <a:gd name="T13" fmla="*/ 1 h 220"/>
                  <a:gd name="T14" fmla="*/ 1 w 198"/>
                  <a:gd name="T15" fmla="*/ 1 h 220"/>
                  <a:gd name="T16" fmla="*/ 1 w 198"/>
                  <a:gd name="T17" fmla="*/ 1 h 220"/>
                  <a:gd name="T18" fmla="*/ 1 w 198"/>
                  <a:gd name="T19" fmla="*/ 1 h 220"/>
                  <a:gd name="T20" fmla="*/ 1 w 198"/>
                  <a:gd name="T21" fmla="*/ 1 h 220"/>
                  <a:gd name="T22" fmla="*/ 1 w 198"/>
                  <a:gd name="T23" fmla="*/ 1 h 220"/>
                  <a:gd name="T24" fmla="*/ 1 w 198"/>
                  <a:gd name="T25" fmla="*/ 1 h 220"/>
                  <a:gd name="T26" fmla="*/ 1 w 198"/>
                  <a:gd name="T27" fmla="*/ 1 h 220"/>
                  <a:gd name="T28" fmla="*/ 1 w 198"/>
                  <a:gd name="T29" fmla="*/ 1 h 220"/>
                  <a:gd name="T30" fmla="*/ 1 w 198"/>
                  <a:gd name="T31" fmla="*/ 1 h 220"/>
                  <a:gd name="T32" fmla="*/ 1 w 198"/>
                  <a:gd name="T33" fmla="*/ 1 h 220"/>
                  <a:gd name="T34" fmla="*/ 1 w 198"/>
                  <a:gd name="T35" fmla="*/ 1 h 220"/>
                  <a:gd name="T36" fmla="*/ 1 w 198"/>
                  <a:gd name="T37" fmla="*/ 1 h 220"/>
                  <a:gd name="T38" fmla="*/ 1 w 198"/>
                  <a:gd name="T39" fmla="*/ 1 h 220"/>
                  <a:gd name="T40" fmla="*/ 1 w 198"/>
                  <a:gd name="T41" fmla="*/ 1 h 220"/>
                  <a:gd name="T42" fmla="*/ 1 w 198"/>
                  <a:gd name="T43" fmla="*/ 1 h 220"/>
                  <a:gd name="T44" fmla="*/ 1 w 198"/>
                  <a:gd name="T45" fmla="*/ 1 h 220"/>
                  <a:gd name="T46" fmla="*/ 1 w 198"/>
                  <a:gd name="T47" fmla="*/ 1 h 220"/>
                  <a:gd name="T48" fmla="*/ 1 w 198"/>
                  <a:gd name="T49" fmla="*/ 1 h 220"/>
                  <a:gd name="T50" fmla="*/ 1 w 198"/>
                  <a:gd name="T51" fmla="*/ 1 h 220"/>
                  <a:gd name="T52" fmla="*/ 1 w 198"/>
                  <a:gd name="T53" fmla="*/ 1 h 220"/>
                  <a:gd name="T54" fmla="*/ 1 w 198"/>
                  <a:gd name="T55" fmla="*/ 1 h 220"/>
                  <a:gd name="T56" fmla="*/ 1 w 198"/>
                  <a:gd name="T57" fmla="*/ 1 h 220"/>
                  <a:gd name="T58" fmla="*/ 1 w 198"/>
                  <a:gd name="T59" fmla="*/ 1 h 220"/>
                  <a:gd name="T60" fmla="*/ 1 w 198"/>
                  <a:gd name="T61" fmla="*/ 1 h 220"/>
                  <a:gd name="T62" fmla="*/ 1 w 198"/>
                  <a:gd name="T63" fmla="*/ 1 h 220"/>
                  <a:gd name="T64" fmla="*/ 1 w 198"/>
                  <a:gd name="T65" fmla="*/ 1 h 220"/>
                  <a:gd name="T66" fmla="*/ 1 w 198"/>
                  <a:gd name="T67" fmla="*/ 1 h 220"/>
                  <a:gd name="T68" fmla="*/ 1 w 198"/>
                  <a:gd name="T69" fmla="*/ 1 h 220"/>
                  <a:gd name="T70" fmla="*/ 1 w 198"/>
                  <a:gd name="T71" fmla="*/ 1 h 220"/>
                  <a:gd name="T72" fmla="*/ 1 w 198"/>
                  <a:gd name="T73" fmla="*/ 1 h 220"/>
                  <a:gd name="T74" fmla="*/ 1 w 198"/>
                  <a:gd name="T75" fmla="*/ 1 h 220"/>
                  <a:gd name="T76" fmla="*/ 1 w 198"/>
                  <a:gd name="T77" fmla="*/ 1 h 220"/>
                  <a:gd name="T78" fmla="*/ 1 w 198"/>
                  <a:gd name="T79" fmla="*/ 1 h 220"/>
                  <a:gd name="T80" fmla="*/ 1 w 198"/>
                  <a:gd name="T81" fmla="*/ 1 h 220"/>
                  <a:gd name="T82" fmla="*/ 0 w 198"/>
                  <a:gd name="T83" fmla="*/ 1 h 220"/>
                  <a:gd name="T84" fmla="*/ 1 w 198"/>
                  <a:gd name="T85" fmla="*/ 1 h 220"/>
                  <a:gd name="T86" fmla="*/ 1 w 198"/>
                  <a:gd name="T87" fmla="*/ 1 h 220"/>
                  <a:gd name="T88" fmla="*/ 1 w 198"/>
                  <a:gd name="T89" fmla="*/ 1 h 220"/>
                  <a:gd name="T90" fmla="*/ 1 w 198"/>
                  <a:gd name="T91" fmla="*/ 1 h 220"/>
                  <a:gd name="T92" fmla="*/ 1 w 198"/>
                  <a:gd name="T93" fmla="*/ 1 h 220"/>
                  <a:gd name="T94" fmla="*/ 1 w 198"/>
                  <a:gd name="T95" fmla="*/ 1 h 220"/>
                  <a:gd name="T96" fmla="*/ 1 w 198"/>
                  <a:gd name="T97" fmla="*/ 1 h 220"/>
                  <a:gd name="T98" fmla="*/ 1 w 198"/>
                  <a:gd name="T99" fmla="*/ 1 h 220"/>
                  <a:gd name="T100" fmla="*/ 1 w 198"/>
                  <a:gd name="T101" fmla="*/ 1 h 220"/>
                  <a:gd name="T102" fmla="*/ 0 w 198"/>
                  <a:gd name="T103" fmla="*/ 0 h 2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98" h="220">
                    <a:moveTo>
                      <a:pt x="81" y="0"/>
                    </a:moveTo>
                    <a:lnTo>
                      <a:pt x="84" y="0"/>
                    </a:lnTo>
                    <a:lnTo>
                      <a:pt x="86" y="0"/>
                    </a:lnTo>
                    <a:lnTo>
                      <a:pt x="92" y="0"/>
                    </a:lnTo>
                    <a:lnTo>
                      <a:pt x="95" y="0"/>
                    </a:lnTo>
                    <a:lnTo>
                      <a:pt x="98" y="0"/>
                    </a:lnTo>
                    <a:lnTo>
                      <a:pt x="104" y="0"/>
                    </a:lnTo>
                    <a:lnTo>
                      <a:pt x="106" y="3"/>
                    </a:lnTo>
                    <a:lnTo>
                      <a:pt x="109" y="3"/>
                    </a:lnTo>
                    <a:lnTo>
                      <a:pt x="112" y="3"/>
                    </a:lnTo>
                    <a:lnTo>
                      <a:pt x="115" y="6"/>
                    </a:lnTo>
                    <a:lnTo>
                      <a:pt x="118" y="6"/>
                    </a:lnTo>
                    <a:lnTo>
                      <a:pt x="121" y="9"/>
                    </a:lnTo>
                    <a:lnTo>
                      <a:pt x="124" y="9"/>
                    </a:lnTo>
                    <a:lnTo>
                      <a:pt x="127" y="12"/>
                    </a:lnTo>
                    <a:lnTo>
                      <a:pt x="129" y="12"/>
                    </a:lnTo>
                    <a:lnTo>
                      <a:pt x="132" y="15"/>
                    </a:lnTo>
                    <a:lnTo>
                      <a:pt x="132" y="17"/>
                    </a:lnTo>
                    <a:lnTo>
                      <a:pt x="135" y="17"/>
                    </a:lnTo>
                    <a:lnTo>
                      <a:pt x="138" y="20"/>
                    </a:lnTo>
                    <a:lnTo>
                      <a:pt x="138" y="23"/>
                    </a:lnTo>
                    <a:lnTo>
                      <a:pt x="141" y="26"/>
                    </a:lnTo>
                    <a:lnTo>
                      <a:pt x="144" y="29"/>
                    </a:lnTo>
                    <a:lnTo>
                      <a:pt x="144" y="32"/>
                    </a:lnTo>
                    <a:lnTo>
                      <a:pt x="147" y="35"/>
                    </a:lnTo>
                    <a:lnTo>
                      <a:pt x="147" y="37"/>
                    </a:lnTo>
                    <a:lnTo>
                      <a:pt x="147" y="40"/>
                    </a:lnTo>
                    <a:lnTo>
                      <a:pt x="147" y="43"/>
                    </a:lnTo>
                    <a:lnTo>
                      <a:pt x="150" y="46"/>
                    </a:lnTo>
                    <a:lnTo>
                      <a:pt x="150" y="49"/>
                    </a:lnTo>
                    <a:lnTo>
                      <a:pt x="150" y="52"/>
                    </a:lnTo>
                    <a:lnTo>
                      <a:pt x="150" y="55"/>
                    </a:lnTo>
                    <a:lnTo>
                      <a:pt x="150" y="57"/>
                    </a:lnTo>
                    <a:lnTo>
                      <a:pt x="150" y="60"/>
                    </a:lnTo>
                    <a:lnTo>
                      <a:pt x="147" y="63"/>
                    </a:lnTo>
                    <a:lnTo>
                      <a:pt x="147" y="66"/>
                    </a:lnTo>
                    <a:lnTo>
                      <a:pt x="147" y="69"/>
                    </a:lnTo>
                    <a:lnTo>
                      <a:pt x="147" y="72"/>
                    </a:lnTo>
                    <a:lnTo>
                      <a:pt x="144" y="75"/>
                    </a:lnTo>
                    <a:lnTo>
                      <a:pt x="144" y="77"/>
                    </a:lnTo>
                    <a:lnTo>
                      <a:pt x="141" y="77"/>
                    </a:lnTo>
                    <a:lnTo>
                      <a:pt x="141" y="80"/>
                    </a:lnTo>
                    <a:lnTo>
                      <a:pt x="138" y="83"/>
                    </a:lnTo>
                    <a:lnTo>
                      <a:pt x="138" y="86"/>
                    </a:lnTo>
                    <a:lnTo>
                      <a:pt x="135" y="86"/>
                    </a:lnTo>
                    <a:lnTo>
                      <a:pt x="135" y="89"/>
                    </a:lnTo>
                    <a:lnTo>
                      <a:pt x="132" y="92"/>
                    </a:lnTo>
                    <a:lnTo>
                      <a:pt x="129" y="95"/>
                    </a:lnTo>
                    <a:lnTo>
                      <a:pt x="127" y="97"/>
                    </a:lnTo>
                    <a:lnTo>
                      <a:pt x="124" y="97"/>
                    </a:lnTo>
                    <a:lnTo>
                      <a:pt x="121" y="100"/>
                    </a:lnTo>
                    <a:lnTo>
                      <a:pt x="118" y="103"/>
                    </a:lnTo>
                    <a:lnTo>
                      <a:pt x="115" y="103"/>
                    </a:lnTo>
                    <a:lnTo>
                      <a:pt x="112" y="106"/>
                    </a:lnTo>
                    <a:lnTo>
                      <a:pt x="109" y="106"/>
                    </a:lnTo>
                    <a:lnTo>
                      <a:pt x="109" y="109"/>
                    </a:lnTo>
                    <a:lnTo>
                      <a:pt x="106" y="109"/>
                    </a:lnTo>
                    <a:lnTo>
                      <a:pt x="104" y="109"/>
                    </a:lnTo>
                    <a:lnTo>
                      <a:pt x="101" y="112"/>
                    </a:lnTo>
                    <a:lnTo>
                      <a:pt x="98" y="112"/>
                    </a:lnTo>
                    <a:lnTo>
                      <a:pt x="95" y="112"/>
                    </a:lnTo>
                    <a:lnTo>
                      <a:pt x="144" y="172"/>
                    </a:lnTo>
                    <a:lnTo>
                      <a:pt x="147" y="177"/>
                    </a:lnTo>
                    <a:lnTo>
                      <a:pt x="150" y="180"/>
                    </a:lnTo>
                    <a:lnTo>
                      <a:pt x="152" y="183"/>
                    </a:lnTo>
                    <a:lnTo>
                      <a:pt x="155" y="186"/>
                    </a:lnTo>
                    <a:lnTo>
                      <a:pt x="158" y="189"/>
                    </a:lnTo>
                    <a:lnTo>
                      <a:pt x="161" y="192"/>
                    </a:lnTo>
                    <a:lnTo>
                      <a:pt x="167" y="194"/>
                    </a:lnTo>
                    <a:lnTo>
                      <a:pt x="170" y="197"/>
                    </a:lnTo>
                    <a:lnTo>
                      <a:pt x="173" y="200"/>
                    </a:lnTo>
                    <a:lnTo>
                      <a:pt x="175" y="203"/>
                    </a:lnTo>
                    <a:lnTo>
                      <a:pt x="181" y="206"/>
                    </a:lnTo>
                    <a:lnTo>
                      <a:pt x="184" y="209"/>
                    </a:lnTo>
                    <a:lnTo>
                      <a:pt x="187" y="212"/>
                    </a:lnTo>
                    <a:lnTo>
                      <a:pt x="193" y="214"/>
                    </a:lnTo>
                    <a:lnTo>
                      <a:pt x="195" y="217"/>
                    </a:lnTo>
                    <a:lnTo>
                      <a:pt x="198" y="220"/>
                    </a:lnTo>
                    <a:lnTo>
                      <a:pt x="167" y="220"/>
                    </a:lnTo>
                    <a:lnTo>
                      <a:pt x="164" y="220"/>
                    </a:lnTo>
                    <a:lnTo>
                      <a:pt x="161" y="220"/>
                    </a:lnTo>
                    <a:lnTo>
                      <a:pt x="158" y="220"/>
                    </a:lnTo>
                    <a:lnTo>
                      <a:pt x="155" y="220"/>
                    </a:lnTo>
                    <a:lnTo>
                      <a:pt x="152" y="217"/>
                    </a:lnTo>
                    <a:lnTo>
                      <a:pt x="150" y="217"/>
                    </a:lnTo>
                    <a:lnTo>
                      <a:pt x="147" y="217"/>
                    </a:lnTo>
                    <a:lnTo>
                      <a:pt x="144" y="214"/>
                    </a:lnTo>
                    <a:lnTo>
                      <a:pt x="141" y="214"/>
                    </a:lnTo>
                    <a:lnTo>
                      <a:pt x="138" y="212"/>
                    </a:lnTo>
                    <a:lnTo>
                      <a:pt x="135" y="212"/>
                    </a:lnTo>
                    <a:lnTo>
                      <a:pt x="135" y="209"/>
                    </a:lnTo>
                    <a:lnTo>
                      <a:pt x="132" y="209"/>
                    </a:lnTo>
                    <a:lnTo>
                      <a:pt x="132" y="206"/>
                    </a:lnTo>
                    <a:lnTo>
                      <a:pt x="129" y="206"/>
                    </a:lnTo>
                    <a:lnTo>
                      <a:pt x="129" y="203"/>
                    </a:lnTo>
                    <a:lnTo>
                      <a:pt x="86" y="152"/>
                    </a:lnTo>
                    <a:lnTo>
                      <a:pt x="58" y="106"/>
                    </a:lnTo>
                    <a:lnTo>
                      <a:pt x="58" y="103"/>
                    </a:lnTo>
                    <a:lnTo>
                      <a:pt x="61" y="103"/>
                    </a:lnTo>
                    <a:lnTo>
                      <a:pt x="63" y="103"/>
                    </a:lnTo>
                    <a:lnTo>
                      <a:pt x="66" y="103"/>
                    </a:lnTo>
                    <a:lnTo>
                      <a:pt x="69" y="103"/>
                    </a:lnTo>
                    <a:lnTo>
                      <a:pt x="72" y="103"/>
                    </a:lnTo>
                    <a:lnTo>
                      <a:pt x="75" y="100"/>
                    </a:lnTo>
                    <a:lnTo>
                      <a:pt x="78" y="100"/>
                    </a:lnTo>
                    <a:lnTo>
                      <a:pt x="81" y="100"/>
                    </a:lnTo>
                    <a:lnTo>
                      <a:pt x="81" y="97"/>
                    </a:lnTo>
                    <a:lnTo>
                      <a:pt x="84" y="97"/>
                    </a:lnTo>
                    <a:lnTo>
                      <a:pt x="86" y="97"/>
                    </a:lnTo>
                    <a:lnTo>
                      <a:pt x="89" y="95"/>
                    </a:lnTo>
                    <a:lnTo>
                      <a:pt x="92" y="95"/>
                    </a:lnTo>
                    <a:lnTo>
                      <a:pt x="92" y="92"/>
                    </a:lnTo>
                    <a:lnTo>
                      <a:pt x="95" y="92"/>
                    </a:lnTo>
                    <a:lnTo>
                      <a:pt x="98" y="89"/>
                    </a:lnTo>
                    <a:lnTo>
                      <a:pt x="101" y="89"/>
                    </a:lnTo>
                    <a:lnTo>
                      <a:pt x="101" y="86"/>
                    </a:lnTo>
                    <a:lnTo>
                      <a:pt x="104" y="86"/>
                    </a:lnTo>
                    <a:lnTo>
                      <a:pt x="104" y="83"/>
                    </a:lnTo>
                    <a:lnTo>
                      <a:pt x="106" y="80"/>
                    </a:lnTo>
                    <a:lnTo>
                      <a:pt x="109" y="77"/>
                    </a:lnTo>
                    <a:lnTo>
                      <a:pt x="109" y="75"/>
                    </a:lnTo>
                    <a:lnTo>
                      <a:pt x="112" y="72"/>
                    </a:lnTo>
                    <a:lnTo>
                      <a:pt x="112" y="69"/>
                    </a:lnTo>
                    <a:lnTo>
                      <a:pt x="115" y="66"/>
                    </a:lnTo>
                    <a:lnTo>
                      <a:pt x="115" y="63"/>
                    </a:lnTo>
                    <a:lnTo>
                      <a:pt x="115" y="60"/>
                    </a:lnTo>
                    <a:lnTo>
                      <a:pt x="115" y="57"/>
                    </a:lnTo>
                    <a:lnTo>
                      <a:pt x="115" y="55"/>
                    </a:lnTo>
                    <a:lnTo>
                      <a:pt x="115" y="52"/>
                    </a:lnTo>
                    <a:lnTo>
                      <a:pt x="112" y="49"/>
                    </a:lnTo>
                    <a:lnTo>
                      <a:pt x="112" y="46"/>
                    </a:lnTo>
                    <a:lnTo>
                      <a:pt x="112" y="43"/>
                    </a:lnTo>
                    <a:lnTo>
                      <a:pt x="112" y="40"/>
                    </a:lnTo>
                    <a:lnTo>
                      <a:pt x="109" y="40"/>
                    </a:lnTo>
                    <a:lnTo>
                      <a:pt x="109" y="37"/>
                    </a:lnTo>
                    <a:lnTo>
                      <a:pt x="106" y="35"/>
                    </a:lnTo>
                    <a:lnTo>
                      <a:pt x="104" y="32"/>
                    </a:lnTo>
                    <a:lnTo>
                      <a:pt x="101" y="29"/>
                    </a:lnTo>
                    <a:lnTo>
                      <a:pt x="98" y="26"/>
                    </a:lnTo>
                    <a:lnTo>
                      <a:pt x="95" y="26"/>
                    </a:lnTo>
                    <a:lnTo>
                      <a:pt x="92" y="23"/>
                    </a:lnTo>
                    <a:lnTo>
                      <a:pt x="89" y="23"/>
                    </a:lnTo>
                    <a:lnTo>
                      <a:pt x="86" y="23"/>
                    </a:lnTo>
                    <a:lnTo>
                      <a:pt x="86" y="20"/>
                    </a:lnTo>
                    <a:lnTo>
                      <a:pt x="84" y="20"/>
                    </a:lnTo>
                    <a:lnTo>
                      <a:pt x="81" y="20"/>
                    </a:lnTo>
                    <a:lnTo>
                      <a:pt x="78" y="20"/>
                    </a:lnTo>
                    <a:lnTo>
                      <a:pt x="75" y="20"/>
                    </a:lnTo>
                    <a:lnTo>
                      <a:pt x="72" y="20"/>
                    </a:lnTo>
                    <a:lnTo>
                      <a:pt x="69" y="20"/>
                    </a:lnTo>
                    <a:lnTo>
                      <a:pt x="66" y="20"/>
                    </a:lnTo>
                    <a:lnTo>
                      <a:pt x="63" y="20"/>
                    </a:lnTo>
                    <a:lnTo>
                      <a:pt x="61" y="20"/>
                    </a:lnTo>
                    <a:lnTo>
                      <a:pt x="58" y="20"/>
                    </a:lnTo>
                    <a:lnTo>
                      <a:pt x="55" y="20"/>
                    </a:lnTo>
                    <a:lnTo>
                      <a:pt x="52" y="23"/>
                    </a:lnTo>
                    <a:lnTo>
                      <a:pt x="49" y="23"/>
                    </a:lnTo>
                    <a:lnTo>
                      <a:pt x="49" y="172"/>
                    </a:lnTo>
                    <a:lnTo>
                      <a:pt x="49" y="180"/>
                    </a:lnTo>
                    <a:lnTo>
                      <a:pt x="49" y="186"/>
                    </a:lnTo>
                    <a:lnTo>
                      <a:pt x="49" y="189"/>
                    </a:lnTo>
                    <a:lnTo>
                      <a:pt x="49" y="192"/>
                    </a:lnTo>
                    <a:lnTo>
                      <a:pt x="49" y="194"/>
                    </a:lnTo>
                    <a:lnTo>
                      <a:pt x="49" y="197"/>
                    </a:lnTo>
                    <a:lnTo>
                      <a:pt x="49" y="200"/>
                    </a:lnTo>
                    <a:lnTo>
                      <a:pt x="49" y="203"/>
                    </a:lnTo>
                    <a:lnTo>
                      <a:pt x="52" y="203"/>
                    </a:lnTo>
                    <a:lnTo>
                      <a:pt x="52" y="206"/>
                    </a:lnTo>
                    <a:lnTo>
                      <a:pt x="52" y="209"/>
                    </a:lnTo>
                    <a:lnTo>
                      <a:pt x="55" y="212"/>
                    </a:lnTo>
                    <a:lnTo>
                      <a:pt x="55" y="214"/>
                    </a:lnTo>
                    <a:lnTo>
                      <a:pt x="58" y="214"/>
                    </a:lnTo>
                    <a:lnTo>
                      <a:pt x="61" y="217"/>
                    </a:lnTo>
                    <a:lnTo>
                      <a:pt x="63" y="217"/>
                    </a:lnTo>
                    <a:lnTo>
                      <a:pt x="63" y="220"/>
                    </a:lnTo>
                    <a:lnTo>
                      <a:pt x="0" y="220"/>
                    </a:lnTo>
                    <a:lnTo>
                      <a:pt x="0" y="217"/>
                    </a:lnTo>
                    <a:lnTo>
                      <a:pt x="3" y="217"/>
                    </a:lnTo>
                    <a:lnTo>
                      <a:pt x="3" y="214"/>
                    </a:lnTo>
                    <a:lnTo>
                      <a:pt x="6" y="214"/>
                    </a:lnTo>
                    <a:lnTo>
                      <a:pt x="9" y="212"/>
                    </a:lnTo>
                    <a:lnTo>
                      <a:pt x="9" y="209"/>
                    </a:lnTo>
                    <a:lnTo>
                      <a:pt x="12" y="206"/>
                    </a:lnTo>
                    <a:lnTo>
                      <a:pt x="12" y="203"/>
                    </a:lnTo>
                    <a:lnTo>
                      <a:pt x="12" y="200"/>
                    </a:lnTo>
                    <a:lnTo>
                      <a:pt x="15" y="197"/>
                    </a:lnTo>
                    <a:lnTo>
                      <a:pt x="15" y="194"/>
                    </a:lnTo>
                    <a:lnTo>
                      <a:pt x="15" y="192"/>
                    </a:lnTo>
                    <a:lnTo>
                      <a:pt x="15" y="189"/>
                    </a:lnTo>
                    <a:lnTo>
                      <a:pt x="15" y="186"/>
                    </a:lnTo>
                    <a:lnTo>
                      <a:pt x="15" y="177"/>
                    </a:lnTo>
                    <a:lnTo>
                      <a:pt x="15" y="172"/>
                    </a:lnTo>
                    <a:lnTo>
                      <a:pt x="15" y="46"/>
                    </a:lnTo>
                    <a:lnTo>
                      <a:pt x="15" y="40"/>
                    </a:lnTo>
                    <a:lnTo>
                      <a:pt x="15" y="35"/>
                    </a:lnTo>
                    <a:lnTo>
                      <a:pt x="15" y="29"/>
                    </a:lnTo>
                    <a:lnTo>
                      <a:pt x="15" y="26"/>
                    </a:lnTo>
                    <a:lnTo>
                      <a:pt x="15" y="23"/>
                    </a:lnTo>
                    <a:lnTo>
                      <a:pt x="15" y="20"/>
                    </a:lnTo>
                    <a:lnTo>
                      <a:pt x="12" y="20"/>
                    </a:lnTo>
                    <a:lnTo>
                      <a:pt x="12" y="17"/>
                    </a:lnTo>
                    <a:lnTo>
                      <a:pt x="12" y="15"/>
                    </a:lnTo>
                    <a:lnTo>
                      <a:pt x="12" y="12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6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544DB5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36"/>
              <p:cNvSpPr>
                <a:spLocks/>
              </p:cNvSpPr>
              <p:nvPr userDrawn="1"/>
            </p:nvSpPr>
            <p:spPr bwMode="auto">
              <a:xfrm>
                <a:off x="5624" y="80"/>
                <a:ext cx="85" cy="122"/>
              </a:xfrm>
              <a:custGeom>
                <a:avLst/>
                <a:gdLst>
                  <a:gd name="T0" fmla="*/ 1 w 161"/>
                  <a:gd name="T1" fmla="*/ 1 h 231"/>
                  <a:gd name="T2" fmla="*/ 1 w 161"/>
                  <a:gd name="T3" fmla="*/ 1 h 231"/>
                  <a:gd name="T4" fmla="*/ 1 w 161"/>
                  <a:gd name="T5" fmla="*/ 1 h 231"/>
                  <a:gd name="T6" fmla="*/ 1 w 161"/>
                  <a:gd name="T7" fmla="*/ 1 h 231"/>
                  <a:gd name="T8" fmla="*/ 1 w 161"/>
                  <a:gd name="T9" fmla="*/ 1 h 231"/>
                  <a:gd name="T10" fmla="*/ 1 w 161"/>
                  <a:gd name="T11" fmla="*/ 1 h 231"/>
                  <a:gd name="T12" fmla="*/ 1 w 161"/>
                  <a:gd name="T13" fmla="*/ 1 h 231"/>
                  <a:gd name="T14" fmla="*/ 1 w 161"/>
                  <a:gd name="T15" fmla="*/ 1 h 231"/>
                  <a:gd name="T16" fmla="*/ 1 w 161"/>
                  <a:gd name="T17" fmla="*/ 1 h 231"/>
                  <a:gd name="T18" fmla="*/ 1 w 161"/>
                  <a:gd name="T19" fmla="*/ 1 h 231"/>
                  <a:gd name="T20" fmla="*/ 1 w 161"/>
                  <a:gd name="T21" fmla="*/ 1 h 231"/>
                  <a:gd name="T22" fmla="*/ 1 w 161"/>
                  <a:gd name="T23" fmla="*/ 1 h 231"/>
                  <a:gd name="T24" fmla="*/ 1 w 161"/>
                  <a:gd name="T25" fmla="*/ 1 h 231"/>
                  <a:gd name="T26" fmla="*/ 1 w 161"/>
                  <a:gd name="T27" fmla="*/ 1 h 231"/>
                  <a:gd name="T28" fmla="*/ 1 w 161"/>
                  <a:gd name="T29" fmla="*/ 1 h 231"/>
                  <a:gd name="T30" fmla="*/ 1 w 161"/>
                  <a:gd name="T31" fmla="*/ 1 h 231"/>
                  <a:gd name="T32" fmla="*/ 1 w 161"/>
                  <a:gd name="T33" fmla="*/ 1 h 231"/>
                  <a:gd name="T34" fmla="*/ 1 w 161"/>
                  <a:gd name="T35" fmla="*/ 1 h 231"/>
                  <a:gd name="T36" fmla="*/ 1 w 161"/>
                  <a:gd name="T37" fmla="*/ 1 h 231"/>
                  <a:gd name="T38" fmla="*/ 1 w 161"/>
                  <a:gd name="T39" fmla="*/ 1 h 231"/>
                  <a:gd name="T40" fmla="*/ 1 w 161"/>
                  <a:gd name="T41" fmla="*/ 1 h 231"/>
                  <a:gd name="T42" fmla="*/ 1 w 161"/>
                  <a:gd name="T43" fmla="*/ 1 h 231"/>
                  <a:gd name="T44" fmla="*/ 1 w 161"/>
                  <a:gd name="T45" fmla="*/ 1 h 231"/>
                  <a:gd name="T46" fmla="*/ 1 w 161"/>
                  <a:gd name="T47" fmla="*/ 1 h 231"/>
                  <a:gd name="T48" fmla="*/ 1 w 161"/>
                  <a:gd name="T49" fmla="*/ 1 h 231"/>
                  <a:gd name="T50" fmla="*/ 1 w 161"/>
                  <a:gd name="T51" fmla="*/ 1 h 231"/>
                  <a:gd name="T52" fmla="*/ 1 w 161"/>
                  <a:gd name="T53" fmla="*/ 1 h 231"/>
                  <a:gd name="T54" fmla="*/ 1 w 161"/>
                  <a:gd name="T55" fmla="*/ 1 h 231"/>
                  <a:gd name="T56" fmla="*/ 1 w 161"/>
                  <a:gd name="T57" fmla="*/ 1 h 231"/>
                  <a:gd name="T58" fmla="*/ 1 w 161"/>
                  <a:gd name="T59" fmla="*/ 1 h 231"/>
                  <a:gd name="T60" fmla="*/ 1 w 161"/>
                  <a:gd name="T61" fmla="*/ 1 h 231"/>
                  <a:gd name="T62" fmla="*/ 1 w 161"/>
                  <a:gd name="T63" fmla="*/ 1 h 231"/>
                  <a:gd name="T64" fmla="*/ 1 w 161"/>
                  <a:gd name="T65" fmla="*/ 1 h 231"/>
                  <a:gd name="T66" fmla="*/ 1 w 161"/>
                  <a:gd name="T67" fmla="*/ 1 h 231"/>
                  <a:gd name="T68" fmla="*/ 1 w 161"/>
                  <a:gd name="T69" fmla="*/ 1 h 231"/>
                  <a:gd name="T70" fmla="*/ 1 w 161"/>
                  <a:gd name="T71" fmla="*/ 1 h 231"/>
                  <a:gd name="T72" fmla="*/ 1 w 161"/>
                  <a:gd name="T73" fmla="*/ 1 h 231"/>
                  <a:gd name="T74" fmla="*/ 1 w 161"/>
                  <a:gd name="T75" fmla="*/ 1 h 231"/>
                  <a:gd name="T76" fmla="*/ 1 w 161"/>
                  <a:gd name="T77" fmla="*/ 1 h 231"/>
                  <a:gd name="T78" fmla="*/ 1 w 161"/>
                  <a:gd name="T79" fmla="*/ 1 h 231"/>
                  <a:gd name="T80" fmla="*/ 1 w 161"/>
                  <a:gd name="T81" fmla="*/ 1 h 231"/>
                  <a:gd name="T82" fmla="*/ 1 w 161"/>
                  <a:gd name="T83" fmla="*/ 1 h 231"/>
                  <a:gd name="T84" fmla="*/ 1 w 161"/>
                  <a:gd name="T85" fmla="*/ 1 h 231"/>
                  <a:gd name="T86" fmla="*/ 1 w 161"/>
                  <a:gd name="T87" fmla="*/ 1 h 231"/>
                  <a:gd name="T88" fmla="*/ 1 w 161"/>
                  <a:gd name="T89" fmla="*/ 1 h 231"/>
                  <a:gd name="T90" fmla="*/ 1 w 161"/>
                  <a:gd name="T91" fmla="*/ 1 h 231"/>
                  <a:gd name="T92" fmla="*/ 1 w 161"/>
                  <a:gd name="T93" fmla="*/ 1 h 231"/>
                  <a:gd name="T94" fmla="*/ 1 w 161"/>
                  <a:gd name="T95" fmla="*/ 1 h 231"/>
                  <a:gd name="T96" fmla="*/ 1 w 161"/>
                  <a:gd name="T97" fmla="*/ 1 h 231"/>
                  <a:gd name="T98" fmla="*/ 1 w 161"/>
                  <a:gd name="T99" fmla="*/ 1 h 231"/>
                  <a:gd name="T100" fmla="*/ 1 w 161"/>
                  <a:gd name="T101" fmla="*/ 1 h 231"/>
                  <a:gd name="T102" fmla="*/ 1 w 161"/>
                  <a:gd name="T103" fmla="*/ 1 h 231"/>
                  <a:gd name="T104" fmla="*/ 1 w 161"/>
                  <a:gd name="T105" fmla="*/ 0 h 231"/>
                  <a:gd name="T106" fmla="*/ 1 w 161"/>
                  <a:gd name="T107" fmla="*/ 0 h 231"/>
                  <a:gd name="T108" fmla="*/ 1 w 161"/>
                  <a:gd name="T109" fmla="*/ 0 h 231"/>
                  <a:gd name="T110" fmla="*/ 1 w 161"/>
                  <a:gd name="T111" fmla="*/ 1 h 231"/>
                  <a:gd name="T112" fmla="*/ 1 w 161"/>
                  <a:gd name="T113" fmla="*/ 1 h 23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61" h="231">
                    <a:moveTo>
                      <a:pt x="141" y="45"/>
                    </a:moveTo>
                    <a:lnTo>
                      <a:pt x="141" y="42"/>
                    </a:lnTo>
                    <a:lnTo>
                      <a:pt x="138" y="42"/>
                    </a:lnTo>
                    <a:lnTo>
                      <a:pt x="138" y="40"/>
                    </a:lnTo>
                    <a:lnTo>
                      <a:pt x="135" y="40"/>
                    </a:lnTo>
                    <a:lnTo>
                      <a:pt x="132" y="37"/>
                    </a:lnTo>
                    <a:lnTo>
                      <a:pt x="130" y="34"/>
                    </a:lnTo>
                    <a:lnTo>
                      <a:pt x="127" y="34"/>
                    </a:lnTo>
                    <a:lnTo>
                      <a:pt x="127" y="31"/>
                    </a:lnTo>
                    <a:lnTo>
                      <a:pt x="124" y="31"/>
                    </a:lnTo>
                    <a:lnTo>
                      <a:pt x="121" y="31"/>
                    </a:lnTo>
                    <a:lnTo>
                      <a:pt x="118" y="28"/>
                    </a:lnTo>
                    <a:lnTo>
                      <a:pt x="115" y="28"/>
                    </a:lnTo>
                    <a:lnTo>
                      <a:pt x="112" y="28"/>
                    </a:lnTo>
                    <a:lnTo>
                      <a:pt x="112" y="25"/>
                    </a:lnTo>
                    <a:lnTo>
                      <a:pt x="109" y="25"/>
                    </a:lnTo>
                    <a:lnTo>
                      <a:pt x="107" y="25"/>
                    </a:lnTo>
                    <a:lnTo>
                      <a:pt x="104" y="25"/>
                    </a:lnTo>
                    <a:lnTo>
                      <a:pt x="101" y="25"/>
                    </a:lnTo>
                    <a:lnTo>
                      <a:pt x="98" y="22"/>
                    </a:lnTo>
                    <a:lnTo>
                      <a:pt x="95" y="22"/>
                    </a:lnTo>
                    <a:lnTo>
                      <a:pt x="92" y="22"/>
                    </a:lnTo>
                    <a:lnTo>
                      <a:pt x="89" y="22"/>
                    </a:lnTo>
                    <a:lnTo>
                      <a:pt x="86" y="22"/>
                    </a:lnTo>
                    <a:lnTo>
                      <a:pt x="84" y="22"/>
                    </a:lnTo>
                    <a:lnTo>
                      <a:pt x="81" y="22"/>
                    </a:lnTo>
                    <a:lnTo>
                      <a:pt x="78" y="22"/>
                    </a:lnTo>
                    <a:lnTo>
                      <a:pt x="75" y="25"/>
                    </a:lnTo>
                    <a:lnTo>
                      <a:pt x="72" y="25"/>
                    </a:lnTo>
                    <a:lnTo>
                      <a:pt x="69" y="25"/>
                    </a:lnTo>
                    <a:lnTo>
                      <a:pt x="66" y="25"/>
                    </a:lnTo>
                    <a:lnTo>
                      <a:pt x="64" y="28"/>
                    </a:lnTo>
                    <a:lnTo>
                      <a:pt x="61" y="28"/>
                    </a:lnTo>
                    <a:lnTo>
                      <a:pt x="58" y="31"/>
                    </a:lnTo>
                    <a:lnTo>
                      <a:pt x="55" y="34"/>
                    </a:lnTo>
                    <a:lnTo>
                      <a:pt x="52" y="34"/>
                    </a:lnTo>
                    <a:lnTo>
                      <a:pt x="52" y="37"/>
                    </a:lnTo>
                    <a:lnTo>
                      <a:pt x="49" y="37"/>
                    </a:lnTo>
                    <a:lnTo>
                      <a:pt x="49" y="40"/>
                    </a:lnTo>
                    <a:lnTo>
                      <a:pt x="46" y="42"/>
                    </a:lnTo>
                    <a:lnTo>
                      <a:pt x="46" y="45"/>
                    </a:lnTo>
                    <a:lnTo>
                      <a:pt x="46" y="48"/>
                    </a:lnTo>
                    <a:lnTo>
                      <a:pt x="46" y="51"/>
                    </a:lnTo>
                    <a:lnTo>
                      <a:pt x="46" y="54"/>
                    </a:lnTo>
                    <a:lnTo>
                      <a:pt x="46" y="57"/>
                    </a:lnTo>
                    <a:lnTo>
                      <a:pt x="46" y="62"/>
                    </a:lnTo>
                    <a:lnTo>
                      <a:pt x="49" y="65"/>
                    </a:lnTo>
                    <a:lnTo>
                      <a:pt x="49" y="68"/>
                    </a:lnTo>
                    <a:lnTo>
                      <a:pt x="52" y="71"/>
                    </a:lnTo>
                    <a:lnTo>
                      <a:pt x="55" y="74"/>
                    </a:lnTo>
                    <a:lnTo>
                      <a:pt x="61" y="77"/>
                    </a:lnTo>
                    <a:lnTo>
                      <a:pt x="64" y="80"/>
                    </a:lnTo>
                    <a:lnTo>
                      <a:pt x="66" y="82"/>
                    </a:lnTo>
                    <a:lnTo>
                      <a:pt x="72" y="85"/>
                    </a:lnTo>
                    <a:lnTo>
                      <a:pt x="78" y="88"/>
                    </a:lnTo>
                    <a:lnTo>
                      <a:pt x="81" y="91"/>
                    </a:lnTo>
                    <a:lnTo>
                      <a:pt x="92" y="97"/>
                    </a:lnTo>
                    <a:lnTo>
                      <a:pt x="104" y="100"/>
                    </a:lnTo>
                    <a:lnTo>
                      <a:pt x="109" y="102"/>
                    </a:lnTo>
                    <a:lnTo>
                      <a:pt x="115" y="105"/>
                    </a:lnTo>
                    <a:lnTo>
                      <a:pt x="118" y="108"/>
                    </a:lnTo>
                    <a:lnTo>
                      <a:pt x="124" y="111"/>
                    </a:lnTo>
                    <a:lnTo>
                      <a:pt x="130" y="114"/>
                    </a:lnTo>
                    <a:lnTo>
                      <a:pt x="135" y="117"/>
                    </a:lnTo>
                    <a:lnTo>
                      <a:pt x="138" y="120"/>
                    </a:lnTo>
                    <a:lnTo>
                      <a:pt x="144" y="125"/>
                    </a:lnTo>
                    <a:lnTo>
                      <a:pt x="147" y="128"/>
                    </a:lnTo>
                    <a:lnTo>
                      <a:pt x="150" y="131"/>
                    </a:lnTo>
                    <a:lnTo>
                      <a:pt x="153" y="137"/>
                    </a:lnTo>
                    <a:lnTo>
                      <a:pt x="155" y="140"/>
                    </a:lnTo>
                    <a:lnTo>
                      <a:pt x="158" y="145"/>
                    </a:lnTo>
                    <a:lnTo>
                      <a:pt x="161" y="151"/>
                    </a:lnTo>
                    <a:lnTo>
                      <a:pt x="161" y="154"/>
                    </a:lnTo>
                    <a:lnTo>
                      <a:pt x="161" y="160"/>
                    </a:lnTo>
                    <a:lnTo>
                      <a:pt x="161" y="165"/>
                    </a:lnTo>
                    <a:lnTo>
                      <a:pt x="161" y="168"/>
                    </a:lnTo>
                    <a:lnTo>
                      <a:pt x="161" y="171"/>
                    </a:lnTo>
                    <a:lnTo>
                      <a:pt x="158" y="174"/>
                    </a:lnTo>
                    <a:lnTo>
                      <a:pt x="158" y="177"/>
                    </a:lnTo>
                    <a:lnTo>
                      <a:pt x="158" y="179"/>
                    </a:lnTo>
                    <a:lnTo>
                      <a:pt x="155" y="182"/>
                    </a:lnTo>
                    <a:lnTo>
                      <a:pt x="155" y="185"/>
                    </a:lnTo>
                    <a:lnTo>
                      <a:pt x="153" y="188"/>
                    </a:lnTo>
                    <a:lnTo>
                      <a:pt x="150" y="194"/>
                    </a:lnTo>
                    <a:lnTo>
                      <a:pt x="150" y="197"/>
                    </a:lnTo>
                    <a:lnTo>
                      <a:pt x="147" y="199"/>
                    </a:lnTo>
                    <a:lnTo>
                      <a:pt x="144" y="199"/>
                    </a:lnTo>
                    <a:lnTo>
                      <a:pt x="141" y="202"/>
                    </a:lnTo>
                    <a:lnTo>
                      <a:pt x="138" y="205"/>
                    </a:lnTo>
                    <a:lnTo>
                      <a:pt x="135" y="208"/>
                    </a:lnTo>
                    <a:lnTo>
                      <a:pt x="132" y="211"/>
                    </a:lnTo>
                    <a:lnTo>
                      <a:pt x="130" y="214"/>
                    </a:lnTo>
                    <a:lnTo>
                      <a:pt x="127" y="217"/>
                    </a:lnTo>
                    <a:lnTo>
                      <a:pt x="124" y="217"/>
                    </a:lnTo>
                    <a:lnTo>
                      <a:pt x="118" y="219"/>
                    </a:lnTo>
                    <a:lnTo>
                      <a:pt x="115" y="222"/>
                    </a:lnTo>
                    <a:lnTo>
                      <a:pt x="112" y="222"/>
                    </a:lnTo>
                    <a:lnTo>
                      <a:pt x="107" y="225"/>
                    </a:lnTo>
                    <a:lnTo>
                      <a:pt x="104" y="225"/>
                    </a:lnTo>
                    <a:lnTo>
                      <a:pt x="98" y="225"/>
                    </a:lnTo>
                    <a:lnTo>
                      <a:pt x="95" y="228"/>
                    </a:lnTo>
                    <a:lnTo>
                      <a:pt x="89" y="228"/>
                    </a:lnTo>
                    <a:lnTo>
                      <a:pt x="86" y="228"/>
                    </a:lnTo>
                    <a:lnTo>
                      <a:pt x="81" y="228"/>
                    </a:lnTo>
                    <a:lnTo>
                      <a:pt x="75" y="231"/>
                    </a:lnTo>
                    <a:lnTo>
                      <a:pt x="72" y="231"/>
                    </a:lnTo>
                    <a:lnTo>
                      <a:pt x="66" y="231"/>
                    </a:lnTo>
                    <a:lnTo>
                      <a:pt x="64" y="231"/>
                    </a:lnTo>
                    <a:lnTo>
                      <a:pt x="61" y="231"/>
                    </a:lnTo>
                    <a:lnTo>
                      <a:pt x="55" y="228"/>
                    </a:lnTo>
                    <a:lnTo>
                      <a:pt x="52" y="228"/>
                    </a:lnTo>
                    <a:lnTo>
                      <a:pt x="49" y="228"/>
                    </a:lnTo>
                    <a:lnTo>
                      <a:pt x="43" y="228"/>
                    </a:lnTo>
                    <a:lnTo>
                      <a:pt x="41" y="228"/>
                    </a:lnTo>
                    <a:lnTo>
                      <a:pt x="38" y="228"/>
                    </a:lnTo>
                    <a:lnTo>
                      <a:pt x="32" y="225"/>
                    </a:lnTo>
                    <a:lnTo>
                      <a:pt x="29" y="225"/>
                    </a:lnTo>
                    <a:lnTo>
                      <a:pt x="26" y="225"/>
                    </a:lnTo>
                    <a:lnTo>
                      <a:pt x="20" y="222"/>
                    </a:lnTo>
                    <a:lnTo>
                      <a:pt x="18" y="222"/>
                    </a:lnTo>
                    <a:lnTo>
                      <a:pt x="15" y="222"/>
                    </a:lnTo>
                    <a:lnTo>
                      <a:pt x="12" y="219"/>
                    </a:lnTo>
                    <a:lnTo>
                      <a:pt x="0" y="179"/>
                    </a:lnTo>
                    <a:lnTo>
                      <a:pt x="3" y="179"/>
                    </a:lnTo>
                    <a:lnTo>
                      <a:pt x="3" y="182"/>
                    </a:lnTo>
                    <a:lnTo>
                      <a:pt x="6" y="182"/>
                    </a:lnTo>
                    <a:lnTo>
                      <a:pt x="9" y="185"/>
                    </a:lnTo>
                    <a:lnTo>
                      <a:pt x="12" y="185"/>
                    </a:lnTo>
                    <a:lnTo>
                      <a:pt x="12" y="188"/>
                    </a:lnTo>
                    <a:lnTo>
                      <a:pt x="15" y="188"/>
                    </a:lnTo>
                    <a:lnTo>
                      <a:pt x="18" y="188"/>
                    </a:lnTo>
                    <a:lnTo>
                      <a:pt x="20" y="191"/>
                    </a:lnTo>
                    <a:lnTo>
                      <a:pt x="23" y="194"/>
                    </a:lnTo>
                    <a:lnTo>
                      <a:pt x="26" y="194"/>
                    </a:lnTo>
                    <a:lnTo>
                      <a:pt x="29" y="197"/>
                    </a:lnTo>
                    <a:lnTo>
                      <a:pt x="32" y="197"/>
                    </a:lnTo>
                    <a:lnTo>
                      <a:pt x="35" y="199"/>
                    </a:lnTo>
                    <a:lnTo>
                      <a:pt x="38" y="199"/>
                    </a:lnTo>
                    <a:lnTo>
                      <a:pt x="41" y="199"/>
                    </a:lnTo>
                    <a:lnTo>
                      <a:pt x="43" y="199"/>
                    </a:lnTo>
                    <a:lnTo>
                      <a:pt x="46" y="202"/>
                    </a:lnTo>
                    <a:lnTo>
                      <a:pt x="49" y="202"/>
                    </a:lnTo>
                    <a:lnTo>
                      <a:pt x="52" y="202"/>
                    </a:lnTo>
                    <a:lnTo>
                      <a:pt x="55" y="202"/>
                    </a:lnTo>
                    <a:lnTo>
                      <a:pt x="58" y="205"/>
                    </a:lnTo>
                    <a:lnTo>
                      <a:pt x="61" y="205"/>
                    </a:lnTo>
                    <a:lnTo>
                      <a:pt x="64" y="205"/>
                    </a:lnTo>
                    <a:lnTo>
                      <a:pt x="66" y="205"/>
                    </a:lnTo>
                    <a:lnTo>
                      <a:pt x="69" y="205"/>
                    </a:lnTo>
                    <a:lnTo>
                      <a:pt x="72" y="205"/>
                    </a:lnTo>
                    <a:lnTo>
                      <a:pt x="75" y="205"/>
                    </a:lnTo>
                    <a:lnTo>
                      <a:pt x="78" y="205"/>
                    </a:lnTo>
                    <a:lnTo>
                      <a:pt x="81" y="205"/>
                    </a:lnTo>
                    <a:lnTo>
                      <a:pt x="84" y="205"/>
                    </a:lnTo>
                    <a:lnTo>
                      <a:pt x="86" y="205"/>
                    </a:lnTo>
                    <a:lnTo>
                      <a:pt x="89" y="205"/>
                    </a:lnTo>
                    <a:lnTo>
                      <a:pt x="89" y="202"/>
                    </a:lnTo>
                    <a:lnTo>
                      <a:pt x="92" y="202"/>
                    </a:lnTo>
                    <a:lnTo>
                      <a:pt x="95" y="202"/>
                    </a:lnTo>
                    <a:lnTo>
                      <a:pt x="98" y="199"/>
                    </a:lnTo>
                    <a:lnTo>
                      <a:pt x="101" y="199"/>
                    </a:lnTo>
                    <a:lnTo>
                      <a:pt x="104" y="199"/>
                    </a:lnTo>
                    <a:lnTo>
                      <a:pt x="107" y="197"/>
                    </a:lnTo>
                    <a:lnTo>
                      <a:pt x="109" y="194"/>
                    </a:lnTo>
                    <a:lnTo>
                      <a:pt x="112" y="194"/>
                    </a:lnTo>
                    <a:lnTo>
                      <a:pt x="112" y="191"/>
                    </a:lnTo>
                    <a:lnTo>
                      <a:pt x="115" y="191"/>
                    </a:lnTo>
                    <a:lnTo>
                      <a:pt x="115" y="188"/>
                    </a:lnTo>
                    <a:lnTo>
                      <a:pt x="118" y="188"/>
                    </a:lnTo>
                    <a:lnTo>
                      <a:pt x="118" y="185"/>
                    </a:lnTo>
                    <a:lnTo>
                      <a:pt x="121" y="182"/>
                    </a:lnTo>
                    <a:lnTo>
                      <a:pt x="121" y="179"/>
                    </a:lnTo>
                    <a:lnTo>
                      <a:pt x="121" y="177"/>
                    </a:lnTo>
                    <a:lnTo>
                      <a:pt x="124" y="177"/>
                    </a:lnTo>
                    <a:lnTo>
                      <a:pt x="124" y="174"/>
                    </a:lnTo>
                    <a:lnTo>
                      <a:pt x="124" y="171"/>
                    </a:lnTo>
                    <a:lnTo>
                      <a:pt x="124" y="165"/>
                    </a:lnTo>
                    <a:lnTo>
                      <a:pt x="121" y="162"/>
                    </a:lnTo>
                    <a:lnTo>
                      <a:pt x="121" y="157"/>
                    </a:lnTo>
                    <a:lnTo>
                      <a:pt x="118" y="154"/>
                    </a:lnTo>
                    <a:lnTo>
                      <a:pt x="115" y="151"/>
                    </a:lnTo>
                    <a:lnTo>
                      <a:pt x="112" y="148"/>
                    </a:lnTo>
                    <a:lnTo>
                      <a:pt x="109" y="145"/>
                    </a:lnTo>
                    <a:lnTo>
                      <a:pt x="104" y="142"/>
                    </a:lnTo>
                    <a:lnTo>
                      <a:pt x="101" y="140"/>
                    </a:lnTo>
                    <a:lnTo>
                      <a:pt x="95" y="137"/>
                    </a:lnTo>
                    <a:lnTo>
                      <a:pt x="92" y="134"/>
                    </a:lnTo>
                    <a:lnTo>
                      <a:pt x="86" y="131"/>
                    </a:lnTo>
                    <a:lnTo>
                      <a:pt x="75" y="125"/>
                    </a:lnTo>
                    <a:lnTo>
                      <a:pt x="64" y="122"/>
                    </a:lnTo>
                    <a:lnTo>
                      <a:pt x="61" y="120"/>
                    </a:lnTo>
                    <a:lnTo>
                      <a:pt x="55" y="117"/>
                    </a:lnTo>
                    <a:lnTo>
                      <a:pt x="49" y="114"/>
                    </a:lnTo>
                    <a:lnTo>
                      <a:pt x="43" y="111"/>
                    </a:lnTo>
                    <a:lnTo>
                      <a:pt x="38" y="108"/>
                    </a:lnTo>
                    <a:lnTo>
                      <a:pt x="35" y="105"/>
                    </a:lnTo>
                    <a:lnTo>
                      <a:pt x="29" y="102"/>
                    </a:lnTo>
                    <a:lnTo>
                      <a:pt x="26" y="97"/>
                    </a:lnTo>
                    <a:lnTo>
                      <a:pt x="20" y="94"/>
                    </a:lnTo>
                    <a:lnTo>
                      <a:pt x="18" y="88"/>
                    </a:lnTo>
                    <a:lnTo>
                      <a:pt x="15" y="85"/>
                    </a:lnTo>
                    <a:lnTo>
                      <a:pt x="12" y="80"/>
                    </a:lnTo>
                    <a:lnTo>
                      <a:pt x="9" y="74"/>
                    </a:lnTo>
                    <a:lnTo>
                      <a:pt x="9" y="71"/>
                    </a:lnTo>
                    <a:lnTo>
                      <a:pt x="6" y="62"/>
                    </a:lnTo>
                    <a:lnTo>
                      <a:pt x="6" y="57"/>
                    </a:lnTo>
                    <a:lnTo>
                      <a:pt x="6" y="54"/>
                    </a:lnTo>
                    <a:lnTo>
                      <a:pt x="6" y="51"/>
                    </a:lnTo>
                    <a:lnTo>
                      <a:pt x="9" y="45"/>
                    </a:lnTo>
                    <a:lnTo>
                      <a:pt x="9" y="42"/>
                    </a:lnTo>
                    <a:lnTo>
                      <a:pt x="9" y="40"/>
                    </a:lnTo>
                    <a:lnTo>
                      <a:pt x="12" y="37"/>
                    </a:lnTo>
                    <a:lnTo>
                      <a:pt x="12" y="34"/>
                    </a:lnTo>
                    <a:lnTo>
                      <a:pt x="15" y="31"/>
                    </a:lnTo>
                    <a:lnTo>
                      <a:pt x="15" y="28"/>
                    </a:lnTo>
                    <a:lnTo>
                      <a:pt x="18" y="25"/>
                    </a:lnTo>
                    <a:lnTo>
                      <a:pt x="20" y="22"/>
                    </a:lnTo>
                    <a:lnTo>
                      <a:pt x="23" y="20"/>
                    </a:lnTo>
                    <a:lnTo>
                      <a:pt x="26" y="17"/>
                    </a:lnTo>
                    <a:lnTo>
                      <a:pt x="29" y="17"/>
                    </a:lnTo>
                    <a:lnTo>
                      <a:pt x="32" y="14"/>
                    </a:lnTo>
                    <a:lnTo>
                      <a:pt x="35" y="11"/>
                    </a:lnTo>
                    <a:lnTo>
                      <a:pt x="38" y="11"/>
                    </a:lnTo>
                    <a:lnTo>
                      <a:pt x="41" y="8"/>
                    </a:lnTo>
                    <a:lnTo>
                      <a:pt x="43" y="8"/>
                    </a:lnTo>
                    <a:lnTo>
                      <a:pt x="46" y="5"/>
                    </a:lnTo>
                    <a:lnTo>
                      <a:pt x="49" y="5"/>
                    </a:lnTo>
                    <a:lnTo>
                      <a:pt x="55" y="2"/>
                    </a:lnTo>
                    <a:lnTo>
                      <a:pt x="58" y="2"/>
                    </a:lnTo>
                    <a:lnTo>
                      <a:pt x="61" y="2"/>
                    </a:lnTo>
                    <a:lnTo>
                      <a:pt x="64" y="2"/>
                    </a:lnTo>
                    <a:lnTo>
                      <a:pt x="69" y="0"/>
                    </a:lnTo>
                    <a:lnTo>
                      <a:pt x="72" y="0"/>
                    </a:lnTo>
                    <a:lnTo>
                      <a:pt x="75" y="0"/>
                    </a:lnTo>
                    <a:lnTo>
                      <a:pt x="81" y="0"/>
                    </a:lnTo>
                    <a:lnTo>
                      <a:pt x="84" y="0"/>
                    </a:lnTo>
                    <a:lnTo>
                      <a:pt x="86" y="0"/>
                    </a:lnTo>
                    <a:lnTo>
                      <a:pt x="92" y="0"/>
                    </a:lnTo>
                    <a:lnTo>
                      <a:pt x="95" y="0"/>
                    </a:lnTo>
                    <a:lnTo>
                      <a:pt x="98" y="0"/>
                    </a:lnTo>
                    <a:lnTo>
                      <a:pt x="101" y="0"/>
                    </a:lnTo>
                    <a:lnTo>
                      <a:pt x="104" y="0"/>
                    </a:lnTo>
                    <a:lnTo>
                      <a:pt x="107" y="0"/>
                    </a:lnTo>
                    <a:lnTo>
                      <a:pt x="109" y="0"/>
                    </a:lnTo>
                    <a:lnTo>
                      <a:pt x="112" y="0"/>
                    </a:lnTo>
                    <a:lnTo>
                      <a:pt x="118" y="0"/>
                    </a:lnTo>
                    <a:lnTo>
                      <a:pt x="121" y="0"/>
                    </a:lnTo>
                    <a:lnTo>
                      <a:pt x="124" y="2"/>
                    </a:lnTo>
                    <a:lnTo>
                      <a:pt x="127" y="2"/>
                    </a:lnTo>
                    <a:lnTo>
                      <a:pt x="130" y="2"/>
                    </a:lnTo>
                    <a:lnTo>
                      <a:pt x="132" y="2"/>
                    </a:lnTo>
                    <a:lnTo>
                      <a:pt x="135" y="5"/>
                    </a:lnTo>
                    <a:lnTo>
                      <a:pt x="138" y="5"/>
                    </a:lnTo>
                    <a:lnTo>
                      <a:pt x="141" y="5"/>
                    </a:lnTo>
                    <a:lnTo>
                      <a:pt x="141" y="45"/>
                    </a:lnTo>
                    <a:close/>
                  </a:path>
                </a:pathLst>
              </a:custGeom>
              <a:solidFill>
                <a:srgbClr val="544DB5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37"/>
            <p:cNvGrpSpPr>
              <a:grpSpLocks/>
            </p:cNvGrpSpPr>
            <p:nvPr userDrawn="1"/>
          </p:nvGrpSpPr>
          <p:grpSpPr bwMode="auto">
            <a:xfrm>
              <a:off x="5061" y="4134"/>
              <a:ext cx="653" cy="29"/>
              <a:chOff x="18" y="4094"/>
              <a:chExt cx="806" cy="36"/>
            </a:xfrm>
          </p:grpSpPr>
          <p:sp>
            <p:nvSpPr>
              <p:cNvPr id="14" name="Freeform 38"/>
              <p:cNvSpPr>
                <a:spLocks noEditPoints="1"/>
              </p:cNvSpPr>
              <p:nvPr userDrawn="1"/>
            </p:nvSpPr>
            <p:spPr bwMode="auto">
              <a:xfrm>
                <a:off x="25" y="4115"/>
                <a:ext cx="788" cy="15"/>
              </a:xfrm>
              <a:custGeom>
                <a:avLst/>
                <a:gdLst>
                  <a:gd name="T0" fmla="*/ 1 w 1209"/>
                  <a:gd name="T1" fmla="*/ 1 h 23"/>
                  <a:gd name="T2" fmla="*/ 1 w 1209"/>
                  <a:gd name="T3" fmla="*/ 0 h 23"/>
                  <a:gd name="T4" fmla="*/ 1 w 1209"/>
                  <a:gd name="T5" fmla="*/ 1 h 23"/>
                  <a:gd name="T6" fmla="*/ 1 w 1209"/>
                  <a:gd name="T7" fmla="*/ 1 h 23"/>
                  <a:gd name="T8" fmla="*/ 1 w 1209"/>
                  <a:gd name="T9" fmla="*/ 1 h 23"/>
                  <a:gd name="T10" fmla="*/ 1 w 1209"/>
                  <a:gd name="T11" fmla="*/ 1 h 23"/>
                  <a:gd name="T12" fmla="*/ 1 w 1209"/>
                  <a:gd name="T13" fmla="*/ 1 h 23"/>
                  <a:gd name="T14" fmla="*/ 1 w 1209"/>
                  <a:gd name="T15" fmla="*/ 1 h 23"/>
                  <a:gd name="T16" fmla="*/ 1 w 1209"/>
                  <a:gd name="T17" fmla="*/ 0 h 23"/>
                  <a:gd name="T18" fmla="*/ 1 w 1209"/>
                  <a:gd name="T19" fmla="*/ 1 h 23"/>
                  <a:gd name="T20" fmla="*/ 1 w 1209"/>
                  <a:gd name="T21" fmla="*/ 0 h 23"/>
                  <a:gd name="T22" fmla="*/ 1 w 1209"/>
                  <a:gd name="T23" fmla="*/ 1 h 23"/>
                  <a:gd name="T24" fmla="*/ 1 w 1209"/>
                  <a:gd name="T25" fmla="*/ 1 h 23"/>
                  <a:gd name="T26" fmla="*/ 1 w 1209"/>
                  <a:gd name="T27" fmla="*/ 1 h 23"/>
                  <a:gd name="T28" fmla="*/ 1 w 1209"/>
                  <a:gd name="T29" fmla="*/ 1 h 23"/>
                  <a:gd name="T30" fmla="*/ 1 w 1209"/>
                  <a:gd name="T31" fmla="*/ 0 h 23"/>
                  <a:gd name="T32" fmla="*/ 1 w 1209"/>
                  <a:gd name="T33" fmla="*/ 1 h 23"/>
                  <a:gd name="T34" fmla="*/ 1 w 1209"/>
                  <a:gd name="T35" fmla="*/ 1 h 23"/>
                  <a:gd name="T36" fmla="*/ 1 w 1209"/>
                  <a:gd name="T37" fmla="*/ 1 h 23"/>
                  <a:gd name="T38" fmla="*/ 1 w 1209"/>
                  <a:gd name="T39" fmla="*/ 1 h 23"/>
                  <a:gd name="T40" fmla="*/ 1 w 1209"/>
                  <a:gd name="T41" fmla="*/ 0 h 23"/>
                  <a:gd name="T42" fmla="*/ 1 w 1209"/>
                  <a:gd name="T43" fmla="*/ 0 h 23"/>
                  <a:gd name="T44" fmla="*/ 1 w 1209"/>
                  <a:gd name="T45" fmla="*/ 1 h 23"/>
                  <a:gd name="T46" fmla="*/ 1 w 1209"/>
                  <a:gd name="T47" fmla="*/ 0 h 23"/>
                  <a:gd name="T48" fmla="*/ 1 w 1209"/>
                  <a:gd name="T49" fmla="*/ 1 h 23"/>
                  <a:gd name="T50" fmla="*/ 1 w 1209"/>
                  <a:gd name="T51" fmla="*/ 1 h 23"/>
                  <a:gd name="T52" fmla="*/ 1 w 1209"/>
                  <a:gd name="T53" fmla="*/ 1 h 23"/>
                  <a:gd name="T54" fmla="*/ 1 w 1209"/>
                  <a:gd name="T55" fmla="*/ 1 h 23"/>
                  <a:gd name="T56" fmla="*/ 1 w 1209"/>
                  <a:gd name="T57" fmla="*/ 1 h 23"/>
                  <a:gd name="T58" fmla="*/ 1 w 1209"/>
                  <a:gd name="T59" fmla="*/ 1 h 23"/>
                  <a:gd name="T60" fmla="*/ 1 w 1209"/>
                  <a:gd name="T61" fmla="*/ 1 h 23"/>
                  <a:gd name="T62" fmla="*/ 1 w 1209"/>
                  <a:gd name="T63" fmla="*/ 0 h 23"/>
                  <a:gd name="T64" fmla="*/ 1 w 1209"/>
                  <a:gd name="T65" fmla="*/ 0 h 23"/>
                  <a:gd name="T66" fmla="*/ 1 w 1209"/>
                  <a:gd name="T67" fmla="*/ 1 h 23"/>
                  <a:gd name="T68" fmla="*/ 1 w 1209"/>
                  <a:gd name="T69" fmla="*/ 1 h 23"/>
                  <a:gd name="T70" fmla="*/ 1 w 1209"/>
                  <a:gd name="T71" fmla="*/ 1 h 23"/>
                  <a:gd name="T72" fmla="*/ 1 w 1209"/>
                  <a:gd name="T73" fmla="*/ 1 h 23"/>
                  <a:gd name="T74" fmla="*/ 1 w 1209"/>
                  <a:gd name="T75" fmla="*/ 1 h 23"/>
                  <a:gd name="T76" fmla="*/ 1 w 1209"/>
                  <a:gd name="T77" fmla="*/ 1 h 23"/>
                  <a:gd name="T78" fmla="*/ 1 w 1209"/>
                  <a:gd name="T79" fmla="*/ 1 h 23"/>
                  <a:gd name="T80" fmla="*/ 1 w 1209"/>
                  <a:gd name="T81" fmla="*/ 1 h 23"/>
                  <a:gd name="T82" fmla="*/ 1 w 1209"/>
                  <a:gd name="T83" fmla="*/ 1 h 23"/>
                  <a:gd name="T84" fmla="*/ 1 w 1209"/>
                  <a:gd name="T85" fmla="*/ 1 h 23"/>
                  <a:gd name="T86" fmla="*/ 1 w 1209"/>
                  <a:gd name="T87" fmla="*/ 0 h 23"/>
                  <a:gd name="T88" fmla="*/ 1 w 1209"/>
                  <a:gd name="T89" fmla="*/ 1 h 23"/>
                  <a:gd name="T90" fmla="*/ 1 w 1209"/>
                  <a:gd name="T91" fmla="*/ 1 h 23"/>
                  <a:gd name="T92" fmla="*/ 1 w 1209"/>
                  <a:gd name="T93" fmla="*/ 1 h 23"/>
                  <a:gd name="T94" fmla="*/ 1 w 1209"/>
                  <a:gd name="T95" fmla="*/ 1 h 23"/>
                  <a:gd name="T96" fmla="*/ 1 w 1209"/>
                  <a:gd name="T97" fmla="*/ 1 h 23"/>
                  <a:gd name="T98" fmla="*/ 1 w 1209"/>
                  <a:gd name="T99" fmla="*/ 1 h 23"/>
                  <a:gd name="T100" fmla="*/ 1 w 1209"/>
                  <a:gd name="T101" fmla="*/ 1 h 23"/>
                  <a:gd name="T102" fmla="*/ 1 w 1209"/>
                  <a:gd name="T103" fmla="*/ 1 h 23"/>
                  <a:gd name="T104" fmla="*/ 1 w 1209"/>
                  <a:gd name="T105" fmla="*/ 0 h 23"/>
                  <a:gd name="T106" fmla="*/ 1 w 1209"/>
                  <a:gd name="T107" fmla="*/ 0 h 23"/>
                  <a:gd name="T108" fmla="*/ 1 w 1209"/>
                  <a:gd name="T109" fmla="*/ 0 h 23"/>
                  <a:gd name="T110" fmla="*/ 1 w 1209"/>
                  <a:gd name="T111" fmla="*/ 1 h 23"/>
                  <a:gd name="T112" fmla="*/ 1 w 1209"/>
                  <a:gd name="T113" fmla="*/ 1 h 23"/>
                  <a:gd name="T114" fmla="*/ 1 w 1209"/>
                  <a:gd name="T115" fmla="*/ 1 h 23"/>
                  <a:gd name="T116" fmla="*/ 1 w 1209"/>
                  <a:gd name="T117" fmla="*/ 1 h 23"/>
                  <a:gd name="T118" fmla="*/ 1 w 1209"/>
                  <a:gd name="T119" fmla="*/ 1 h 23"/>
                  <a:gd name="T120" fmla="*/ 1 w 1209"/>
                  <a:gd name="T121" fmla="*/ 1 h 23"/>
                  <a:gd name="T122" fmla="*/ 1 w 1209"/>
                  <a:gd name="T123" fmla="*/ 1 h 23"/>
                  <a:gd name="T124" fmla="*/ 1 w 1209"/>
                  <a:gd name="T125" fmla="*/ 0 h 2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209" h="23">
                    <a:moveTo>
                      <a:pt x="0" y="0"/>
                    </a:moveTo>
                    <a:lnTo>
                      <a:pt x="0" y="23"/>
                    </a:lnTo>
                    <a:lnTo>
                      <a:pt x="6" y="2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  <a:moveTo>
                      <a:pt x="23" y="0"/>
                    </a:moveTo>
                    <a:lnTo>
                      <a:pt x="23" y="23"/>
                    </a:lnTo>
                    <a:lnTo>
                      <a:pt x="29" y="23"/>
                    </a:lnTo>
                    <a:lnTo>
                      <a:pt x="29" y="0"/>
                    </a:lnTo>
                    <a:lnTo>
                      <a:pt x="23" y="0"/>
                    </a:lnTo>
                    <a:close/>
                    <a:moveTo>
                      <a:pt x="55" y="0"/>
                    </a:moveTo>
                    <a:lnTo>
                      <a:pt x="55" y="23"/>
                    </a:lnTo>
                    <a:lnTo>
                      <a:pt x="61" y="23"/>
                    </a:lnTo>
                    <a:lnTo>
                      <a:pt x="61" y="0"/>
                    </a:lnTo>
                    <a:lnTo>
                      <a:pt x="55" y="0"/>
                    </a:lnTo>
                    <a:close/>
                    <a:moveTo>
                      <a:pt x="72" y="0"/>
                    </a:moveTo>
                    <a:lnTo>
                      <a:pt x="72" y="23"/>
                    </a:lnTo>
                    <a:lnTo>
                      <a:pt x="101" y="23"/>
                    </a:lnTo>
                    <a:lnTo>
                      <a:pt x="101" y="17"/>
                    </a:lnTo>
                    <a:lnTo>
                      <a:pt x="78" y="17"/>
                    </a:lnTo>
                    <a:lnTo>
                      <a:pt x="78" y="0"/>
                    </a:lnTo>
                    <a:lnTo>
                      <a:pt x="72" y="0"/>
                    </a:lnTo>
                    <a:close/>
                    <a:moveTo>
                      <a:pt x="147" y="0"/>
                    </a:moveTo>
                    <a:lnTo>
                      <a:pt x="147" y="0"/>
                    </a:lnTo>
                    <a:lnTo>
                      <a:pt x="150" y="0"/>
                    </a:lnTo>
                    <a:lnTo>
                      <a:pt x="150" y="3"/>
                    </a:lnTo>
                    <a:lnTo>
                      <a:pt x="153" y="3"/>
                    </a:lnTo>
                    <a:lnTo>
                      <a:pt x="153" y="5"/>
                    </a:lnTo>
                    <a:lnTo>
                      <a:pt x="153" y="8"/>
                    </a:lnTo>
                    <a:lnTo>
                      <a:pt x="153" y="11"/>
                    </a:lnTo>
                    <a:lnTo>
                      <a:pt x="150" y="11"/>
                    </a:lnTo>
                    <a:lnTo>
                      <a:pt x="150" y="14"/>
                    </a:lnTo>
                    <a:lnTo>
                      <a:pt x="147" y="17"/>
                    </a:lnTo>
                    <a:lnTo>
                      <a:pt x="144" y="17"/>
                    </a:lnTo>
                    <a:lnTo>
                      <a:pt x="141" y="17"/>
                    </a:lnTo>
                    <a:lnTo>
                      <a:pt x="138" y="17"/>
                    </a:lnTo>
                    <a:lnTo>
                      <a:pt x="135" y="17"/>
                    </a:lnTo>
                    <a:lnTo>
                      <a:pt x="135" y="14"/>
                    </a:lnTo>
                    <a:lnTo>
                      <a:pt x="133" y="14"/>
                    </a:lnTo>
                    <a:lnTo>
                      <a:pt x="133" y="11"/>
                    </a:lnTo>
                    <a:lnTo>
                      <a:pt x="133" y="8"/>
                    </a:lnTo>
                    <a:lnTo>
                      <a:pt x="127" y="8"/>
                    </a:lnTo>
                    <a:lnTo>
                      <a:pt x="127" y="11"/>
                    </a:lnTo>
                    <a:lnTo>
                      <a:pt x="127" y="14"/>
                    </a:lnTo>
                    <a:lnTo>
                      <a:pt x="130" y="17"/>
                    </a:lnTo>
                    <a:lnTo>
                      <a:pt x="133" y="20"/>
                    </a:lnTo>
                    <a:lnTo>
                      <a:pt x="135" y="20"/>
                    </a:lnTo>
                    <a:lnTo>
                      <a:pt x="135" y="23"/>
                    </a:lnTo>
                    <a:lnTo>
                      <a:pt x="138" y="23"/>
                    </a:lnTo>
                    <a:lnTo>
                      <a:pt x="141" y="23"/>
                    </a:lnTo>
                    <a:lnTo>
                      <a:pt x="144" y="23"/>
                    </a:lnTo>
                    <a:lnTo>
                      <a:pt x="147" y="23"/>
                    </a:lnTo>
                    <a:lnTo>
                      <a:pt x="150" y="20"/>
                    </a:lnTo>
                    <a:lnTo>
                      <a:pt x="153" y="20"/>
                    </a:lnTo>
                    <a:lnTo>
                      <a:pt x="153" y="17"/>
                    </a:lnTo>
                    <a:lnTo>
                      <a:pt x="155" y="17"/>
                    </a:lnTo>
                    <a:lnTo>
                      <a:pt x="155" y="14"/>
                    </a:lnTo>
                    <a:lnTo>
                      <a:pt x="155" y="11"/>
                    </a:lnTo>
                    <a:lnTo>
                      <a:pt x="158" y="11"/>
                    </a:lnTo>
                    <a:lnTo>
                      <a:pt x="158" y="8"/>
                    </a:lnTo>
                    <a:lnTo>
                      <a:pt x="158" y="5"/>
                    </a:lnTo>
                    <a:lnTo>
                      <a:pt x="158" y="3"/>
                    </a:lnTo>
                    <a:lnTo>
                      <a:pt x="155" y="3"/>
                    </a:lnTo>
                    <a:lnTo>
                      <a:pt x="155" y="0"/>
                    </a:lnTo>
                    <a:lnTo>
                      <a:pt x="147" y="0"/>
                    </a:lnTo>
                    <a:close/>
                    <a:moveTo>
                      <a:pt x="173" y="0"/>
                    </a:moveTo>
                    <a:lnTo>
                      <a:pt x="173" y="23"/>
                    </a:lnTo>
                    <a:lnTo>
                      <a:pt x="176" y="23"/>
                    </a:lnTo>
                    <a:lnTo>
                      <a:pt x="176" y="0"/>
                    </a:lnTo>
                    <a:lnTo>
                      <a:pt x="173" y="0"/>
                    </a:lnTo>
                    <a:close/>
                    <a:moveTo>
                      <a:pt x="193" y="0"/>
                    </a:moveTo>
                    <a:lnTo>
                      <a:pt x="184" y="23"/>
                    </a:lnTo>
                    <a:lnTo>
                      <a:pt x="190" y="23"/>
                    </a:lnTo>
                    <a:lnTo>
                      <a:pt x="199" y="5"/>
                    </a:lnTo>
                    <a:lnTo>
                      <a:pt x="222" y="5"/>
                    </a:lnTo>
                    <a:lnTo>
                      <a:pt x="230" y="23"/>
                    </a:lnTo>
                    <a:lnTo>
                      <a:pt x="236" y="23"/>
                    </a:lnTo>
                    <a:lnTo>
                      <a:pt x="224" y="0"/>
                    </a:lnTo>
                    <a:lnTo>
                      <a:pt x="219" y="0"/>
                    </a:lnTo>
                    <a:lnTo>
                      <a:pt x="199" y="0"/>
                    </a:lnTo>
                    <a:lnTo>
                      <a:pt x="193" y="0"/>
                    </a:lnTo>
                    <a:close/>
                    <a:moveTo>
                      <a:pt x="242" y="0"/>
                    </a:moveTo>
                    <a:lnTo>
                      <a:pt x="242" y="23"/>
                    </a:lnTo>
                    <a:lnTo>
                      <a:pt x="247" y="23"/>
                    </a:lnTo>
                    <a:lnTo>
                      <a:pt x="247" y="0"/>
                    </a:lnTo>
                    <a:lnTo>
                      <a:pt x="242" y="0"/>
                    </a:lnTo>
                    <a:close/>
                    <a:moveTo>
                      <a:pt x="265" y="0"/>
                    </a:moveTo>
                    <a:lnTo>
                      <a:pt x="265" y="23"/>
                    </a:lnTo>
                    <a:lnTo>
                      <a:pt x="293" y="23"/>
                    </a:lnTo>
                    <a:lnTo>
                      <a:pt x="293" y="17"/>
                    </a:lnTo>
                    <a:lnTo>
                      <a:pt x="270" y="17"/>
                    </a:lnTo>
                    <a:lnTo>
                      <a:pt x="270" y="0"/>
                    </a:lnTo>
                    <a:lnTo>
                      <a:pt x="265" y="0"/>
                    </a:lnTo>
                    <a:close/>
                    <a:moveTo>
                      <a:pt x="322" y="0"/>
                    </a:moveTo>
                    <a:lnTo>
                      <a:pt x="322" y="3"/>
                    </a:lnTo>
                    <a:lnTo>
                      <a:pt x="322" y="5"/>
                    </a:lnTo>
                    <a:lnTo>
                      <a:pt x="322" y="8"/>
                    </a:lnTo>
                    <a:lnTo>
                      <a:pt x="322" y="11"/>
                    </a:lnTo>
                    <a:lnTo>
                      <a:pt x="325" y="11"/>
                    </a:lnTo>
                    <a:lnTo>
                      <a:pt x="325" y="14"/>
                    </a:lnTo>
                    <a:lnTo>
                      <a:pt x="325" y="17"/>
                    </a:lnTo>
                    <a:lnTo>
                      <a:pt x="328" y="17"/>
                    </a:lnTo>
                    <a:lnTo>
                      <a:pt x="328" y="20"/>
                    </a:lnTo>
                    <a:lnTo>
                      <a:pt x="331" y="20"/>
                    </a:lnTo>
                    <a:lnTo>
                      <a:pt x="333" y="20"/>
                    </a:lnTo>
                    <a:lnTo>
                      <a:pt x="333" y="23"/>
                    </a:lnTo>
                    <a:lnTo>
                      <a:pt x="336" y="23"/>
                    </a:lnTo>
                    <a:lnTo>
                      <a:pt x="339" y="23"/>
                    </a:lnTo>
                    <a:lnTo>
                      <a:pt x="342" y="23"/>
                    </a:lnTo>
                    <a:lnTo>
                      <a:pt x="345" y="23"/>
                    </a:lnTo>
                    <a:lnTo>
                      <a:pt x="348" y="23"/>
                    </a:lnTo>
                    <a:lnTo>
                      <a:pt x="348" y="20"/>
                    </a:lnTo>
                    <a:lnTo>
                      <a:pt x="351" y="20"/>
                    </a:lnTo>
                    <a:lnTo>
                      <a:pt x="351" y="17"/>
                    </a:lnTo>
                    <a:lnTo>
                      <a:pt x="354" y="17"/>
                    </a:lnTo>
                    <a:lnTo>
                      <a:pt x="354" y="14"/>
                    </a:lnTo>
                    <a:lnTo>
                      <a:pt x="356" y="14"/>
                    </a:lnTo>
                    <a:lnTo>
                      <a:pt x="356" y="11"/>
                    </a:lnTo>
                    <a:lnTo>
                      <a:pt x="356" y="8"/>
                    </a:lnTo>
                    <a:lnTo>
                      <a:pt x="356" y="5"/>
                    </a:lnTo>
                    <a:lnTo>
                      <a:pt x="356" y="3"/>
                    </a:lnTo>
                    <a:lnTo>
                      <a:pt x="356" y="0"/>
                    </a:lnTo>
                    <a:lnTo>
                      <a:pt x="354" y="0"/>
                    </a:lnTo>
                    <a:lnTo>
                      <a:pt x="354" y="3"/>
                    </a:lnTo>
                    <a:lnTo>
                      <a:pt x="354" y="5"/>
                    </a:lnTo>
                    <a:lnTo>
                      <a:pt x="351" y="5"/>
                    </a:lnTo>
                    <a:lnTo>
                      <a:pt x="351" y="8"/>
                    </a:lnTo>
                    <a:lnTo>
                      <a:pt x="351" y="11"/>
                    </a:lnTo>
                    <a:lnTo>
                      <a:pt x="351" y="14"/>
                    </a:lnTo>
                    <a:lnTo>
                      <a:pt x="348" y="14"/>
                    </a:lnTo>
                    <a:lnTo>
                      <a:pt x="345" y="17"/>
                    </a:lnTo>
                    <a:lnTo>
                      <a:pt x="342" y="17"/>
                    </a:lnTo>
                    <a:lnTo>
                      <a:pt x="339" y="17"/>
                    </a:lnTo>
                    <a:lnTo>
                      <a:pt x="336" y="17"/>
                    </a:lnTo>
                    <a:lnTo>
                      <a:pt x="333" y="17"/>
                    </a:lnTo>
                    <a:lnTo>
                      <a:pt x="333" y="14"/>
                    </a:lnTo>
                    <a:lnTo>
                      <a:pt x="331" y="14"/>
                    </a:lnTo>
                    <a:lnTo>
                      <a:pt x="331" y="11"/>
                    </a:lnTo>
                    <a:lnTo>
                      <a:pt x="328" y="11"/>
                    </a:lnTo>
                    <a:lnTo>
                      <a:pt x="328" y="8"/>
                    </a:lnTo>
                    <a:lnTo>
                      <a:pt x="328" y="5"/>
                    </a:lnTo>
                    <a:lnTo>
                      <a:pt x="328" y="3"/>
                    </a:lnTo>
                    <a:lnTo>
                      <a:pt x="328" y="0"/>
                    </a:lnTo>
                    <a:lnTo>
                      <a:pt x="322" y="0"/>
                    </a:lnTo>
                    <a:close/>
                    <a:moveTo>
                      <a:pt x="368" y="0"/>
                    </a:moveTo>
                    <a:lnTo>
                      <a:pt x="368" y="23"/>
                    </a:lnTo>
                    <a:lnTo>
                      <a:pt x="374" y="23"/>
                    </a:lnTo>
                    <a:lnTo>
                      <a:pt x="374" y="0"/>
                    </a:lnTo>
                    <a:lnTo>
                      <a:pt x="368" y="0"/>
                    </a:lnTo>
                    <a:close/>
                    <a:moveTo>
                      <a:pt x="388" y="0"/>
                    </a:moveTo>
                    <a:lnTo>
                      <a:pt x="405" y="23"/>
                    </a:lnTo>
                    <a:lnTo>
                      <a:pt x="408" y="23"/>
                    </a:lnTo>
                    <a:lnTo>
                      <a:pt x="408" y="0"/>
                    </a:lnTo>
                    <a:lnTo>
                      <a:pt x="405" y="0"/>
                    </a:lnTo>
                    <a:lnTo>
                      <a:pt x="405" y="14"/>
                    </a:lnTo>
                    <a:lnTo>
                      <a:pt x="394" y="0"/>
                    </a:lnTo>
                    <a:lnTo>
                      <a:pt x="388" y="0"/>
                    </a:lnTo>
                    <a:close/>
                    <a:moveTo>
                      <a:pt x="420" y="0"/>
                    </a:moveTo>
                    <a:lnTo>
                      <a:pt x="420" y="23"/>
                    </a:lnTo>
                    <a:lnTo>
                      <a:pt x="425" y="23"/>
                    </a:lnTo>
                    <a:lnTo>
                      <a:pt x="425" y="0"/>
                    </a:lnTo>
                    <a:lnTo>
                      <a:pt x="420" y="0"/>
                    </a:lnTo>
                    <a:close/>
                    <a:moveTo>
                      <a:pt x="443" y="0"/>
                    </a:moveTo>
                    <a:lnTo>
                      <a:pt x="454" y="23"/>
                    </a:lnTo>
                    <a:lnTo>
                      <a:pt x="457" y="23"/>
                    </a:lnTo>
                    <a:lnTo>
                      <a:pt x="468" y="0"/>
                    </a:lnTo>
                    <a:lnTo>
                      <a:pt x="463" y="0"/>
                    </a:lnTo>
                    <a:lnTo>
                      <a:pt x="454" y="14"/>
                    </a:lnTo>
                    <a:lnTo>
                      <a:pt x="448" y="0"/>
                    </a:lnTo>
                    <a:lnTo>
                      <a:pt x="443" y="0"/>
                    </a:lnTo>
                    <a:close/>
                    <a:moveTo>
                      <a:pt x="486" y="0"/>
                    </a:moveTo>
                    <a:lnTo>
                      <a:pt x="486" y="23"/>
                    </a:lnTo>
                    <a:lnTo>
                      <a:pt x="514" y="23"/>
                    </a:lnTo>
                    <a:lnTo>
                      <a:pt x="514" y="17"/>
                    </a:lnTo>
                    <a:lnTo>
                      <a:pt x="491" y="17"/>
                    </a:lnTo>
                    <a:lnTo>
                      <a:pt x="491" y="0"/>
                    </a:lnTo>
                    <a:lnTo>
                      <a:pt x="486" y="0"/>
                    </a:lnTo>
                    <a:close/>
                    <a:moveTo>
                      <a:pt x="523" y="0"/>
                    </a:moveTo>
                    <a:lnTo>
                      <a:pt x="523" y="23"/>
                    </a:lnTo>
                    <a:lnTo>
                      <a:pt x="529" y="23"/>
                    </a:lnTo>
                    <a:lnTo>
                      <a:pt x="529" y="0"/>
                    </a:lnTo>
                    <a:lnTo>
                      <a:pt x="523" y="0"/>
                    </a:lnTo>
                    <a:close/>
                    <a:moveTo>
                      <a:pt x="534" y="0"/>
                    </a:moveTo>
                    <a:lnTo>
                      <a:pt x="552" y="23"/>
                    </a:lnTo>
                    <a:lnTo>
                      <a:pt x="557" y="23"/>
                    </a:lnTo>
                    <a:lnTo>
                      <a:pt x="543" y="3"/>
                    </a:lnTo>
                    <a:lnTo>
                      <a:pt x="546" y="3"/>
                    </a:lnTo>
                    <a:lnTo>
                      <a:pt x="549" y="3"/>
                    </a:lnTo>
                    <a:lnTo>
                      <a:pt x="549" y="0"/>
                    </a:lnTo>
                    <a:lnTo>
                      <a:pt x="552" y="0"/>
                    </a:lnTo>
                    <a:lnTo>
                      <a:pt x="534" y="0"/>
                    </a:lnTo>
                    <a:close/>
                    <a:moveTo>
                      <a:pt x="583" y="0"/>
                    </a:moveTo>
                    <a:lnTo>
                      <a:pt x="583" y="0"/>
                    </a:lnTo>
                    <a:lnTo>
                      <a:pt x="586" y="0"/>
                    </a:lnTo>
                    <a:lnTo>
                      <a:pt x="586" y="3"/>
                    </a:lnTo>
                    <a:lnTo>
                      <a:pt x="589" y="3"/>
                    </a:lnTo>
                    <a:lnTo>
                      <a:pt x="589" y="5"/>
                    </a:lnTo>
                    <a:lnTo>
                      <a:pt x="589" y="8"/>
                    </a:lnTo>
                    <a:lnTo>
                      <a:pt x="589" y="11"/>
                    </a:lnTo>
                    <a:lnTo>
                      <a:pt x="586" y="11"/>
                    </a:lnTo>
                    <a:lnTo>
                      <a:pt x="586" y="14"/>
                    </a:lnTo>
                    <a:lnTo>
                      <a:pt x="583" y="17"/>
                    </a:lnTo>
                    <a:lnTo>
                      <a:pt x="580" y="17"/>
                    </a:lnTo>
                    <a:lnTo>
                      <a:pt x="577" y="17"/>
                    </a:lnTo>
                    <a:lnTo>
                      <a:pt x="575" y="17"/>
                    </a:lnTo>
                    <a:lnTo>
                      <a:pt x="572" y="17"/>
                    </a:lnTo>
                    <a:lnTo>
                      <a:pt x="572" y="14"/>
                    </a:lnTo>
                    <a:lnTo>
                      <a:pt x="569" y="14"/>
                    </a:lnTo>
                    <a:lnTo>
                      <a:pt x="569" y="11"/>
                    </a:lnTo>
                    <a:lnTo>
                      <a:pt x="569" y="8"/>
                    </a:lnTo>
                    <a:lnTo>
                      <a:pt x="563" y="8"/>
                    </a:lnTo>
                    <a:lnTo>
                      <a:pt x="563" y="11"/>
                    </a:lnTo>
                    <a:lnTo>
                      <a:pt x="563" y="14"/>
                    </a:lnTo>
                    <a:lnTo>
                      <a:pt x="566" y="17"/>
                    </a:lnTo>
                    <a:lnTo>
                      <a:pt x="569" y="20"/>
                    </a:lnTo>
                    <a:lnTo>
                      <a:pt x="572" y="20"/>
                    </a:lnTo>
                    <a:lnTo>
                      <a:pt x="572" y="23"/>
                    </a:lnTo>
                    <a:lnTo>
                      <a:pt x="575" y="23"/>
                    </a:lnTo>
                    <a:lnTo>
                      <a:pt x="577" y="23"/>
                    </a:lnTo>
                    <a:lnTo>
                      <a:pt x="580" y="23"/>
                    </a:lnTo>
                    <a:lnTo>
                      <a:pt x="583" y="23"/>
                    </a:lnTo>
                    <a:lnTo>
                      <a:pt x="586" y="20"/>
                    </a:lnTo>
                    <a:lnTo>
                      <a:pt x="589" y="20"/>
                    </a:lnTo>
                    <a:lnTo>
                      <a:pt x="589" y="17"/>
                    </a:lnTo>
                    <a:lnTo>
                      <a:pt x="592" y="17"/>
                    </a:lnTo>
                    <a:lnTo>
                      <a:pt x="592" y="14"/>
                    </a:lnTo>
                    <a:lnTo>
                      <a:pt x="592" y="11"/>
                    </a:lnTo>
                    <a:lnTo>
                      <a:pt x="595" y="11"/>
                    </a:lnTo>
                    <a:lnTo>
                      <a:pt x="595" y="8"/>
                    </a:lnTo>
                    <a:lnTo>
                      <a:pt x="595" y="5"/>
                    </a:lnTo>
                    <a:lnTo>
                      <a:pt x="595" y="3"/>
                    </a:lnTo>
                    <a:lnTo>
                      <a:pt x="592" y="3"/>
                    </a:lnTo>
                    <a:lnTo>
                      <a:pt x="592" y="0"/>
                    </a:lnTo>
                    <a:lnTo>
                      <a:pt x="583" y="0"/>
                    </a:lnTo>
                    <a:close/>
                    <a:moveTo>
                      <a:pt x="603" y="0"/>
                    </a:moveTo>
                    <a:lnTo>
                      <a:pt x="603" y="23"/>
                    </a:lnTo>
                    <a:lnTo>
                      <a:pt x="606" y="23"/>
                    </a:lnTo>
                    <a:lnTo>
                      <a:pt x="606" y="0"/>
                    </a:lnTo>
                    <a:lnTo>
                      <a:pt x="603" y="0"/>
                    </a:lnTo>
                    <a:close/>
                    <a:moveTo>
                      <a:pt x="626" y="0"/>
                    </a:moveTo>
                    <a:lnTo>
                      <a:pt x="626" y="23"/>
                    </a:lnTo>
                    <a:lnTo>
                      <a:pt x="629" y="23"/>
                    </a:lnTo>
                    <a:lnTo>
                      <a:pt x="629" y="0"/>
                    </a:lnTo>
                    <a:lnTo>
                      <a:pt x="626" y="0"/>
                    </a:lnTo>
                    <a:close/>
                    <a:moveTo>
                      <a:pt x="658" y="0"/>
                    </a:moveTo>
                    <a:lnTo>
                      <a:pt x="661" y="5"/>
                    </a:lnTo>
                    <a:lnTo>
                      <a:pt x="661" y="23"/>
                    </a:lnTo>
                    <a:lnTo>
                      <a:pt x="666" y="23"/>
                    </a:lnTo>
                    <a:lnTo>
                      <a:pt x="666" y="5"/>
                    </a:lnTo>
                    <a:lnTo>
                      <a:pt x="669" y="0"/>
                    </a:lnTo>
                    <a:lnTo>
                      <a:pt x="664" y="0"/>
                    </a:lnTo>
                    <a:lnTo>
                      <a:pt x="658" y="0"/>
                    </a:lnTo>
                    <a:close/>
                    <a:moveTo>
                      <a:pt x="707" y="0"/>
                    </a:moveTo>
                    <a:lnTo>
                      <a:pt x="707" y="0"/>
                    </a:lnTo>
                    <a:lnTo>
                      <a:pt x="707" y="3"/>
                    </a:lnTo>
                    <a:lnTo>
                      <a:pt x="710" y="5"/>
                    </a:lnTo>
                    <a:lnTo>
                      <a:pt x="710" y="8"/>
                    </a:lnTo>
                    <a:lnTo>
                      <a:pt x="712" y="11"/>
                    </a:lnTo>
                    <a:lnTo>
                      <a:pt x="712" y="14"/>
                    </a:lnTo>
                    <a:lnTo>
                      <a:pt x="715" y="14"/>
                    </a:lnTo>
                    <a:lnTo>
                      <a:pt x="715" y="17"/>
                    </a:lnTo>
                    <a:lnTo>
                      <a:pt x="718" y="17"/>
                    </a:lnTo>
                    <a:lnTo>
                      <a:pt x="721" y="20"/>
                    </a:lnTo>
                    <a:lnTo>
                      <a:pt x="724" y="20"/>
                    </a:lnTo>
                    <a:lnTo>
                      <a:pt x="727" y="20"/>
                    </a:lnTo>
                    <a:lnTo>
                      <a:pt x="727" y="23"/>
                    </a:lnTo>
                    <a:lnTo>
                      <a:pt x="730" y="23"/>
                    </a:lnTo>
                    <a:lnTo>
                      <a:pt x="733" y="23"/>
                    </a:lnTo>
                    <a:lnTo>
                      <a:pt x="735" y="23"/>
                    </a:lnTo>
                    <a:lnTo>
                      <a:pt x="738" y="23"/>
                    </a:lnTo>
                    <a:lnTo>
                      <a:pt x="741" y="23"/>
                    </a:lnTo>
                    <a:lnTo>
                      <a:pt x="744" y="20"/>
                    </a:lnTo>
                    <a:lnTo>
                      <a:pt x="747" y="20"/>
                    </a:lnTo>
                    <a:lnTo>
                      <a:pt x="750" y="20"/>
                    </a:lnTo>
                    <a:lnTo>
                      <a:pt x="750" y="17"/>
                    </a:lnTo>
                    <a:lnTo>
                      <a:pt x="753" y="17"/>
                    </a:lnTo>
                    <a:lnTo>
                      <a:pt x="753" y="14"/>
                    </a:lnTo>
                    <a:lnTo>
                      <a:pt x="755" y="14"/>
                    </a:lnTo>
                    <a:lnTo>
                      <a:pt x="755" y="11"/>
                    </a:lnTo>
                    <a:lnTo>
                      <a:pt x="758" y="11"/>
                    </a:lnTo>
                    <a:lnTo>
                      <a:pt x="758" y="8"/>
                    </a:lnTo>
                    <a:lnTo>
                      <a:pt x="758" y="5"/>
                    </a:lnTo>
                    <a:lnTo>
                      <a:pt x="761" y="5"/>
                    </a:lnTo>
                    <a:lnTo>
                      <a:pt x="761" y="3"/>
                    </a:lnTo>
                    <a:lnTo>
                      <a:pt x="761" y="0"/>
                    </a:lnTo>
                    <a:lnTo>
                      <a:pt x="755" y="0"/>
                    </a:lnTo>
                    <a:lnTo>
                      <a:pt x="755" y="3"/>
                    </a:lnTo>
                    <a:lnTo>
                      <a:pt x="755" y="5"/>
                    </a:lnTo>
                    <a:lnTo>
                      <a:pt x="753" y="5"/>
                    </a:lnTo>
                    <a:lnTo>
                      <a:pt x="753" y="8"/>
                    </a:lnTo>
                    <a:lnTo>
                      <a:pt x="750" y="11"/>
                    </a:lnTo>
                    <a:lnTo>
                      <a:pt x="747" y="14"/>
                    </a:lnTo>
                    <a:lnTo>
                      <a:pt x="744" y="14"/>
                    </a:lnTo>
                    <a:lnTo>
                      <a:pt x="744" y="17"/>
                    </a:lnTo>
                    <a:lnTo>
                      <a:pt x="741" y="17"/>
                    </a:lnTo>
                    <a:lnTo>
                      <a:pt x="738" y="17"/>
                    </a:lnTo>
                    <a:lnTo>
                      <a:pt x="735" y="17"/>
                    </a:lnTo>
                    <a:lnTo>
                      <a:pt x="733" y="17"/>
                    </a:lnTo>
                    <a:lnTo>
                      <a:pt x="730" y="17"/>
                    </a:lnTo>
                    <a:lnTo>
                      <a:pt x="727" y="17"/>
                    </a:lnTo>
                    <a:lnTo>
                      <a:pt x="724" y="14"/>
                    </a:lnTo>
                    <a:lnTo>
                      <a:pt x="721" y="14"/>
                    </a:lnTo>
                    <a:lnTo>
                      <a:pt x="721" y="11"/>
                    </a:lnTo>
                    <a:lnTo>
                      <a:pt x="718" y="11"/>
                    </a:lnTo>
                    <a:lnTo>
                      <a:pt x="718" y="8"/>
                    </a:lnTo>
                    <a:lnTo>
                      <a:pt x="715" y="8"/>
                    </a:lnTo>
                    <a:lnTo>
                      <a:pt x="715" y="5"/>
                    </a:lnTo>
                    <a:lnTo>
                      <a:pt x="712" y="3"/>
                    </a:lnTo>
                    <a:lnTo>
                      <a:pt x="712" y="0"/>
                    </a:lnTo>
                    <a:lnTo>
                      <a:pt x="707" y="0"/>
                    </a:lnTo>
                    <a:close/>
                    <a:moveTo>
                      <a:pt x="770" y="0"/>
                    </a:moveTo>
                    <a:lnTo>
                      <a:pt x="770" y="23"/>
                    </a:lnTo>
                    <a:lnTo>
                      <a:pt x="776" y="23"/>
                    </a:lnTo>
                    <a:lnTo>
                      <a:pt x="776" y="0"/>
                    </a:lnTo>
                    <a:lnTo>
                      <a:pt x="770" y="0"/>
                    </a:lnTo>
                    <a:close/>
                    <a:moveTo>
                      <a:pt x="824" y="0"/>
                    </a:moveTo>
                    <a:lnTo>
                      <a:pt x="824" y="23"/>
                    </a:lnTo>
                    <a:lnTo>
                      <a:pt x="830" y="23"/>
                    </a:lnTo>
                    <a:lnTo>
                      <a:pt x="830" y="0"/>
                    </a:lnTo>
                    <a:lnTo>
                      <a:pt x="824" y="0"/>
                    </a:lnTo>
                    <a:close/>
                    <a:moveTo>
                      <a:pt x="844" y="0"/>
                    </a:moveTo>
                    <a:lnTo>
                      <a:pt x="859" y="23"/>
                    </a:lnTo>
                    <a:lnTo>
                      <a:pt x="865" y="23"/>
                    </a:lnTo>
                    <a:lnTo>
                      <a:pt x="865" y="0"/>
                    </a:lnTo>
                    <a:lnTo>
                      <a:pt x="859" y="0"/>
                    </a:lnTo>
                    <a:lnTo>
                      <a:pt x="859" y="14"/>
                    </a:lnTo>
                    <a:lnTo>
                      <a:pt x="850" y="0"/>
                    </a:lnTo>
                    <a:lnTo>
                      <a:pt x="844" y="0"/>
                    </a:lnTo>
                    <a:close/>
                    <a:moveTo>
                      <a:pt x="876" y="0"/>
                    </a:moveTo>
                    <a:lnTo>
                      <a:pt x="876" y="23"/>
                    </a:lnTo>
                    <a:lnTo>
                      <a:pt x="905" y="23"/>
                    </a:lnTo>
                    <a:lnTo>
                      <a:pt x="905" y="17"/>
                    </a:lnTo>
                    <a:lnTo>
                      <a:pt x="882" y="17"/>
                    </a:lnTo>
                    <a:lnTo>
                      <a:pt x="882" y="0"/>
                    </a:lnTo>
                    <a:lnTo>
                      <a:pt x="876" y="0"/>
                    </a:lnTo>
                    <a:close/>
                    <a:moveTo>
                      <a:pt x="916" y="0"/>
                    </a:moveTo>
                    <a:lnTo>
                      <a:pt x="925" y="23"/>
                    </a:lnTo>
                    <a:lnTo>
                      <a:pt x="931" y="23"/>
                    </a:lnTo>
                    <a:lnTo>
                      <a:pt x="936" y="0"/>
                    </a:lnTo>
                    <a:lnTo>
                      <a:pt x="931" y="0"/>
                    </a:lnTo>
                    <a:lnTo>
                      <a:pt x="928" y="14"/>
                    </a:lnTo>
                    <a:lnTo>
                      <a:pt x="922" y="0"/>
                    </a:lnTo>
                    <a:lnTo>
                      <a:pt x="916" y="0"/>
                    </a:lnTo>
                    <a:close/>
                    <a:moveTo>
                      <a:pt x="948" y="0"/>
                    </a:moveTo>
                    <a:lnTo>
                      <a:pt x="954" y="23"/>
                    </a:lnTo>
                    <a:lnTo>
                      <a:pt x="959" y="23"/>
                    </a:lnTo>
                    <a:lnTo>
                      <a:pt x="968" y="0"/>
                    </a:lnTo>
                    <a:lnTo>
                      <a:pt x="962" y="0"/>
                    </a:lnTo>
                    <a:lnTo>
                      <a:pt x="956" y="14"/>
                    </a:lnTo>
                    <a:lnTo>
                      <a:pt x="954" y="0"/>
                    </a:lnTo>
                    <a:lnTo>
                      <a:pt x="948" y="0"/>
                    </a:lnTo>
                    <a:close/>
                    <a:moveTo>
                      <a:pt x="1020" y="0"/>
                    </a:moveTo>
                    <a:lnTo>
                      <a:pt x="1020" y="5"/>
                    </a:lnTo>
                    <a:lnTo>
                      <a:pt x="1020" y="8"/>
                    </a:lnTo>
                    <a:lnTo>
                      <a:pt x="1020" y="11"/>
                    </a:lnTo>
                    <a:lnTo>
                      <a:pt x="1017" y="11"/>
                    </a:lnTo>
                    <a:lnTo>
                      <a:pt x="1017" y="14"/>
                    </a:lnTo>
                    <a:lnTo>
                      <a:pt x="1017" y="17"/>
                    </a:lnTo>
                    <a:lnTo>
                      <a:pt x="1014" y="17"/>
                    </a:lnTo>
                    <a:lnTo>
                      <a:pt x="1011" y="17"/>
                    </a:lnTo>
                    <a:lnTo>
                      <a:pt x="1008" y="17"/>
                    </a:lnTo>
                    <a:lnTo>
                      <a:pt x="1005" y="17"/>
                    </a:lnTo>
                    <a:lnTo>
                      <a:pt x="1005" y="14"/>
                    </a:lnTo>
                    <a:lnTo>
                      <a:pt x="1002" y="14"/>
                    </a:lnTo>
                    <a:lnTo>
                      <a:pt x="1002" y="11"/>
                    </a:lnTo>
                    <a:lnTo>
                      <a:pt x="1002" y="8"/>
                    </a:lnTo>
                    <a:lnTo>
                      <a:pt x="997" y="8"/>
                    </a:lnTo>
                    <a:lnTo>
                      <a:pt x="997" y="11"/>
                    </a:lnTo>
                    <a:lnTo>
                      <a:pt x="997" y="14"/>
                    </a:lnTo>
                    <a:lnTo>
                      <a:pt x="997" y="17"/>
                    </a:lnTo>
                    <a:lnTo>
                      <a:pt x="999" y="17"/>
                    </a:lnTo>
                    <a:lnTo>
                      <a:pt x="999" y="20"/>
                    </a:lnTo>
                    <a:lnTo>
                      <a:pt x="1002" y="20"/>
                    </a:lnTo>
                    <a:lnTo>
                      <a:pt x="1005" y="23"/>
                    </a:lnTo>
                    <a:lnTo>
                      <a:pt x="1008" y="23"/>
                    </a:lnTo>
                    <a:lnTo>
                      <a:pt x="1011" y="23"/>
                    </a:lnTo>
                    <a:lnTo>
                      <a:pt x="1014" y="23"/>
                    </a:lnTo>
                    <a:lnTo>
                      <a:pt x="1017" y="23"/>
                    </a:lnTo>
                    <a:lnTo>
                      <a:pt x="1017" y="20"/>
                    </a:lnTo>
                    <a:lnTo>
                      <a:pt x="1020" y="20"/>
                    </a:lnTo>
                    <a:lnTo>
                      <a:pt x="1020" y="17"/>
                    </a:lnTo>
                    <a:lnTo>
                      <a:pt x="1022" y="17"/>
                    </a:lnTo>
                    <a:lnTo>
                      <a:pt x="1022" y="14"/>
                    </a:lnTo>
                    <a:lnTo>
                      <a:pt x="1022" y="11"/>
                    </a:lnTo>
                    <a:lnTo>
                      <a:pt x="1022" y="8"/>
                    </a:lnTo>
                    <a:lnTo>
                      <a:pt x="1022" y="0"/>
                    </a:lnTo>
                    <a:lnTo>
                      <a:pt x="1020" y="0"/>
                    </a:lnTo>
                    <a:close/>
                    <a:moveTo>
                      <a:pt x="1034" y="0"/>
                    </a:moveTo>
                    <a:lnTo>
                      <a:pt x="1034" y="23"/>
                    </a:lnTo>
                    <a:lnTo>
                      <a:pt x="1063" y="23"/>
                    </a:lnTo>
                    <a:lnTo>
                      <a:pt x="1063" y="17"/>
                    </a:lnTo>
                    <a:lnTo>
                      <a:pt x="1040" y="17"/>
                    </a:lnTo>
                    <a:lnTo>
                      <a:pt x="1040" y="0"/>
                    </a:lnTo>
                    <a:lnTo>
                      <a:pt x="1034" y="0"/>
                    </a:lnTo>
                    <a:close/>
                    <a:moveTo>
                      <a:pt x="1071" y="0"/>
                    </a:moveTo>
                    <a:lnTo>
                      <a:pt x="1071" y="23"/>
                    </a:lnTo>
                    <a:lnTo>
                      <a:pt x="1077" y="23"/>
                    </a:lnTo>
                    <a:lnTo>
                      <a:pt x="1077" y="0"/>
                    </a:lnTo>
                    <a:lnTo>
                      <a:pt x="1071" y="0"/>
                    </a:lnTo>
                    <a:close/>
                    <a:moveTo>
                      <a:pt x="1083" y="0"/>
                    </a:moveTo>
                    <a:lnTo>
                      <a:pt x="1100" y="23"/>
                    </a:lnTo>
                    <a:lnTo>
                      <a:pt x="1106" y="23"/>
                    </a:lnTo>
                    <a:lnTo>
                      <a:pt x="1091" y="3"/>
                    </a:lnTo>
                    <a:lnTo>
                      <a:pt x="1094" y="3"/>
                    </a:lnTo>
                    <a:lnTo>
                      <a:pt x="1097" y="3"/>
                    </a:lnTo>
                    <a:lnTo>
                      <a:pt x="1097" y="0"/>
                    </a:lnTo>
                    <a:lnTo>
                      <a:pt x="1100" y="0"/>
                    </a:lnTo>
                    <a:lnTo>
                      <a:pt x="1103" y="0"/>
                    </a:lnTo>
                    <a:lnTo>
                      <a:pt x="1083" y="0"/>
                    </a:lnTo>
                    <a:close/>
                    <a:moveTo>
                      <a:pt x="1132" y="0"/>
                    </a:moveTo>
                    <a:lnTo>
                      <a:pt x="1132" y="0"/>
                    </a:lnTo>
                    <a:lnTo>
                      <a:pt x="1134" y="0"/>
                    </a:lnTo>
                    <a:lnTo>
                      <a:pt x="1134" y="3"/>
                    </a:lnTo>
                    <a:lnTo>
                      <a:pt x="1137" y="3"/>
                    </a:lnTo>
                    <a:lnTo>
                      <a:pt x="1137" y="5"/>
                    </a:lnTo>
                    <a:lnTo>
                      <a:pt x="1137" y="8"/>
                    </a:lnTo>
                    <a:lnTo>
                      <a:pt x="1137" y="11"/>
                    </a:lnTo>
                    <a:lnTo>
                      <a:pt x="1134" y="14"/>
                    </a:lnTo>
                    <a:lnTo>
                      <a:pt x="1132" y="17"/>
                    </a:lnTo>
                    <a:lnTo>
                      <a:pt x="1129" y="17"/>
                    </a:lnTo>
                    <a:lnTo>
                      <a:pt x="1126" y="17"/>
                    </a:lnTo>
                    <a:lnTo>
                      <a:pt x="1123" y="17"/>
                    </a:lnTo>
                    <a:lnTo>
                      <a:pt x="1120" y="17"/>
                    </a:lnTo>
                    <a:lnTo>
                      <a:pt x="1120" y="14"/>
                    </a:lnTo>
                    <a:lnTo>
                      <a:pt x="1117" y="14"/>
                    </a:lnTo>
                    <a:lnTo>
                      <a:pt x="1117" y="11"/>
                    </a:lnTo>
                    <a:lnTo>
                      <a:pt x="1117" y="8"/>
                    </a:lnTo>
                    <a:lnTo>
                      <a:pt x="1111" y="8"/>
                    </a:lnTo>
                    <a:lnTo>
                      <a:pt x="1111" y="11"/>
                    </a:lnTo>
                    <a:lnTo>
                      <a:pt x="1111" y="14"/>
                    </a:lnTo>
                    <a:lnTo>
                      <a:pt x="1114" y="14"/>
                    </a:lnTo>
                    <a:lnTo>
                      <a:pt x="1114" y="17"/>
                    </a:lnTo>
                    <a:lnTo>
                      <a:pt x="1117" y="20"/>
                    </a:lnTo>
                    <a:lnTo>
                      <a:pt x="1120" y="20"/>
                    </a:lnTo>
                    <a:lnTo>
                      <a:pt x="1120" y="23"/>
                    </a:lnTo>
                    <a:lnTo>
                      <a:pt x="1123" y="23"/>
                    </a:lnTo>
                    <a:lnTo>
                      <a:pt x="1126" y="23"/>
                    </a:lnTo>
                    <a:lnTo>
                      <a:pt x="1129" y="23"/>
                    </a:lnTo>
                    <a:lnTo>
                      <a:pt x="1132" y="23"/>
                    </a:lnTo>
                    <a:lnTo>
                      <a:pt x="1134" y="23"/>
                    </a:lnTo>
                    <a:lnTo>
                      <a:pt x="1134" y="20"/>
                    </a:lnTo>
                    <a:lnTo>
                      <a:pt x="1137" y="20"/>
                    </a:lnTo>
                    <a:lnTo>
                      <a:pt x="1137" y="17"/>
                    </a:lnTo>
                    <a:lnTo>
                      <a:pt x="1140" y="17"/>
                    </a:lnTo>
                    <a:lnTo>
                      <a:pt x="1140" y="14"/>
                    </a:lnTo>
                    <a:lnTo>
                      <a:pt x="1143" y="14"/>
                    </a:lnTo>
                    <a:lnTo>
                      <a:pt x="1143" y="11"/>
                    </a:lnTo>
                    <a:lnTo>
                      <a:pt x="1143" y="8"/>
                    </a:lnTo>
                    <a:lnTo>
                      <a:pt x="1143" y="5"/>
                    </a:lnTo>
                    <a:lnTo>
                      <a:pt x="1143" y="3"/>
                    </a:lnTo>
                    <a:lnTo>
                      <a:pt x="1140" y="0"/>
                    </a:lnTo>
                    <a:lnTo>
                      <a:pt x="1132" y="0"/>
                    </a:lnTo>
                    <a:close/>
                    <a:moveTo>
                      <a:pt x="1149" y="0"/>
                    </a:moveTo>
                    <a:lnTo>
                      <a:pt x="1149" y="23"/>
                    </a:lnTo>
                    <a:lnTo>
                      <a:pt x="1177" y="23"/>
                    </a:lnTo>
                    <a:lnTo>
                      <a:pt x="1177" y="17"/>
                    </a:lnTo>
                    <a:lnTo>
                      <a:pt x="1154" y="17"/>
                    </a:lnTo>
                    <a:lnTo>
                      <a:pt x="1154" y="0"/>
                    </a:lnTo>
                    <a:lnTo>
                      <a:pt x="1149" y="0"/>
                    </a:lnTo>
                    <a:lnTo>
                      <a:pt x="1198" y="0"/>
                    </a:lnTo>
                    <a:lnTo>
                      <a:pt x="1200" y="5"/>
                    </a:lnTo>
                    <a:lnTo>
                      <a:pt x="1200" y="23"/>
                    </a:lnTo>
                    <a:lnTo>
                      <a:pt x="1206" y="23"/>
                    </a:lnTo>
                    <a:lnTo>
                      <a:pt x="1206" y="5"/>
                    </a:lnTo>
                    <a:lnTo>
                      <a:pt x="1209" y="0"/>
                    </a:lnTo>
                    <a:lnTo>
                      <a:pt x="1203" y="0"/>
                    </a:lnTo>
                    <a:lnTo>
                      <a:pt x="1198" y="0"/>
                    </a:lnTo>
                    <a:lnTo>
                      <a:pt x="1149" y="0"/>
                    </a:lnTo>
                    <a:close/>
                  </a:path>
                </a:pathLst>
              </a:custGeom>
              <a:solidFill>
                <a:schemeClr val="tx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39"/>
              <p:cNvSpPr>
                <a:spLocks noEditPoints="1"/>
              </p:cNvSpPr>
              <p:nvPr userDrawn="1"/>
            </p:nvSpPr>
            <p:spPr bwMode="auto">
              <a:xfrm>
                <a:off x="25" y="4098"/>
                <a:ext cx="788" cy="17"/>
              </a:xfrm>
              <a:custGeom>
                <a:avLst/>
                <a:gdLst>
                  <a:gd name="T0" fmla="*/ 1 w 1221"/>
                  <a:gd name="T1" fmla="*/ 1 h 26"/>
                  <a:gd name="T2" fmla="*/ 1 w 1221"/>
                  <a:gd name="T3" fmla="*/ 1 h 26"/>
                  <a:gd name="T4" fmla="*/ 1 w 1221"/>
                  <a:gd name="T5" fmla="*/ 1 h 26"/>
                  <a:gd name="T6" fmla="*/ 1 w 1221"/>
                  <a:gd name="T7" fmla="*/ 1 h 26"/>
                  <a:gd name="T8" fmla="*/ 1 w 1221"/>
                  <a:gd name="T9" fmla="*/ 1 h 26"/>
                  <a:gd name="T10" fmla="*/ 1 w 1221"/>
                  <a:gd name="T11" fmla="*/ 1 h 26"/>
                  <a:gd name="T12" fmla="*/ 1 w 1221"/>
                  <a:gd name="T13" fmla="*/ 1 h 26"/>
                  <a:gd name="T14" fmla="*/ 1 w 1221"/>
                  <a:gd name="T15" fmla="*/ 0 h 26"/>
                  <a:gd name="T16" fmla="*/ 1 w 1221"/>
                  <a:gd name="T17" fmla="*/ 1 h 26"/>
                  <a:gd name="T18" fmla="*/ 1 w 1221"/>
                  <a:gd name="T19" fmla="*/ 1 h 26"/>
                  <a:gd name="T20" fmla="*/ 1 w 1221"/>
                  <a:gd name="T21" fmla="*/ 1 h 26"/>
                  <a:gd name="T22" fmla="*/ 1 w 1221"/>
                  <a:gd name="T23" fmla="*/ 0 h 26"/>
                  <a:gd name="T24" fmla="*/ 1 w 1221"/>
                  <a:gd name="T25" fmla="*/ 0 h 26"/>
                  <a:gd name="T26" fmla="*/ 1 w 1221"/>
                  <a:gd name="T27" fmla="*/ 1 h 26"/>
                  <a:gd name="T28" fmla="*/ 1 w 1221"/>
                  <a:gd name="T29" fmla="*/ 0 h 26"/>
                  <a:gd name="T30" fmla="*/ 1 w 1221"/>
                  <a:gd name="T31" fmla="*/ 1 h 26"/>
                  <a:gd name="T32" fmla="*/ 1 w 1221"/>
                  <a:gd name="T33" fmla="*/ 0 h 26"/>
                  <a:gd name="T34" fmla="*/ 1 w 1221"/>
                  <a:gd name="T35" fmla="*/ 1 h 26"/>
                  <a:gd name="T36" fmla="*/ 1 w 1221"/>
                  <a:gd name="T37" fmla="*/ 1 h 26"/>
                  <a:gd name="T38" fmla="*/ 1 w 1221"/>
                  <a:gd name="T39" fmla="*/ 1 h 26"/>
                  <a:gd name="T40" fmla="*/ 1 w 1221"/>
                  <a:gd name="T41" fmla="*/ 1 h 26"/>
                  <a:gd name="T42" fmla="*/ 1 w 1221"/>
                  <a:gd name="T43" fmla="*/ 1 h 26"/>
                  <a:gd name="T44" fmla="*/ 1 w 1221"/>
                  <a:gd name="T45" fmla="*/ 1 h 26"/>
                  <a:gd name="T46" fmla="*/ 1 w 1221"/>
                  <a:gd name="T47" fmla="*/ 0 h 26"/>
                  <a:gd name="T48" fmla="*/ 1 w 1221"/>
                  <a:gd name="T49" fmla="*/ 1 h 26"/>
                  <a:gd name="T50" fmla="*/ 1 w 1221"/>
                  <a:gd name="T51" fmla="*/ 1 h 26"/>
                  <a:gd name="T52" fmla="*/ 1 w 1221"/>
                  <a:gd name="T53" fmla="*/ 1 h 26"/>
                  <a:gd name="T54" fmla="*/ 1 w 1221"/>
                  <a:gd name="T55" fmla="*/ 1 h 26"/>
                  <a:gd name="T56" fmla="*/ 1 w 1221"/>
                  <a:gd name="T57" fmla="*/ 1 h 26"/>
                  <a:gd name="T58" fmla="*/ 1 w 1221"/>
                  <a:gd name="T59" fmla="*/ 0 h 26"/>
                  <a:gd name="T60" fmla="*/ 1 w 1221"/>
                  <a:gd name="T61" fmla="*/ 1 h 26"/>
                  <a:gd name="T62" fmla="*/ 1 w 1221"/>
                  <a:gd name="T63" fmla="*/ 0 h 26"/>
                  <a:gd name="T64" fmla="*/ 1 w 1221"/>
                  <a:gd name="T65" fmla="*/ 0 h 26"/>
                  <a:gd name="T66" fmla="*/ 1 w 1221"/>
                  <a:gd name="T67" fmla="*/ 1 h 26"/>
                  <a:gd name="T68" fmla="*/ 1 w 1221"/>
                  <a:gd name="T69" fmla="*/ 1 h 26"/>
                  <a:gd name="T70" fmla="*/ 1 w 1221"/>
                  <a:gd name="T71" fmla="*/ 1 h 26"/>
                  <a:gd name="T72" fmla="*/ 1 w 1221"/>
                  <a:gd name="T73" fmla="*/ 1 h 26"/>
                  <a:gd name="T74" fmla="*/ 1 w 1221"/>
                  <a:gd name="T75" fmla="*/ 1 h 26"/>
                  <a:gd name="T76" fmla="*/ 1 w 1221"/>
                  <a:gd name="T77" fmla="*/ 1 h 26"/>
                  <a:gd name="T78" fmla="*/ 1 w 1221"/>
                  <a:gd name="T79" fmla="*/ 1 h 26"/>
                  <a:gd name="T80" fmla="*/ 1 w 1221"/>
                  <a:gd name="T81" fmla="*/ 1 h 26"/>
                  <a:gd name="T82" fmla="*/ 1 w 1221"/>
                  <a:gd name="T83" fmla="*/ 1 h 26"/>
                  <a:gd name="T84" fmla="*/ 1 w 1221"/>
                  <a:gd name="T85" fmla="*/ 0 h 26"/>
                  <a:gd name="T86" fmla="*/ 1 w 1221"/>
                  <a:gd name="T87" fmla="*/ 1 h 26"/>
                  <a:gd name="T88" fmla="*/ 1 w 1221"/>
                  <a:gd name="T89" fmla="*/ 1 h 26"/>
                  <a:gd name="T90" fmla="*/ 1 w 1221"/>
                  <a:gd name="T91" fmla="*/ 0 h 26"/>
                  <a:gd name="T92" fmla="*/ 1 w 1221"/>
                  <a:gd name="T93" fmla="*/ 1 h 26"/>
                  <a:gd name="T94" fmla="*/ 1 w 1221"/>
                  <a:gd name="T95" fmla="*/ 1 h 26"/>
                  <a:gd name="T96" fmla="*/ 1 w 1221"/>
                  <a:gd name="T97" fmla="*/ 1 h 26"/>
                  <a:gd name="T98" fmla="*/ 1 w 1221"/>
                  <a:gd name="T99" fmla="*/ 1 h 26"/>
                  <a:gd name="T100" fmla="*/ 1 w 1221"/>
                  <a:gd name="T101" fmla="*/ 1 h 26"/>
                  <a:gd name="T102" fmla="*/ 1 w 1221"/>
                  <a:gd name="T103" fmla="*/ 1 h 26"/>
                  <a:gd name="T104" fmla="*/ 1 w 1221"/>
                  <a:gd name="T105" fmla="*/ 1 h 26"/>
                  <a:gd name="T106" fmla="*/ 1 w 1221"/>
                  <a:gd name="T107" fmla="*/ 0 h 26"/>
                  <a:gd name="T108" fmla="*/ 1 w 1221"/>
                  <a:gd name="T109" fmla="*/ 1 h 26"/>
                  <a:gd name="T110" fmla="*/ 1 w 1221"/>
                  <a:gd name="T111" fmla="*/ 1 h 26"/>
                  <a:gd name="T112" fmla="*/ 1 w 1221"/>
                  <a:gd name="T113" fmla="*/ 1 h 26"/>
                  <a:gd name="T114" fmla="*/ 1 w 1221"/>
                  <a:gd name="T115" fmla="*/ 1 h 26"/>
                  <a:gd name="T116" fmla="*/ 1 w 1221"/>
                  <a:gd name="T117" fmla="*/ 1 h 26"/>
                  <a:gd name="T118" fmla="*/ 1 w 1221"/>
                  <a:gd name="T119" fmla="*/ 0 h 26"/>
                  <a:gd name="T120" fmla="*/ 1 w 1221"/>
                  <a:gd name="T121" fmla="*/ 1 h 26"/>
                  <a:gd name="T122" fmla="*/ 1 w 1221"/>
                  <a:gd name="T123" fmla="*/ 1 h 26"/>
                  <a:gd name="T124" fmla="*/ 1 w 1221"/>
                  <a:gd name="T125" fmla="*/ 0 h 2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221" h="26">
                    <a:moveTo>
                      <a:pt x="0" y="0"/>
                    </a:moveTo>
                    <a:lnTo>
                      <a:pt x="0" y="26"/>
                    </a:lnTo>
                    <a:lnTo>
                      <a:pt x="6" y="2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  <a:moveTo>
                      <a:pt x="23" y="0"/>
                    </a:moveTo>
                    <a:lnTo>
                      <a:pt x="23" y="26"/>
                    </a:lnTo>
                    <a:lnTo>
                      <a:pt x="29" y="26"/>
                    </a:lnTo>
                    <a:lnTo>
                      <a:pt x="29" y="23"/>
                    </a:lnTo>
                    <a:lnTo>
                      <a:pt x="55" y="23"/>
                    </a:lnTo>
                    <a:lnTo>
                      <a:pt x="55" y="26"/>
                    </a:lnTo>
                    <a:lnTo>
                      <a:pt x="61" y="26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5" y="20"/>
                    </a:lnTo>
                    <a:lnTo>
                      <a:pt x="29" y="20"/>
                    </a:lnTo>
                    <a:lnTo>
                      <a:pt x="29" y="0"/>
                    </a:lnTo>
                    <a:lnTo>
                      <a:pt x="23" y="0"/>
                    </a:lnTo>
                    <a:close/>
                    <a:moveTo>
                      <a:pt x="72" y="0"/>
                    </a:moveTo>
                    <a:lnTo>
                      <a:pt x="72" y="26"/>
                    </a:lnTo>
                    <a:lnTo>
                      <a:pt x="78" y="26"/>
                    </a:lnTo>
                    <a:lnTo>
                      <a:pt x="78" y="23"/>
                    </a:lnTo>
                    <a:lnTo>
                      <a:pt x="101" y="23"/>
                    </a:lnTo>
                    <a:lnTo>
                      <a:pt x="101" y="20"/>
                    </a:lnTo>
                    <a:lnTo>
                      <a:pt x="78" y="20"/>
                    </a:lnTo>
                    <a:lnTo>
                      <a:pt x="78" y="0"/>
                    </a:lnTo>
                    <a:lnTo>
                      <a:pt x="72" y="0"/>
                    </a:lnTo>
                    <a:close/>
                    <a:moveTo>
                      <a:pt x="130" y="0"/>
                    </a:moveTo>
                    <a:lnTo>
                      <a:pt x="130" y="3"/>
                    </a:lnTo>
                    <a:lnTo>
                      <a:pt x="127" y="6"/>
                    </a:lnTo>
                    <a:lnTo>
                      <a:pt x="127" y="9"/>
                    </a:lnTo>
                    <a:lnTo>
                      <a:pt x="127" y="11"/>
                    </a:lnTo>
                    <a:lnTo>
                      <a:pt x="127" y="14"/>
                    </a:lnTo>
                    <a:lnTo>
                      <a:pt x="130" y="14"/>
                    </a:lnTo>
                    <a:lnTo>
                      <a:pt x="130" y="17"/>
                    </a:lnTo>
                    <a:lnTo>
                      <a:pt x="133" y="20"/>
                    </a:lnTo>
                    <a:lnTo>
                      <a:pt x="135" y="20"/>
                    </a:lnTo>
                    <a:lnTo>
                      <a:pt x="138" y="23"/>
                    </a:lnTo>
                    <a:lnTo>
                      <a:pt x="141" y="23"/>
                    </a:lnTo>
                    <a:lnTo>
                      <a:pt x="144" y="23"/>
                    </a:lnTo>
                    <a:lnTo>
                      <a:pt x="147" y="26"/>
                    </a:lnTo>
                    <a:lnTo>
                      <a:pt x="155" y="26"/>
                    </a:lnTo>
                    <a:lnTo>
                      <a:pt x="153" y="23"/>
                    </a:lnTo>
                    <a:lnTo>
                      <a:pt x="150" y="20"/>
                    </a:lnTo>
                    <a:lnTo>
                      <a:pt x="147" y="20"/>
                    </a:lnTo>
                    <a:lnTo>
                      <a:pt x="144" y="20"/>
                    </a:lnTo>
                    <a:lnTo>
                      <a:pt x="144" y="17"/>
                    </a:lnTo>
                    <a:lnTo>
                      <a:pt x="141" y="17"/>
                    </a:lnTo>
                    <a:lnTo>
                      <a:pt x="138" y="17"/>
                    </a:lnTo>
                    <a:lnTo>
                      <a:pt x="135" y="17"/>
                    </a:lnTo>
                    <a:lnTo>
                      <a:pt x="135" y="14"/>
                    </a:lnTo>
                    <a:lnTo>
                      <a:pt x="133" y="14"/>
                    </a:lnTo>
                    <a:lnTo>
                      <a:pt x="133" y="11"/>
                    </a:lnTo>
                    <a:lnTo>
                      <a:pt x="133" y="9"/>
                    </a:lnTo>
                    <a:lnTo>
                      <a:pt x="133" y="6"/>
                    </a:lnTo>
                    <a:lnTo>
                      <a:pt x="133" y="3"/>
                    </a:lnTo>
                    <a:lnTo>
                      <a:pt x="135" y="3"/>
                    </a:lnTo>
                    <a:lnTo>
                      <a:pt x="138" y="0"/>
                    </a:lnTo>
                    <a:lnTo>
                      <a:pt x="130" y="0"/>
                    </a:lnTo>
                    <a:close/>
                    <a:moveTo>
                      <a:pt x="144" y="0"/>
                    </a:moveTo>
                    <a:lnTo>
                      <a:pt x="147" y="0"/>
                    </a:lnTo>
                    <a:lnTo>
                      <a:pt x="147" y="3"/>
                    </a:lnTo>
                    <a:lnTo>
                      <a:pt x="150" y="3"/>
                    </a:lnTo>
                    <a:lnTo>
                      <a:pt x="150" y="6"/>
                    </a:lnTo>
                    <a:lnTo>
                      <a:pt x="150" y="9"/>
                    </a:lnTo>
                    <a:lnTo>
                      <a:pt x="155" y="9"/>
                    </a:lnTo>
                    <a:lnTo>
                      <a:pt x="155" y="6"/>
                    </a:lnTo>
                    <a:lnTo>
                      <a:pt x="155" y="3"/>
                    </a:lnTo>
                    <a:lnTo>
                      <a:pt x="153" y="0"/>
                    </a:lnTo>
                    <a:lnTo>
                      <a:pt x="144" y="0"/>
                    </a:lnTo>
                    <a:close/>
                    <a:moveTo>
                      <a:pt x="173" y="0"/>
                    </a:moveTo>
                    <a:lnTo>
                      <a:pt x="173" y="26"/>
                    </a:lnTo>
                    <a:lnTo>
                      <a:pt x="176" y="26"/>
                    </a:lnTo>
                    <a:lnTo>
                      <a:pt x="176" y="0"/>
                    </a:lnTo>
                    <a:lnTo>
                      <a:pt x="173" y="0"/>
                    </a:lnTo>
                    <a:close/>
                    <a:moveTo>
                      <a:pt x="204" y="0"/>
                    </a:moveTo>
                    <a:lnTo>
                      <a:pt x="193" y="26"/>
                    </a:lnTo>
                    <a:lnTo>
                      <a:pt x="199" y="26"/>
                    </a:lnTo>
                    <a:lnTo>
                      <a:pt x="210" y="3"/>
                    </a:lnTo>
                    <a:lnTo>
                      <a:pt x="219" y="26"/>
                    </a:lnTo>
                    <a:lnTo>
                      <a:pt x="224" y="26"/>
                    </a:lnTo>
                    <a:lnTo>
                      <a:pt x="216" y="0"/>
                    </a:lnTo>
                    <a:lnTo>
                      <a:pt x="204" y="0"/>
                    </a:lnTo>
                    <a:close/>
                    <a:moveTo>
                      <a:pt x="242" y="0"/>
                    </a:moveTo>
                    <a:lnTo>
                      <a:pt x="242" y="26"/>
                    </a:lnTo>
                    <a:lnTo>
                      <a:pt x="247" y="26"/>
                    </a:lnTo>
                    <a:lnTo>
                      <a:pt x="247" y="0"/>
                    </a:lnTo>
                    <a:lnTo>
                      <a:pt x="242" y="0"/>
                    </a:lnTo>
                    <a:close/>
                    <a:moveTo>
                      <a:pt x="265" y="0"/>
                    </a:moveTo>
                    <a:lnTo>
                      <a:pt x="265" y="26"/>
                    </a:lnTo>
                    <a:lnTo>
                      <a:pt x="270" y="26"/>
                    </a:lnTo>
                    <a:lnTo>
                      <a:pt x="270" y="23"/>
                    </a:lnTo>
                    <a:lnTo>
                      <a:pt x="293" y="23"/>
                    </a:lnTo>
                    <a:lnTo>
                      <a:pt x="293" y="20"/>
                    </a:lnTo>
                    <a:lnTo>
                      <a:pt x="270" y="20"/>
                    </a:lnTo>
                    <a:lnTo>
                      <a:pt x="270" y="0"/>
                    </a:lnTo>
                    <a:lnTo>
                      <a:pt x="265" y="0"/>
                    </a:lnTo>
                    <a:close/>
                    <a:moveTo>
                      <a:pt x="322" y="0"/>
                    </a:moveTo>
                    <a:lnTo>
                      <a:pt x="322" y="26"/>
                    </a:lnTo>
                    <a:lnTo>
                      <a:pt x="328" y="26"/>
                    </a:lnTo>
                    <a:lnTo>
                      <a:pt x="328" y="0"/>
                    </a:lnTo>
                    <a:lnTo>
                      <a:pt x="322" y="0"/>
                    </a:lnTo>
                    <a:close/>
                    <a:moveTo>
                      <a:pt x="354" y="0"/>
                    </a:moveTo>
                    <a:lnTo>
                      <a:pt x="354" y="26"/>
                    </a:lnTo>
                    <a:lnTo>
                      <a:pt x="356" y="26"/>
                    </a:lnTo>
                    <a:lnTo>
                      <a:pt x="356" y="0"/>
                    </a:lnTo>
                    <a:lnTo>
                      <a:pt x="354" y="0"/>
                    </a:lnTo>
                    <a:close/>
                    <a:moveTo>
                      <a:pt x="368" y="0"/>
                    </a:moveTo>
                    <a:lnTo>
                      <a:pt x="368" y="26"/>
                    </a:lnTo>
                    <a:lnTo>
                      <a:pt x="374" y="26"/>
                    </a:lnTo>
                    <a:lnTo>
                      <a:pt x="374" y="3"/>
                    </a:lnTo>
                    <a:lnTo>
                      <a:pt x="388" y="26"/>
                    </a:lnTo>
                    <a:lnTo>
                      <a:pt x="394" y="26"/>
                    </a:lnTo>
                    <a:lnTo>
                      <a:pt x="379" y="0"/>
                    </a:lnTo>
                    <a:lnTo>
                      <a:pt x="368" y="0"/>
                    </a:lnTo>
                    <a:close/>
                    <a:moveTo>
                      <a:pt x="405" y="0"/>
                    </a:moveTo>
                    <a:lnTo>
                      <a:pt x="405" y="26"/>
                    </a:lnTo>
                    <a:lnTo>
                      <a:pt x="408" y="26"/>
                    </a:lnTo>
                    <a:lnTo>
                      <a:pt x="408" y="0"/>
                    </a:lnTo>
                    <a:lnTo>
                      <a:pt x="405" y="0"/>
                    </a:lnTo>
                    <a:close/>
                    <a:moveTo>
                      <a:pt x="420" y="0"/>
                    </a:moveTo>
                    <a:lnTo>
                      <a:pt x="420" y="26"/>
                    </a:lnTo>
                    <a:lnTo>
                      <a:pt x="425" y="26"/>
                    </a:lnTo>
                    <a:lnTo>
                      <a:pt x="425" y="0"/>
                    </a:lnTo>
                    <a:lnTo>
                      <a:pt x="420" y="0"/>
                    </a:lnTo>
                    <a:close/>
                    <a:moveTo>
                      <a:pt x="434" y="0"/>
                    </a:moveTo>
                    <a:lnTo>
                      <a:pt x="443" y="26"/>
                    </a:lnTo>
                    <a:lnTo>
                      <a:pt x="448" y="26"/>
                    </a:lnTo>
                    <a:lnTo>
                      <a:pt x="440" y="0"/>
                    </a:lnTo>
                    <a:lnTo>
                      <a:pt x="434" y="0"/>
                    </a:lnTo>
                    <a:close/>
                    <a:moveTo>
                      <a:pt x="471" y="0"/>
                    </a:moveTo>
                    <a:lnTo>
                      <a:pt x="463" y="26"/>
                    </a:lnTo>
                    <a:lnTo>
                      <a:pt x="468" y="26"/>
                    </a:lnTo>
                    <a:lnTo>
                      <a:pt x="477" y="0"/>
                    </a:lnTo>
                    <a:lnTo>
                      <a:pt x="471" y="0"/>
                    </a:lnTo>
                    <a:close/>
                    <a:moveTo>
                      <a:pt x="486" y="0"/>
                    </a:moveTo>
                    <a:lnTo>
                      <a:pt x="486" y="26"/>
                    </a:lnTo>
                    <a:lnTo>
                      <a:pt x="491" y="26"/>
                    </a:lnTo>
                    <a:lnTo>
                      <a:pt x="491" y="23"/>
                    </a:lnTo>
                    <a:lnTo>
                      <a:pt x="514" y="23"/>
                    </a:lnTo>
                    <a:lnTo>
                      <a:pt x="514" y="20"/>
                    </a:lnTo>
                    <a:lnTo>
                      <a:pt x="491" y="20"/>
                    </a:lnTo>
                    <a:lnTo>
                      <a:pt x="491" y="0"/>
                    </a:lnTo>
                    <a:lnTo>
                      <a:pt x="486" y="0"/>
                    </a:lnTo>
                    <a:close/>
                    <a:moveTo>
                      <a:pt x="523" y="0"/>
                    </a:moveTo>
                    <a:lnTo>
                      <a:pt x="523" y="26"/>
                    </a:lnTo>
                    <a:lnTo>
                      <a:pt x="529" y="26"/>
                    </a:lnTo>
                    <a:lnTo>
                      <a:pt x="529" y="0"/>
                    </a:lnTo>
                    <a:lnTo>
                      <a:pt x="523" y="0"/>
                    </a:lnTo>
                    <a:close/>
                    <a:moveTo>
                      <a:pt x="540" y="0"/>
                    </a:moveTo>
                    <a:lnTo>
                      <a:pt x="543" y="0"/>
                    </a:lnTo>
                    <a:lnTo>
                      <a:pt x="546" y="3"/>
                    </a:lnTo>
                    <a:lnTo>
                      <a:pt x="549" y="3"/>
                    </a:lnTo>
                    <a:lnTo>
                      <a:pt x="549" y="6"/>
                    </a:lnTo>
                    <a:lnTo>
                      <a:pt x="552" y="6"/>
                    </a:lnTo>
                    <a:lnTo>
                      <a:pt x="552" y="9"/>
                    </a:lnTo>
                    <a:lnTo>
                      <a:pt x="552" y="11"/>
                    </a:lnTo>
                    <a:lnTo>
                      <a:pt x="555" y="11"/>
                    </a:lnTo>
                    <a:lnTo>
                      <a:pt x="555" y="14"/>
                    </a:lnTo>
                    <a:lnTo>
                      <a:pt x="552" y="14"/>
                    </a:lnTo>
                    <a:lnTo>
                      <a:pt x="552" y="17"/>
                    </a:lnTo>
                    <a:lnTo>
                      <a:pt x="552" y="20"/>
                    </a:lnTo>
                    <a:lnTo>
                      <a:pt x="549" y="20"/>
                    </a:lnTo>
                    <a:lnTo>
                      <a:pt x="549" y="23"/>
                    </a:lnTo>
                    <a:lnTo>
                      <a:pt x="546" y="23"/>
                    </a:lnTo>
                    <a:lnTo>
                      <a:pt x="543" y="23"/>
                    </a:lnTo>
                    <a:lnTo>
                      <a:pt x="540" y="23"/>
                    </a:lnTo>
                    <a:lnTo>
                      <a:pt x="537" y="23"/>
                    </a:lnTo>
                    <a:lnTo>
                      <a:pt x="534" y="23"/>
                    </a:lnTo>
                    <a:lnTo>
                      <a:pt x="534" y="26"/>
                    </a:lnTo>
                    <a:lnTo>
                      <a:pt x="552" y="26"/>
                    </a:lnTo>
                    <a:lnTo>
                      <a:pt x="555" y="23"/>
                    </a:lnTo>
                    <a:lnTo>
                      <a:pt x="557" y="20"/>
                    </a:lnTo>
                    <a:lnTo>
                      <a:pt x="557" y="17"/>
                    </a:lnTo>
                    <a:lnTo>
                      <a:pt x="557" y="14"/>
                    </a:lnTo>
                    <a:lnTo>
                      <a:pt x="557" y="11"/>
                    </a:lnTo>
                    <a:lnTo>
                      <a:pt x="557" y="9"/>
                    </a:lnTo>
                    <a:lnTo>
                      <a:pt x="557" y="6"/>
                    </a:lnTo>
                    <a:lnTo>
                      <a:pt x="557" y="3"/>
                    </a:lnTo>
                    <a:lnTo>
                      <a:pt x="555" y="3"/>
                    </a:lnTo>
                    <a:lnTo>
                      <a:pt x="555" y="0"/>
                    </a:lnTo>
                    <a:lnTo>
                      <a:pt x="540" y="0"/>
                    </a:lnTo>
                    <a:close/>
                    <a:moveTo>
                      <a:pt x="566" y="0"/>
                    </a:moveTo>
                    <a:lnTo>
                      <a:pt x="566" y="3"/>
                    </a:lnTo>
                    <a:lnTo>
                      <a:pt x="563" y="6"/>
                    </a:lnTo>
                    <a:lnTo>
                      <a:pt x="563" y="9"/>
                    </a:lnTo>
                    <a:lnTo>
                      <a:pt x="563" y="11"/>
                    </a:lnTo>
                    <a:lnTo>
                      <a:pt x="563" y="14"/>
                    </a:lnTo>
                    <a:lnTo>
                      <a:pt x="566" y="14"/>
                    </a:lnTo>
                    <a:lnTo>
                      <a:pt x="566" y="17"/>
                    </a:lnTo>
                    <a:lnTo>
                      <a:pt x="569" y="17"/>
                    </a:lnTo>
                    <a:lnTo>
                      <a:pt x="569" y="20"/>
                    </a:lnTo>
                    <a:lnTo>
                      <a:pt x="572" y="20"/>
                    </a:lnTo>
                    <a:lnTo>
                      <a:pt x="575" y="23"/>
                    </a:lnTo>
                    <a:lnTo>
                      <a:pt x="577" y="23"/>
                    </a:lnTo>
                    <a:lnTo>
                      <a:pt x="580" y="23"/>
                    </a:lnTo>
                    <a:lnTo>
                      <a:pt x="583" y="26"/>
                    </a:lnTo>
                    <a:lnTo>
                      <a:pt x="592" y="26"/>
                    </a:lnTo>
                    <a:lnTo>
                      <a:pt x="589" y="23"/>
                    </a:lnTo>
                    <a:lnTo>
                      <a:pt x="586" y="20"/>
                    </a:lnTo>
                    <a:lnTo>
                      <a:pt x="583" y="20"/>
                    </a:lnTo>
                    <a:lnTo>
                      <a:pt x="580" y="20"/>
                    </a:lnTo>
                    <a:lnTo>
                      <a:pt x="580" y="17"/>
                    </a:lnTo>
                    <a:lnTo>
                      <a:pt x="577" y="17"/>
                    </a:lnTo>
                    <a:lnTo>
                      <a:pt x="575" y="17"/>
                    </a:lnTo>
                    <a:lnTo>
                      <a:pt x="572" y="17"/>
                    </a:lnTo>
                    <a:lnTo>
                      <a:pt x="572" y="14"/>
                    </a:lnTo>
                    <a:lnTo>
                      <a:pt x="569" y="14"/>
                    </a:lnTo>
                    <a:lnTo>
                      <a:pt x="569" y="11"/>
                    </a:lnTo>
                    <a:lnTo>
                      <a:pt x="569" y="9"/>
                    </a:lnTo>
                    <a:lnTo>
                      <a:pt x="569" y="6"/>
                    </a:lnTo>
                    <a:lnTo>
                      <a:pt x="572" y="3"/>
                    </a:lnTo>
                    <a:lnTo>
                      <a:pt x="575" y="0"/>
                    </a:lnTo>
                    <a:lnTo>
                      <a:pt x="566" y="0"/>
                    </a:lnTo>
                    <a:close/>
                    <a:moveTo>
                      <a:pt x="580" y="0"/>
                    </a:moveTo>
                    <a:lnTo>
                      <a:pt x="583" y="0"/>
                    </a:lnTo>
                    <a:lnTo>
                      <a:pt x="583" y="3"/>
                    </a:lnTo>
                    <a:lnTo>
                      <a:pt x="586" y="3"/>
                    </a:lnTo>
                    <a:lnTo>
                      <a:pt x="586" y="6"/>
                    </a:lnTo>
                    <a:lnTo>
                      <a:pt x="586" y="9"/>
                    </a:lnTo>
                    <a:lnTo>
                      <a:pt x="592" y="9"/>
                    </a:lnTo>
                    <a:lnTo>
                      <a:pt x="592" y="6"/>
                    </a:lnTo>
                    <a:lnTo>
                      <a:pt x="592" y="3"/>
                    </a:lnTo>
                    <a:lnTo>
                      <a:pt x="589" y="0"/>
                    </a:lnTo>
                    <a:lnTo>
                      <a:pt x="580" y="0"/>
                    </a:lnTo>
                    <a:close/>
                    <a:moveTo>
                      <a:pt x="603" y="0"/>
                    </a:moveTo>
                    <a:lnTo>
                      <a:pt x="603" y="26"/>
                    </a:lnTo>
                    <a:lnTo>
                      <a:pt x="606" y="26"/>
                    </a:lnTo>
                    <a:lnTo>
                      <a:pt x="606" y="0"/>
                    </a:lnTo>
                    <a:lnTo>
                      <a:pt x="603" y="0"/>
                    </a:lnTo>
                    <a:close/>
                    <a:moveTo>
                      <a:pt x="626" y="0"/>
                    </a:moveTo>
                    <a:lnTo>
                      <a:pt x="626" y="26"/>
                    </a:lnTo>
                    <a:lnTo>
                      <a:pt x="629" y="26"/>
                    </a:lnTo>
                    <a:lnTo>
                      <a:pt x="629" y="0"/>
                    </a:lnTo>
                    <a:lnTo>
                      <a:pt x="626" y="0"/>
                    </a:lnTo>
                    <a:close/>
                    <a:moveTo>
                      <a:pt x="646" y="0"/>
                    </a:moveTo>
                    <a:lnTo>
                      <a:pt x="658" y="26"/>
                    </a:lnTo>
                    <a:lnTo>
                      <a:pt x="664" y="26"/>
                    </a:lnTo>
                    <a:lnTo>
                      <a:pt x="652" y="0"/>
                    </a:lnTo>
                    <a:lnTo>
                      <a:pt x="646" y="0"/>
                    </a:lnTo>
                    <a:close/>
                    <a:moveTo>
                      <a:pt x="675" y="0"/>
                    </a:moveTo>
                    <a:lnTo>
                      <a:pt x="664" y="26"/>
                    </a:lnTo>
                    <a:lnTo>
                      <a:pt x="669" y="26"/>
                    </a:lnTo>
                    <a:lnTo>
                      <a:pt x="681" y="0"/>
                    </a:lnTo>
                    <a:lnTo>
                      <a:pt x="675" y="0"/>
                    </a:lnTo>
                    <a:close/>
                    <a:moveTo>
                      <a:pt x="718" y="0"/>
                    </a:moveTo>
                    <a:lnTo>
                      <a:pt x="715" y="3"/>
                    </a:lnTo>
                    <a:lnTo>
                      <a:pt x="712" y="6"/>
                    </a:lnTo>
                    <a:lnTo>
                      <a:pt x="712" y="9"/>
                    </a:lnTo>
                    <a:lnTo>
                      <a:pt x="710" y="9"/>
                    </a:lnTo>
                    <a:lnTo>
                      <a:pt x="710" y="11"/>
                    </a:lnTo>
                    <a:lnTo>
                      <a:pt x="707" y="14"/>
                    </a:lnTo>
                    <a:lnTo>
                      <a:pt x="707" y="17"/>
                    </a:lnTo>
                    <a:lnTo>
                      <a:pt x="707" y="20"/>
                    </a:lnTo>
                    <a:lnTo>
                      <a:pt x="707" y="23"/>
                    </a:lnTo>
                    <a:lnTo>
                      <a:pt x="707" y="26"/>
                    </a:lnTo>
                    <a:lnTo>
                      <a:pt x="712" y="26"/>
                    </a:lnTo>
                    <a:lnTo>
                      <a:pt x="712" y="23"/>
                    </a:lnTo>
                    <a:lnTo>
                      <a:pt x="712" y="20"/>
                    </a:lnTo>
                    <a:lnTo>
                      <a:pt x="712" y="17"/>
                    </a:lnTo>
                    <a:lnTo>
                      <a:pt x="712" y="14"/>
                    </a:lnTo>
                    <a:lnTo>
                      <a:pt x="715" y="14"/>
                    </a:lnTo>
                    <a:lnTo>
                      <a:pt x="715" y="11"/>
                    </a:lnTo>
                    <a:lnTo>
                      <a:pt x="715" y="9"/>
                    </a:lnTo>
                    <a:lnTo>
                      <a:pt x="718" y="9"/>
                    </a:lnTo>
                    <a:lnTo>
                      <a:pt x="718" y="6"/>
                    </a:lnTo>
                    <a:lnTo>
                      <a:pt x="721" y="6"/>
                    </a:lnTo>
                    <a:lnTo>
                      <a:pt x="721" y="3"/>
                    </a:lnTo>
                    <a:lnTo>
                      <a:pt x="724" y="3"/>
                    </a:lnTo>
                    <a:lnTo>
                      <a:pt x="727" y="3"/>
                    </a:lnTo>
                    <a:lnTo>
                      <a:pt x="727" y="0"/>
                    </a:lnTo>
                    <a:lnTo>
                      <a:pt x="730" y="0"/>
                    </a:lnTo>
                    <a:lnTo>
                      <a:pt x="718" y="0"/>
                    </a:lnTo>
                    <a:close/>
                    <a:moveTo>
                      <a:pt x="741" y="0"/>
                    </a:moveTo>
                    <a:lnTo>
                      <a:pt x="741" y="0"/>
                    </a:lnTo>
                    <a:lnTo>
                      <a:pt x="744" y="3"/>
                    </a:lnTo>
                    <a:lnTo>
                      <a:pt x="747" y="3"/>
                    </a:lnTo>
                    <a:lnTo>
                      <a:pt x="747" y="6"/>
                    </a:lnTo>
                    <a:lnTo>
                      <a:pt x="750" y="6"/>
                    </a:lnTo>
                    <a:lnTo>
                      <a:pt x="753" y="9"/>
                    </a:lnTo>
                    <a:lnTo>
                      <a:pt x="753" y="11"/>
                    </a:lnTo>
                    <a:lnTo>
                      <a:pt x="755" y="11"/>
                    </a:lnTo>
                    <a:lnTo>
                      <a:pt x="755" y="14"/>
                    </a:lnTo>
                    <a:lnTo>
                      <a:pt x="755" y="17"/>
                    </a:lnTo>
                    <a:lnTo>
                      <a:pt x="755" y="20"/>
                    </a:lnTo>
                    <a:lnTo>
                      <a:pt x="755" y="23"/>
                    </a:lnTo>
                    <a:lnTo>
                      <a:pt x="755" y="26"/>
                    </a:lnTo>
                    <a:lnTo>
                      <a:pt x="761" y="26"/>
                    </a:lnTo>
                    <a:lnTo>
                      <a:pt x="761" y="23"/>
                    </a:lnTo>
                    <a:lnTo>
                      <a:pt x="761" y="20"/>
                    </a:lnTo>
                    <a:lnTo>
                      <a:pt x="761" y="17"/>
                    </a:lnTo>
                    <a:lnTo>
                      <a:pt x="761" y="14"/>
                    </a:lnTo>
                    <a:lnTo>
                      <a:pt x="761" y="11"/>
                    </a:lnTo>
                    <a:lnTo>
                      <a:pt x="758" y="11"/>
                    </a:lnTo>
                    <a:lnTo>
                      <a:pt x="758" y="9"/>
                    </a:lnTo>
                    <a:lnTo>
                      <a:pt x="755" y="6"/>
                    </a:lnTo>
                    <a:lnTo>
                      <a:pt x="755" y="3"/>
                    </a:lnTo>
                    <a:lnTo>
                      <a:pt x="753" y="3"/>
                    </a:lnTo>
                    <a:lnTo>
                      <a:pt x="750" y="0"/>
                    </a:lnTo>
                    <a:lnTo>
                      <a:pt x="741" y="0"/>
                    </a:lnTo>
                    <a:close/>
                    <a:moveTo>
                      <a:pt x="770" y="0"/>
                    </a:moveTo>
                    <a:lnTo>
                      <a:pt x="770" y="26"/>
                    </a:lnTo>
                    <a:lnTo>
                      <a:pt x="776" y="26"/>
                    </a:lnTo>
                    <a:lnTo>
                      <a:pt x="776" y="23"/>
                    </a:lnTo>
                    <a:lnTo>
                      <a:pt x="796" y="23"/>
                    </a:lnTo>
                    <a:lnTo>
                      <a:pt x="796" y="20"/>
                    </a:lnTo>
                    <a:lnTo>
                      <a:pt x="776" y="20"/>
                    </a:lnTo>
                    <a:lnTo>
                      <a:pt x="776" y="0"/>
                    </a:lnTo>
                    <a:lnTo>
                      <a:pt x="770" y="0"/>
                    </a:lnTo>
                    <a:close/>
                    <a:moveTo>
                      <a:pt x="824" y="0"/>
                    </a:moveTo>
                    <a:lnTo>
                      <a:pt x="824" y="26"/>
                    </a:lnTo>
                    <a:lnTo>
                      <a:pt x="830" y="26"/>
                    </a:lnTo>
                    <a:lnTo>
                      <a:pt x="830" y="3"/>
                    </a:lnTo>
                    <a:lnTo>
                      <a:pt x="844" y="26"/>
                    </a:lnTo>
                    <a:lnTo>
                      <a:pt x="850" y="26"/>
                    </a:lnTo>
                    <a:lnTo>
                      <a:pt x="833" y="0"/>
                    </a:lnTo>
                    <a:lnTo>
                      <a:pt x="824" y="0"/>
                    </a:lnTo>
                    <a:close/>
                    <a:moveTo>
                      <a:pt x="859" y="0"/>
                    </a:moveTo>
                    <a:lnTo>
                      <a:pt x="859" y="26"/>
                    </a:lnTo>
                    <a:lnTo>
                      <a:pt x="865" y="26"/>
                    </a:lnTo>
                    <a:lnTo>
                      <a:pt x="865" y="0"/>
                    </a:lnTo>
                    <a:lnTo>
                      <a:pt x="859" y="0"/>
                    </a:lnTo>
                    <a:close/>
                    <a:moveTo>
                      <a:pt x="876" y="0"/>
                    </a:moveTo>
                    <a:lnTo>
                      <a:pt x="876" y="26"/>
                    </a:lnTo>
                    <a:lnTo>
                      <a:pt x="882" y="26"/>
                    </a:lnTo>
                    <a:lnTo>
                      <a:pt x="882" y="23"/>
                    </a:lnTo>
                    <a:lnTo>
                      <a:pt x="905" y="23"/>
                    </a:lnTo>
                    <a:lnTo>
                      <a:pt x="905" y="20"/>
                    </a:lnTo>
                    <a:lnTo>
                      <a:pt x="882" y="20"/>
                    </a:lnTo>
                    <a:lnTo>
                      <a:pt x="882" y="0"/>
                    </a:lnTo>
                    <a:lnTo>
                      <a:pt x="876" y="0"/>
                    </a:lnTo>
                    <a:close/>
                    <a:moveTo>
                      <a:pt x="910" y="0"/>
                    </a:moveTo>
                    <a:lnTo>
                      <a:pt x="916" y="26"/>
                    </a:lnTo>
                    <a:lnTo>
                      <a:pt x="922" y="26"/>
                    </a:lnTo>
                    <a:lnTo>
                      <a:pt x="916" y="0"/>
                    </a:lnTo>
                    <a:lnTo>
                      <a:pt x="910" y="0"/>
                    </a:lnTo>
                    <a:close/>
                    <a:moveTo>
                      <a:pt x="939" y="0"/>
                    </a:moveTo>
                    <a:lnTo>
                      <a:pt x="931" y="26"/>
                    </a:lnTo>
                    <a:lnTo>
                      <a:pt x="936" y="26"/>
                    </a:lnTo>
                    <a:lnTo>
                      <a:pt x="942" y="6"/>
                    </a:lnTo>
                    <a:lnTo>
                      <a:pt x="948" y="26"/>
                    </a:lnTo>
                    <a:lnTo>
                      <a:pt x="954" y="26"/>
                    </a:lnTo>
                    <a:lnTo>
                      <a:pt x="945" y="0"/>
                    </a:lnTo>
                    <a:lnTo>
                      <a:pt x="939" y="0"/>
                    </a:lnTo>
                    <a:close/>
                    <a:moveTo>
                      <a:pt x="968" y="0"/>
                    </a:moveTo>
                    <a:lnTo>
                      <a:pt x="962" y="26"/>
                    </a:lnTo>
                    <a:lnTo>
                      <a:pt x="968" y="26"/>
                    </a:lnTo>
                    <a:lnTo>
                      <a:pt x="974" y="0"/>
                    </a:lnTo>
                    <a:lnTo>
                      <a:pt x="968" y="0"/>
                    </a:lnTo>
                    <a:close/>
                    <a:moveTo>
                      <a:pt x="1020" y="0"/>
                    </a:moveTo>
                    <a:lnTo>
                      <a:pt x="1020" y="26"/>
                    </a:lnTo>
                    <a:lnTo>
                      <a:pt x="1022" y="26"/>
                    </a:lnTo>
                    <a:lnTo>
                      <a:pt x="1022" y="0"/>
                    </a:lnTo>
                    <a:lnTo>
                      <a:pt x="1020" y="0"/>
                    </a:lnTo>
                    <a:close/>
                    <a:moveTo>
                      <a:pt x="1034" y="0"/>
                    </a:moveTo>
                    <a:lnTo>
                      <a:pt x="1034" y="26"/>
                    </a:lnTo>
                    <a:lnTo>
                      <a:pt x="1040" y="26"/>
                    </a:lnTo>
                    <a:lnTo>
                      <a:pt x="1040" y="23"/>
                    </a:lnTo>
                    <a:lnTo>
                      <a:pt x="1063" y="23"/>
                    </a:lnTo>
                    <a:lnTo>
                      <a:pt x="1063" y="20"/>
                    </a:lnTo>
                    <a:lnTo>
                      <a:pt x="1040" y="20"/>
                    </a:lnTo>
                    <a:lnTo>
                      <a:pt x="1040" y="0"/>
                    </a:lnTo>
                    <a:lnTo>
                      <a:pt x="1034" y="0"/>
                    </a:lnTo>
                    <a:close/>
                    <a:moveTo>
                      <a:pt x="1071" y="0"/>
                    </a:moveTo>
                    <a:lnTo>
                      <a:pt x="1071" y="26"/>
                    </a:lnTo>
                    <a:lnTo>
                      <a:pt x="1077" y="26"/>
                    </a:lnTo>
                    <a:lnTo>
                      <a:pt x="1077" y="0"/>
                    </a:lnTo>
                    <a:lnTo>
                      <a:pt x="1071" y="0"/>
                    </a:lnTo>
                    <a:close/>
                    <a:moveTo>
                      <a:pt x="1091" y="0"/>
                    </a:moveTo>
                    <a:lnTo>
                      <a:pt x="1091" y="0"/>
                    </a:lnTo>
                    <a:lnTo>
                      <a:pt x="1094" y="0"/>
                    </a:lnTo>
                    <a:lnTo>
                      <a:pt x="1094" y="3"/>
                    </a:lnTo>
                    <a:lnTo>
                      <a:pt x="1097" y="3"/>
                    </a:lnTo>
                    <a:lnTo>
                      <a:pt x="1100" y="6"/>
                    </a:lnTo>
                    <a:lnTo>
                      <a:pt x="1100" y="9"/>
                    </a:lnTo>
                    <a:lnTo>
                      <a:pt x="1103" y="9"/>
                    </a:lnTo>
                    <a:lnTo>
                      <a:pt x="1103" y="11"/>
                    </a:lnTo>
                    <a:lnTo>
                      <a:pt x="1103" y="14"/>
                    </a:lnTo>
                    <a:lnTo>
                      <a:pt x="1100" y="17"/>
                    </a:lnTo>
                    <a:lnTo>
                      <a:pt x="1100" y="20"/>
                    </a:lnTo>
                    <a:lnTo>
                      <a:pt x="1097" y="20"/>
                    </a:lnTo>
                    <a:lnTo>
                      <a:pt x="1097" y="23"/>
                    </a:lnTo>
                    <a:lnTo>
                      <a:pt x="1094" y="23"/>
                    </a:lnTo>
                    <a:lnTo>
                      <a:pt x="1091" y="23"/>
                    </a:lnTo>
                    <a:lnTo>
                      <a:pt x="1088" y="23"/>
                    </a:lnTo>
                    <a:lnTo>
                      <a:pt x="1086" y="23"/>
                    </a:lnTo>
                    <a:lnTo>
                      <a:pt x="1083" y="23"/>
                    </a:lnTo>
                    <a:lnTo>
                      <a:pt x="1083" y="26"/>
                    </a:lnTo>
                    <a:lnTo>
                      <a:pt x="1103" y="26"/>
                    </a:lnTo>
                    <a:lnTo>
                      <a:pt x="1103" y="23"/>
                    </a:lnTo>
                    <a:lnTo>
                      <a:pt x="1106" y="23"/>
                    </a:lnTo>
                    <a:lnTo>
                      <a:pt x="1106" y="20"/>
                    </a:lnTo>
                    <a:lnTo>
                      <a:pt x="1106" y="17"/>
                    </a:lnTo>
                    <a:lnTo>
                      <a:pt x="1106" y="14"/>
                    </a:lnTo>
                    <a:lnTo>
                      <a:pt x="1109" y="14"/>
                    </a:lnTo>
                    <a:lnTo>
                      <a:pt x="1109" y="11"/>
                    </a:lnTo>
                    <a:lnTo>
                      <a:pt x="1106" y="11"/>
                    </a:lnTo>
                    <a:lnTo>
                      <a:pt x="1106" y="9"/>
                    </a:lnTo>
                    <a:lnTo>
                      <a:pt x="1106" y="6"/>
                    </a:lnTo>
                    <a:lnTo>
                      <a:pt x="1106" y="3"/>
                    </a:lnTo>
                    <a:lnTo>
                      <a:pt x="1103" y="3"/>
                    </a:lnTo>
                    <a:lnTo>
                      <a:pt x="1103" y="0"/>
                    </a:lnTo>
                    <a:lnTo>
                      <a:pt x="1091" y="0"/>
                    </a:lnTo>
                    <a:close/>
                    <a:moveTo>
                      <a:pt x="1114" y="0"/>
                    </a:moveTo>
                    <a:lnTo>
                      <a:pt x="1114" y="3"/>
                    </a:lnTo>
                    <a:lnTo>
                      <a:pt x="1114" y="6"/>
                    </a:lnTo>
                    <a:lnTo>
                      <a:pt x="1111" y="6"/>
                    </a:lnTo>
                    <a:lnTo>
                      <a:pt x="1111" y="9"/>
                    </a:lnTo>
                    <a:lnTo>
                      <a:pt x="1111" y="11"/>
                    </a:lnTo>
                    <a:lnTo>
                      <a:pt x="1114" y="14"/>
                    </a:lnTo>
                    <a:lnTo>
                      <a:pt x="1114" y="17"/>
                    </a:lnTo>
                    <a:lnTo>
                      <a:pt x="1117" y="17"/>
                    </a:lnTo>
                    <a:lnTo>
                      <a:pt x="1117" y="20"/>
                    </a:lnTo>
                    <a:lnTo>
                      <a:pt x="1120" y="20"/>
                    </a:lnTo>
                    <a:lnTo>
                      <a:pt x="1123" y="23"/>
                    </a:lnTo>
                    <a:lnTo>
                      <a:pt x="1126" y="23"/>
                    </a:lnTo>
                    <a:lnTo>
                      <a:pt x="1129" y="23"/>
                    </a:lnTo>
                    <a:lnTo>
                      <a:pt x="1132" y="23"/>
                    </a:lnTo>
                    <a:lnTo>
                      <a:pt x="1132" y="26"/>
                    </a:lnTo>
                    <a:lnTo>
                      <a:pt x="1140" y="26"/>
                    </a:lnTo>
                    <a:lnTo>
                      <a:pt x="1140" y="23"/>
                    </a:lnTo>
                    <a:lnTo>
                      <a:pt x="1137" y="23"/>
                    </a:lnTo>
                    <a:lnTo>
                      <a:pt x="1134" y="20"/>
                    </a:lnTo>
                    <a:lnTo>
                      <a:pt x="1132" y="20"/>
                    </a:lnTo>
                    <a:lnTo>
                      <a:pt x="1129" y="17"/>
                    </a:lnTo>
                    <a:lnTo>
                      <a:pt x="1126" y="17"/>
                    </a:lnTo>
                    <a:lnTo>
                      <a:pt x="1123" y="17"/>
                    </a:lnTo>
                    <a:lnTo>
                      <a:pt x="1120" y="14"/>
                    </a:lnTo>
                    <a:lnTo>
                      <a:pt x="1117" y="14"/>
                    </a:lnTo>
                    <a:lnTo>
                      <a:pt x="1117" y="11"/>
                    </a:lnTo>
                    <a:lnTo>
                      <a:pt x="1117" y="9"/>
                    </a:lnTo>
                    <a:lnTo>
                      <a:pt x="1117" y="6"/>
                    </a:lnTo>
                    <a:lnTo>
                      <a:pt x="1120" y="6"/>
                    </a:lnTo>
                    <a:lnTo>
                      <a:pt x="1120" y="3"/>
                    </a:lnTo>
                    <a:lnTo>
                      <a:pt x="1123" y="3"/>
                    </a:lnTo>
                    <a:lnTo>
                      <a:pt x="1123" y="0"/>
                    </a:lnTo>
                    <a:lnTo>
                      <a:pt x="1114" y="0"/>
                    </a:lnTo>
                    <a:close/>
                    <a:moveTo>
                      <a:pt x="1132" y="0"/>
                    </a:moveTo>
                    <a:lnTo>
                      <a:pt x="1132" y="0"/>
                    </a:lnTo>
                    <a:lnTo>
                      <a:pt x="1132" y="3"/>
                    </a:lnTo>
                    <a:lnTo>
                      <a:pt x="1134" y="3"/>
                    </a:lnTo>
                    <a:lnTo>
                      <a:pt x="1134" y="6"/>
                    </a:lnTo>
                    <a:lnTo>
                      <a:pt x="1137" y="9"/>
                    </a:lnTo>
                    <a:lnTo>
                      <a:pt x="1140" y="9"/>
                    </a:lnTo>
                    <a:lnTo>
                      <a:pt x="1140" y="6"/>
                    </a:lnTo>
                    <a:lnTo>
                      <a:pt x="1140" y="3"/>
                    </a:lnTo>
                    <a:lnTo>
                      <a:pt x="1140" y="0"/>
                    </a:lnTo>
                    <a:lnTo>
                      <a:pt x="1132" y="0"/>
                    </a:lnTo>
                    <a:close/>
                    <a:moveTo>
                      <a:pt x="1149" y="0"/>
                    </a:moveTo>
                    <a:lnTo>
                      <a:pt x="1149" y="26"/>
                    </a:lnTo>
                    <a:lnTo>
                      <a:pt x="1154" y="26"/>
                    </a:lnTo>
                    <a:lnTo>
                      <a:pt x="1154" y="23"/>
                    </a:lnTo>
                    <a:lnTo>
                      <a:pt x="1177" y="23"/>
                    </a:lnTo>
                    <a:lnTo>
                      <a:pt x="1177" y="20"/>
                    </a:lnTo>
                    <a:lnTo>
                      <a:pt x="1154" y="20"/>
                    </a:lnTo>
                    <a:lnTo>
                      <a:pt x="1154" y="0"/>
                    </a:lnTo>
                    <a:lnTo>
                      <a:pt x="1149" y="0"/>
                    </a:lnTo>
                    <a:close/>
                    <a:moveTo>
                      <a:pt x="1186" y="0"/>
                    </a:moveTo>
                    <a:lnTo>
                      <a:pt x="1198" y="26"/>
                    </a:lnTo>
                    <a:lnTo>
                      <a:pt x="1203" y="26"/>
                    </a:lnTo>
                    <a:lnTo>
                      <a:pt x="1189" y="0"/>
                    </a:lnTo>
                    <a:lnTo>
                      <a:pt x="1186" y="0"/>
                    </a:lnTo>
                    <a:lnTo>
                      <a:pt x="1215" y="0"/>
                    </a:lnTo>
                    <a:lnTo>
                      <a:pt x="1203" y="26"/>
                    </a:lnTo>
                    <a:lnTo>
                      <a:pt x="1209" y="26"/>
                    </a:lnTo>
                    <a:lnTo>
                      <a:pt x="1221" y="0"/>
                    </a:lnTo>
                    <a:lnTo>
                      <a:pt x="1215" y="0"/>
                    </a:lnTo>
                    <a:lnTo>
                      <a:pt x="1186" y="0"/>
                    </a:lnTo>
                    <a:close/>
                  </a:path>
                </a:pathLst>
              </a:custGeom>
              <a:solidFill>
                <a:schemeClr val="tx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40"/>
              <p:cNvSpPr>
                <a:spLocks noEditPoints="1"/>
              </p:cNvSpPr>
              <p:nvPr userDrawn="1"/>
            </p:nvSpPr>
            <p:spPr bwMode="auto">
              <a:xfrm>
                <a:off x="18" y="4094"/>
                <a:ext cx="795" cy="4"/>
              </a:xfrm>
              <a:custGeom>
                <a:avLst/>
                <a:gdLst>
                  <a:gd name="T0" fmla="*/ 1 w 1234"/>
                  <a:gd name="T1" fmla="*/ 1 h 6"/>
                  <a:gd name="T2" fmla="*/ 1 w 1234"/>
                  <a:gd name="T3" fmla="*/ 1 h 6"/>
                  <a:gd name="T4" fmla="*/ 1 w 1234"/>
                  <a:gd name="T5" fmla="*/ 1 h 6"/>
                  <a:gd name="T6" fmla="*/ 1 w 1234"/>
                  <a:gd name="T7" fmla="*/ 1 h 6"/>
                  <a:gd name="T8" fmla="*/ 1 w 1234"/>
                  <a:gd name="T9" fmla="*/ 1 h 6"/>
                  <a:gd name="T10" fmla="*/ 1 w 1234"/>
                  <a:gd name="T11" fmla="*/ 1 h 6"/>
                  <a:gd name="T12" fmla="*/ 1 w 1234"/>
                  <a:gd name="T13" fmla="*/ 0 h 6"/>
                  <a:gd name="T14" fmla="*/ 1 w 1234"/>
                  <a:gd name="T15" fmla="*/ 0 h 6"/>
                  <a:gd name="T16" fmla="*/ 1 w 1234"/>
                  <a:gd name="T17" fmla="*/ 1 h 6"/>
                  <a:gd name="T18" fmla="*/ 1 w 1234"/>
                  <a:gd name="T19" fmla="*/ 1 h 6"/>
                  <a:gd name="T20" fmla="*/ 1 w 1234"/>
                  <a:gd name="T21" fmla="*/ 1 h 6"/>
                  <a:gd name="T22" fmla="*/ 1 w 1234"/>
                  <a:gd name="T23" fmla="*/ 1 h 6"/>
                  <a:gd name="T24" fmla="*/ 1 w 1234"/>
                  <a:gd name="T25" fmla="*/ 1 h 6"/>
                  <a:gd name="T26" fmla="*/ 1 w 1234"/>
                  <a:gd name="T27" fmla="*/ 1 h 6"/>
                  <a:gd name="T28" fmla="*/ 1 w 1234"/>
                  <a:gd name="T29" fmla="*/ 1 h 6"/>
                  <a:gd name="T30" fmla="*/ 1 w 1234"/>
                  <a:gd name="T31" fmla="*/ 1 h 6"/>
                  <a:gd name="T32" fmla="*/ 1 w 1234"/>
                  <a:gd name="T33" fmla="*/ 1 h 6"/>
                  <a:gd name="T34" fmla="*/ 1 w 1234"/>
                  <a:gd name="T35" fmla="*/ 1 h 6"/>
                  <a:gd name="T36" fmla="*/ 1 w 1234"/>
                  <a:gd name="T37" fmla="*/ 1 h 6"/>
                  <a:gd name="T38" fmla="*/ 1 w 1234"/>
                  <a:gd name="T39" fmla="*/ 1 h 6"/>
                  <a:gd name="T40" fmla="*/ 1 w 1234"/>
                  <a:gd name="T41" fmla="*/ 1 h 6"/>
                  <a:gd name="T42" fmla="*/ 1 w 1234"/>
                  <a:gd name="T43" fmla="*/ 1 h 6"/>
                  <a:gd name="T44" fmla="*/ 1 w 1234"/>
                  <a:gd name="T45" fmla="*/ 1 h 6"/>
                  <a:gd name="T46" fmla="*/ 1 w 1234"/>
                  <a:gd name="T47" fmla="*/ 1 h 6"/>
                  <a:gd name="T48" fmla="*/ 1 w 1234"/>
                  <a:gd name="T49" fmla="*/ 1 h 6"/>
                  <a:gd name="T50" fmla="*/ 1 w 1234"/>
                  <a:gd name="T51" fmla="*/ 1 h 6"/>
                  <a:gd name="T52" fmla="*/ 1 w 1234"/>
                  <a:gd name="T53" fmla="*/ 0 h 6"/>
                  <a:gd name="T54" fmla="*/ 1 w 1234"/>
                  <a:gd name="T55" fmla="*/ 0 h 6"/>
                  <a:gd name="T56" fmla="*/ 1 w 1234"/>
                  <a:gd name="T57" fmla="*/ 1 h 6"/>
                  <a:gd name="T58" fmla="*/ 1 w 1234"/>
                  <a:gd name="T59" fmla="*/ 1 h 6"/>
                  <a:gd name="T60" fmla="*/ 1 w 1234"/>
                  <a:gd name="T61" fmla="*/ 1 h 6"/>
                  <a:gd name="T62" fmla="*/ 1 w 1234"/>
                  <a:gd name="T63" fmla="*/ 1 h 6"/>
                  <a:gd name="T64" fmla="*/ 1 w 1234"/>
                  <a:gd name="T65" fmla="*/ 1 h 6"/>
                  <a:gd name="T66" fmla="*/ 1 w 1234"/>
                  <a:gd name="T67" fmla="*/ 1 h 6"/>
                  <a:gd name="T68" fmla="*/ 1 w 1234"/>
                  <a:gd name="T69" fmla="*/ 1 h 6"/>
                  <a:gd name="T70" fmla="*/ 1 w 1234"/>
                  <a:gd name="T71" fmla="*/ 1 h 6"/>
                  <a:gd name="T72" fmla="*/ 1 w 1234"/>
                  <a:gd name="T73" fmla="*/ 0 h 6"/>
                  <a:gd name="T74" fmla="*/ 1 w 1234"/>
                  <a:gd name="T75" fmla="*/ 1 h 6"/>
                  <a:gd name="T76" fmla="*/ 1 w 1234"/>
                  <a:gd name="T77" fmla="*/ 1 h 6"/>
                  <a:gd name="T78" fmla="*/ 1 w 1234"/>
                  <a:gd name="T79" fmla="*/ 1 h 6"/>
                  <a:gd name="T80" fmla="*/ 1 w 1234"/>
                  <a:gd name="T81" fmla="*/ 1 h 6"/>
                  <a:gd name="T82" fmla="*/ 1 w 1234"/>
                  <a:gd name="T83" fmla="*/ 1 h 6"/>
                  <a:gd name="T84" fmla="*/ 1 w 1234"/>
                  <a:gd name="T85" fmla="*/ 1 h 6"/>
                  <a:gd name="T86" fmla="*/ 1 w 1234"/>
                  <a:gd name="T87" fmla="*/ 1 h 6"/>
                  <a:gd name="T88" fmla="*/ 1 w 1234"/>
                  <a:gd name="T89" fmla="*/ 1 h 6"/>
                  <a:gd name="T90" fmla="*/ 1 w 1234"/>
                  <a:gd name="T91" fmla="*/ 1 h 6"/>
                  <a:gd name="T92" fmla="*/ 1 w 1234"/>
                  <a:gd name="T93" fmla="*/ 1 h 6"/>
                  <a:gd name="T94" fmla="*/ 1 w 1234"/>
                  <a:gd name="T95" fmla="*/ 1 h 6"/>
                  <a:gd name="T96" fmla="*/ 1 w 1234"/>
                  <a:gd name="T97" fmla="*/ 1 h 6"/>
                  <a:gd name="T98" fmla="*/ 1 w 1234"/>
                  <a:gd name="T99" fmla="*/ 1 h 6"/>
                  <a:gd name="T100" fmla="*/ 1 w 1234"/>
                  <a:gd name="T101" fmla="*/ 1 h 6"/>
                  <a:gd name="T102" fmla="*/ 1 w 1234"/>
                  <a:gd name="T103" fmla="*/ 1 h 6"/>
                  <a:gd name="T104" fmla="*/ 1 w 1234"/>
                  <a:gd name="T105" fmla="*/ 1 h 6"/>
                  <a:gd name="T106" fmla="*/ 1 w 1234"/>
                  <a:gd name="T107" fmla="*/ 0 h 6"/>
                  <a:gd name="T108" fmla="*/ 1 w 1234"/>
                  <a:gd name="T109" fmla="*/ 1 h 6"/>
                  <a:gd name="T110" fmla="*/ 1 w 1234"/>
                  <a:gd name="T111" fmla="*/ 1 h 6"/>
                  <a:gd name="T112" fmla="*/ 1 w 1234"/>
                  <a:gd name="T113" fmla="*/ 1 h 6"/>
                  <a:gd name="T114" fmla="*/ 1 w 1234"/>
                  <a:gd name="T115" fmla="*/ 1 h 6"/>
                  <a:gd name="T116" fmla="*/ 1 w 1234"/>
                  <a:gd name="T117" fmla="*/ 1 h 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34" h="6">
                    <a:moveTo>
                      <a:pt x="17" y="6"/>
                    </a:moveTo>
                    <a:lnTo>
                      <a:pt x="17" y="6"/>
                    </a:lnTo>
                    <a:lnTo>
                      <a:pt x="29" y="6"/>
                    </a:lnTo>
                    <a:lnTo>
                      <a:pt x="29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1" y="6"/>
                    </a:lnTo>
                    <a:lnTo>
                      <a:pt x="17" y="6"/>
                    </a:lnTo>
                    <a:close/>
                    <a:moveTo>
                      <a:pt x="40" y="6"/>
                    </a:moveTo>
                    <a:lnTo>
                      <a:pt x="40" y="3"/>
                    </a:lnTo>
                    <a:lnTo>
                      <a:pt x="34" y="3"/>
                    </a:lnTo>
                    <a:lnTo>
                      <a:pt x="34" y="6"/>
                    </a:lnTo>
                    <a:lnTo>
                      <a:pt x="40" y="6"/>
                    </a:lnTo>
                    <a:close/>
                    <a:moveTo>
                      <a:pt x="72" y="6"/>
                    </a:moveTo>
                    <a:lnTo>
                      <a:pt x="72" y="3"/>
                    </a:lnTo>
                    <a:lnTo>
                      <a:pt x="66" y="3"/>
                    </a:lnTo>
                    <a:lnTo>
                      <a:pt x="66" y="6"/>
                    </a:lnTo>
                    <a:lnTo>
                      <a:pt x="72" y="6"/>
                    </a:lnTo>
                    <a:close/>
                    <a:moveTo>
                      <a:pt x="89" y="6"/>
                    </a:moveTo>
                    <a:lnTo>
                      <a:pt x="89" y="6"/>
                    </a:lnTo>
                    <a:lnTo>
                      <a:pt x="112" y="6"/>
                    </a:lnTo>
                    <a:lnTo>
                      <a:pt x="112" y="3"/>
                    </a:lnTo>
                    <a:lnTo>
                      <a:pt x="83" y="3"/>
                    </a:lnTo>
                    <a:lnTo>
                      <a:pt x="83" y="6"/>
                    </a:lnTo>
                    <a:lnTo>
                      <a:pt x="89" y="6"/>
                    </a:lnTo>
                    <a:close/>
                    <a:moveTo>
                      <a:pt x="149" y="6"/>
                    </a:moveTo>
                    <a:lnTo>
                      <a:pt x="149" y="6"/>
                    </a:lnTo>
                    <a:lnTo>
                      <a:pt x="152" y="6"/>
                    </a:lnTo>
                    <a:lnTo>
                      <a:pt x="155" y="6"/>
                    </a:lnTo>
                    <a:lnTo>
                      <a:pt x="164" y="6"/>
                    </a:lnTo>
                    <a:lnTo>
                      <a:pt x="164" y="3"/>
                    </a:lnTo>
                    <a:lnTo>
                      <a:pt x="161" y="3"/>
                    </a:lnTo>
                    <a:lnTo>
                      <a:pt x="158" y="3"/>
                    </a:lnTo>
                    <a:lnTo>
                      <a:pt x="155" y="0"/>
                    </a:lnTo>
                    <a:lnTo>
                      <a:pt x="152" y="0"/>
                    </a:lnTo>
                    <a:lnTo>
                      <a:pt x="149" y="0"/>
                    </a:lnTo>
                    <a:lnTo>
                      <a:pt x="149" y="3"/>
                    </a:lnTo>
                    <a:lnTo>
                      <a:pt x="146" y="3"/>
                    </a:lnTo>
                    <a:lnTo>
                      <a:pt x="144" y="3"/>
                    </a:lnTo>
                    <a:lnTo>
                      <a:pt x="144" y="6"/>
                    </a:lnTo>
                    <a:lnTo>
                      <a:pt x="141" y="6"/>
                    </a:lnTo>
                    <a:lnTo>
                      <a:pt x="149" y="6"/>
                    </a:lnTo>
                    <a:close/>
                    <a:moveTo>
                      <a:pt x="187" y="6"/>
                    </a:moveTo>
                    <a:lnTo>
                      <a:pt x="187" y="6"/>
                    </a:lnTo>
                    <a:lnTo>
                      <a:pt x="198" y="6"/>
                    </a:lnTo>
                    <a:lnTo>
                      <a:pt x="198" y="3"/>
                    </a:lnTo>
                    <a:lnTo>
                      <a:pt x="169" y="3"/>
                    </a:lnTo>
                    <a:lnTo>
                      <a:pt x="169" y="6"/>
                    </a:lnTo>
                    <a:lnTo>
                      <a:pt x="184" y="6"/>
                    </a:lnTo>
                    <a:lnTo>
                      <a:pt x="187" y="6"/>
                    </a:lnTo>
                    <a:close/>
                    <a:moveTo>
                      <a:pt x="227" y="6"/>
                    </a:moveTo>
                    <a:lnTo>
                      <a:pt x="224" y="3"/>
                    </a:lnTo>
                    <a:lnTo>
                      <a:pt x="218" y="3"/>
                    </a:lnTo>
                    <a:lnTo>
                      <a:pt x="215" y="6"/>
                    </a:lnTo>
                    <a:lnTo>
                      <a:pt x="227" y="6"/>
                    </a:lnTo>
                    <a:close/>
                    <a:moveTo>
                      <a:pt x="258" y="6"/>
                    </a:moveTo>
                    <a:lnTo>
                      <a:pt x="258" y="6"/>
                    </a:lnTo>
                    <a:lnTo>
                      <a:pt x="270" y="6"/>
                    </a:lnTo>
                    <a:lnTo>
                      <a:pt x="270" y="3"/>
                    </a:lnTo>
                    <a:lnTo>
                      <a:pt x="241" y="3"/>
                    </a:lnTo>
                    <a:lnTo>
                      <a:pt x="241" y="6"/>
                    </a:lnTo>
                    <a:lnTo>
                      <a:pt x="253" y="6"/>
                    </a:lnTo>
                    <a:lnTo>
                      <a:pt x="258" y="6"/>
                    </a:lnTo>
                    <a:close/>
                    <a:moveTo>
                      <a:pt x="281" y="6"/>
                    </a:moveTo>
                    <a:lnTo>
                      <a:pt x="281" y="6"/>
                    </a:lnTo>
                    <a:lnTo>
                      <a:pt x="304" y="6"/>
                    </a:lnTo>
                    <a:lnTo>
                      <a:pt x="304" y="3"/>
                    </a:lnTo>
                    <a:lnTo>
                      <a:pt x="276" y="3"/>
                    </a:lnTo>
                    <a:lnTo>
                      <a:pt x="276" y="6"/>
                    </a:lnTo>
                    <a:lnTo>
                      <a:pt x="281" y="6"/>
                    </a:lnTo>
                    <a:close/>
                    <a:moveTo>
                      <a:pt x="339" y="6"/>
                    </a:moveTo>
                    <a:lnTo>
                      <a:pt x="339" y="3"/>
                    </a:lnTo>
                    <a:lnTo>
                      <a:pt x="333" y="3"/>
                    </a:lnTo>
                    <a:lnTo>
                      <a:pt x="333" y="6"/>
                    </a:lnTo>
                    <a:lnTo>
                      <a:pt x="339" y="6"/>
                    </a:lnTo>
                    <a:close/>
                    <a:moveTo>
                      <a:pt x="367" y="6"/>
                    </a:moveTo>
                    <a:lnTo>
                      <a:pt x="367" y="3"/>
                    </a:lnTo>
                    <a:lnTo>
                      <a:pt x="365" y="3"/>
                    </a:lnTo>
                    <a:lnTo>
                      <a:pt x="365" y="6"/>
                    </a:lnTo>
                    <a:lnTo>
                      <a:pt x="367" y="6"/>
                    </a:lnTo>
                    <a:close/>
                    <a:moveTo>
                      <a:pt x="390" y="6"/>
                    </a:moveTo>
                    <a:lnTo>
                      <a:pt x="388" y="3"/>
                    </a:lnTo>
                    <a:lnTo>
                      <a:pt x="379" y="3"/>
                    </a:lnTo>
                    <a:lnTo>
                      <a:pt x="379" y="6"/>
                    </a:lnTo>
                    <a:lnTo>
                      <a:pt x="390" y="6"/>
                    </a:lnTo>
                    <a:close/>
                    <a:moveTo>
                      <a:pt x="419" y="6"/>
                    </a:moveTo>
                    <a:lnTo>
                      <a:pt x="419" y="3"/>
                    </a:lnTo>
                    <a:lnTo>
                      <a:pt x="416" y="3"/>
                    </a:lnTo>
                    <a:lnTo>
                      <a:pt x="416" y="6"/>
                    </a:lnTo>
                    <a:lnTo>
                      <a:pt x="419" y="6"/>
                    </a:lnTo>
                    <a:close/>
                    <a:moveTo>
                      <a:pt x="436" y="6"/>
                    </a:moveTo>
                    <a:lnTo>
                      <a:pt x="436" y="3"/>
                    </a:lnTo>
                    <a:lnTo>
                      <a:pt x="431" y="3"/>
                    </a:lnTo>
                    <a:lnTo>
                      <a:pt x="431" y="6"/>
                    </a:lnTo>
                    <a:lnTo>
                      <a:pt x="436" y="6"/>
                    </a:lnTo>
                    <a:close/>
                    <a:moveTo>
                      <a:pt x="451" y="6"/>
                    </a:moveTo>
                    <a:lnTo>
                      <a:pt x="448" y="3"/>
                    </a:lnTo>
                    <a:lnTo>
                      <a:pt x="442" y="3"/>
                    </a:lnTo>
                    <a:lnTo>
                      <a:pt x="445" y="6"/>
                    </a:lnTo>
                    <a:lnTo>
                      <a:pt x="451" y="6"/>
                    </a:lnTo>
                    <a:close/>
                    <a:moveTo>
                      <a:pt x="488" y="6"/>
                    </a:moveTo>
                    <a:lnTo>
                      <a:pt x="491" y="3"/>
                    </a:lnTo>
                    <a:lnTo>
                      <a:pt x="485" y="3"/>
                    </a:lnTo>
                    <a:lnTo>
                      <a:pt x="482" y="6"/>
                    </a:lnTo>
                    <a:lnTo>
                      <a:pt x="488" y="6"/>
                    </a:lnTo>
                    <a:close/>
                    <a:moveTo>
                      <a:pt x="502" y="6"/>
                    </a:moveTo>
                    <a:lnTo>
                      <a:pt x="502" y="6"/>
                    </a:lnTo>
                    <a:lnTo>
                      <a:pt x="525" y="6"/>
                    </a:lnTo>
                    <a:lnTo>
                      <a:pt x="525" y="3"/>
                    </a:lnTo>
                    <a:lnTo>
                      <a:pt x="497" y="3"/>
                    </a:lnTo>
                    <a:lnTo>
                      <a:pt x="497" y="6"/>
                    </a:lnTo>
                    <a:lnTo>
                      <a:pt x="502" y="6"/>
                    </a:lnTo>
                    <a:close/>
                    <a:moveTo>
                      <a:pt x="540" y="6"/>
                    </a:moveTo>
                    <a:lnTo>
                      <a:pt x="540" y="6"/>
                    </a:lnTo>
                    <a:lnTo>
                      <a:pt x="548" y="6"/>
                    </a:lnTo>
                    <a:lnTo>
                      <a:pt x="551" y="6"/>
                    </a:lnTo>
                    <a:lnTo>
                      <a:pt x="566" y="6"/>
                    </a:lnTo>
                    <a:lnTo>
                      <a:pt x="563" y="6"/>
                    </a:lnTo>
                    <a:lnTo>
                      <a:pt x="563" y="3"/>
                    </a:lnTo>
                    <a:lnTo>
                      <a:pt x="560" y="3"/>
                    </a:lnTo>
                    <a:lnTo>
                      <a:pt x="557" y="3"/>
                    </a:lnTo>
                    <a:lnTo>
                      <a:pt x="554" y="3"/>
                    </a:lnTo>
                    <a:lnTo>
                      <a:pt x="551" y="3"/>
                    </a:lnTo>
                    <a:lnTo>
                      <a:pt x="548" y="3"/>
                    </a:lnTo>
                    <a:lnTo>
                      <a:pt x="545" y="3"/>
                    </a:lnTo>
                    <a:lnTo>
                      <a:pt x="534" y="3"/>
                    </a:lnTo>
                    <a:lnTo>
                      <a:pt x="534" y="6"/>
                    </a:lnTo>
                    <a:lnTo>
                      <a:pt x="540" y="6"/>
                    </a:lnTo>
                    <a:close/>
                    <a:moveTo>
                      <a:pt x="586" y="6"/>
                    </a:moveTo>
                    <a:lnTo>
                      <a:pt x="586" y="6"/>
                    </a:lnTo>
                    <a:lnTo>
                      <a:pt x="588" y="6"/>
                    </a:lnTo>
                    <a:lnTo>
                      <a:pt x="591" y="6"/>
                    </a:lnTo>
                    <a:lnTo>
                      <a:pt x="600" y="6"/>
                    </a:lnTo>
                    <a:lnTo>
                      <a:pt x="600" y="3"/>
                    </a:lnTo>
                    <a:lnTo>
                      <a:pt x="597" y="3"/>
                    </a:lnTo>
                    <a:lnTo>
                      <a:pt x="594" y="3"/>
                    </a:lnTo>
                    <a:lnTo>
                      <a:pt x="591" y="0"/>
                    </a:lnTo>
                    <a:lnTo>
                      <a:pt x="588" y="0"/>
                    </a:lnTo>
                    <a:lnTo>
                      <a:pt x="586" y="0"/>
                    </a:lnTo>
                    <a:lnTo>
                      <a:pt x="586" y="3"/>
                    </a:lnTo>
                    <a:lnTo>
                      <a:pt x="583" y="3"/>
                    </a:lnTo>
                    <a:lnTo>
                      <a:pt x="580" y="3"/>
                    </a:lnTo>
                    <a:lnTo>
                      <a:pt x="580" y="6"/>
                    </a:lnTo>
                    <a:lnTo>
                      <a:pt x="577" y="6"/>
                    </a:lnTo>
                    <a:lnTo>
                      <a:pt x="586" y="6"/>
                    </a:lnTo>
                    <a:close/>
                    <a:moveTo>
                      <a:pt x="617" y="6"/>
                    </a:moveTo>
                    <a:lnTo>
                      <a:pt x="617" y="3"/>
                    </a:lnTo>
                    <a:lnTo>
                      <a:pt x="614" y="3"/>
                    </a:lnTo>
                    <a:lnTo>
                      <a:pt x="614" y="6"/>
                    </a:lnTo>
                    <a:lnTo>
                      <a:pt x="617" y="6"/>
                    </a:lnTo>
                    <a:close/>
                    <a:moveTo>
                      <a:pt x="640" y="6"/>
                    </a:moveTo>
                    <a:lnTo>
                      <a:pt x="640" y="6"/>
                    </a:lnTo>
                    <a:lnTo>
                      <a:pt x="655" y="6"/>
                    </a:lnTo>
                    <a:lnTo>
                      <a:pt x="655" y="3"/>
                    </a:lnTo>
                    <a:lnTo>
                      <a:pt x="623" y="3"/>
                    </a:lnTo>
                    <a:lnTo>
                      <a:pt x="623" y="6"/>
                    </a:lnTo>
                    <a:lnTo>
                      <a:pt x="637" y="6"/>
                    </a:lnTo>
                    <a:lnTo>
                      <a:pt x="640" y="6"/>
                    </a:lnTo>
                    <a:close/>
                    <a:moveTo>
                      <a:pt x="663" y="6"/>
                    </a:moveTo>
                    <a:lnTo>
                      <a:pt x="660" y="3"/>
                    </a:lnTo>
                    <a:lnTo>
                      <a:pt x="655" y="3"/>
                    </a:lnTo>
                    <a:lnTo>
                      <a:pt x="657" y="6"/>
                    </a:lnTo>
                    <a:lnTo>
                      <a:pt x="663" y="6"/>
                    </a:lnTo>
                    <a:close/>
                    <a:moveTo>
                      <a:pt x="692" y="6"/>
                    </a:moveTo>
                    <a:lnTo>
                      <a:pt x="695" y="3"/>
                    </a:lnTo>
                    <a:lnTo>
                      <a:pt x="689" y="3"/>
                    </a:lnTo>
                    <a:lnTo>
                      <a:pt x="686" y="6"/>
                    </a:lnTo>
                    <a:lnTo>
                      <a:pt x="692" y="6"/>
                    </a:lnTo>
                    <a:close/>
                    <a:moveTo>
                      <a:pt x="741" y="6"/>
                    </a:moveTo>
                    <a:lnTo>
                      <a:pt x="741" y="6"/>
                    </a:lnTo>
                    <a:lnTo>
                      <a:pt x="744" y="6"/>
                    </a:lnTo>
                    <a:lnTo>
                      <a:pt x="746" y="6"/>
                    </a:lnTo>
                    <a:lnTo>
                      <a:pt x="749" y="6"/>
                    </a:lnTo>
                    <a:lnTo>
                      <a:pt x="752" y="6"/>
                    </a:lnTo>
                    <a:lnTo>
                      <a:pt x="761" y="6"/>
                    </a:lnTo>
                    <a:lnTo>
                      <a:pt x="758" y="6"/>
                    </a:lnTo>
                    <a:lnTo>
                      <a:pt x="758" y="3"/>
                    </a:lnTo>
                    <a:lnTo>
                      <a:pt x="755" y="3"/>
                    </a:lnTo>
                    <a:lnTo>
                      <a:pt x="752" y="3"/>
                    </a:lnTo>
                    <a:lnTo>
                      <a:pt x="749" y="0"/>
                    </a:lnTo>
                    <a:lnTo>
                      <a:pt x="746" y="0"/>
                    </a:lnTo>
                    <a:lnTo>
                      <a:pt x="744" y="0"/>
                    </a:lnTo>
                    <a:lnTo>
                      <a:pt x="741" y="0"/>
                    </a:lnTo>
                    <a:lnTo>
                      <a:pt x="741" y="3"/>
                    </a:lnTo>
                    <a:lnTo>
                      <a:pt x="738" y="3"/>
                    </a:lnTo>
                    <a:lnTo>
                      <a:pt x="735" y="3"/>
                    </a:lnTo>
                    <a:lnTo>
                      <a:pt x="732" y="3"/>
                    </a:lnTo>
                    <a:lnTo>
                      <a:pt x="732" y="6"/>
                    </a:lnTo>
                    <a:lnTo>
                      <a:pt x="729" y="6"/>
                    </a:lnTo>
                    <a:lnTo>
                      <a:pt x="741" y="6"/>
                    </a:lnTo>
                    <a:close/>
                    <a:moveTo>
                      <a:pt x="787" y="6"/>
                    </a:moveTo>
                    <a:lnTo>
                      <a:pt x="787" y="6"/>
                    </a:lnTo>
                    <a:lnTo>
                      <a:pt x="807" y="6"/>
                    </a:lnTo>
                    <a:lnTo>
                      <a:pt x="807" y="3"/>
                    </a:lnTo>
                    <a:lnTo>
                      <a:pt x="781" y="3"/>
                    </a:lnTo>
                    <a:lnTo>
                      <a:pt x="781" y="6"/>
                    </a:lnTo>
                    <a:lnTo>
                      <a:pt x="787" y="6"/>
                    </a:lnTo>
                    <a:close/>
                    <a:moveTo>
                      <a:pt x="844" y="6"/>
                    </a:moveTo>
                    <a:lnTo>
                      <a:pt x="841" y="3"/>
                    </a:lnTo>
                    <a:lnTo>
                      <a:pt x="835" y="3"/>
                    </a:lnTo>
                    <a:lnTo>
                      <a:pt x="835" y="6"/>
                    </a:lnTo>
                    <a:lnTo>
                      <a:pt x="844" y="6"/>
                    </a:lnTo>
                    <a:close/>
                    <a:moveTo>
                      <a:pt x="876" y="6"/>
                    </a:moveTo>
                    <a:lnTo>
                      <a:pt x="876" y="3"/>
                    </a:lnTo>
                    <a:lnTo>
                      <a:pt x="870" y="3"/>
                    </a:lnTo>
                    <a:lnTo>
                      <a:pt x="870" y="6"/>
                    </a:lnTo>
                    <a:lnTo>
                      <a:pt x="876" y="6"/>
                    </a:lnTo>
                    <a:close/>
                    <a:moveTo>
                      <a:pt x="893" y="6"/>
                    </a:moveTo>
                    <a:lnTo>
                      <a:pt x="893" y="6"/>
                    </a:lnTo>
                    <a:lnTo>
                      <a:pt x="916" y="6"/>
                    </a:lnTo>
                    <a:lnTo>
                      <a:pt x="916" y="3"/>
                    </a:lnTo>
                    <a:lnTo>
                      <a:pt x="887" y="3"/>
                    </a:lnTo>
                    <a:lnTo>
                      <a:pt x="887" y="6"/>
                    </a:lnTo>
                    <a:lnTo>
                      <a:pt x="893" y="6"/>
                    </a:lnTo>
                    <a:close/>
                    <a:moveTo>
                      <a:pt x="927" y="6"/>
                    </a:moveTo>
                    <a:lnTo>
                      <a:pt x="924" y="3"/>
                    </a:lnTo>
                    <a:lnTo>
                      <a:pt x="919" y="3"/>
                    </a:lnTo>
                    <a:lnTo>
                      <a:pt x="921" y="6"/>
                    </a:lnTo>
                    <a:lnTo>
                      <a:pt x="927" y="6"/>
                    </a:lnTo>
                    <a:close/>
                    <a:moveTo>
                      <a:pt x="956" y="6"/>
                    </a:moveTo>
                    <a:lnTo>
                      <a:pt x="956" y="3"/>
                    </a:lnTo>
                    <a:lnTo>
                      <a:pt x="950" y="3"/>
                    </a:lnTo>
                    <a:lnTo>
                      <a:pt x="950" y="6"/>
                    </a:lnTo>
                    <a:lnTo>
                      <a:pt x="956" y="6"/>
                    </a:lnTo>
                    <a:close/>
                    <a:moveTo>
                      <a:pt x="985" y="6"/>
                    </a:moveTo>
                    <a:lnTo>
                      <a:pt x="985" y="3"/>
                    </a:lnTo>
                    <a:lnTo>
                      <a:pt x="982" y="3"/>
                    </a:lnTo>
                    <a:lnTo>
                      <a:pt x="979" y="6"/>
                    </a:lnTo>
                    <a:lnTo>
                      <a:pt x="985" y="6"/>
                    </a:lnTo>
                    <a:close/>
                    <a:moveTo>
                      <a:pt x="1033" y="6"/>
                    </a:moveTo>
                    <a:lnTo>
                      <a:pt x="1033" y="3"/>
                    </a:lnTo>
                    <a:lnTo>
                      <a:pt x="1031" y="3"/>
                    </a:lnTo>
                    <a:lnTo>
                      <a:pt x="1031" y="6"/>
                    </a:lnTo>
                    <a:lnTo>
                      <a:pt x="1033" y="6"/>
                    </a:lnTo>
                    <a:close/>
                    <a:moveTo>
                      <a:pt x="1051" y="6"/>
                    </a:moveTo>
                    <a:lnTo>
                      <a:pt x="1051" y="6"/>
                    </a:lnTo>
                    <a:lnTo>
                      <a:pt x="1074" y="6"/>
                    </a:lnTo>
                    <a:lnTo>
                      <a:pt x="1074" y="3"/>
                    </a:lnTo>
                    <a:lnTo>
                      <a:pt x="1045" y="3"/>
                    </a:lnTo>
                    <a:lnTo>
                      <a:pt x="1045" y="6"/>
                    </a:lnTo>
                    <a:lnTo>
                      <a:pt x="1051" y="6"/>
                    </a:lnTo>
                    <a:close/>
                    <a:moveTo>
                      <a:pt x="1088" y="6"/>
                    </a:moveTo>
                    <a:lnTo>
                      <a:pt x="1088" y="6"/>
                    </a:lnTo>
                    <a:lnTo>
                      <a:pt x="1097" y="6"/>
                    </a:lnTo>
                    <a:lnTo>
                      <a:pt x="1099" y="6"/>
                    </a:lnTo>
                    <a:lnTo>
                      <a:pt x="1102" y="6"/>
                    </a:lnTo>
                    <a:lnTo>
                      <a:pt x="1114" y="6"/>
                    </a:lnTo>
                    <a:lnTo>
                      <a:pt x="1111" y="6"/>
                    </a:lnTo>
                    <a:lnTo>
                      <a:pt x="1111" y="3"/>
                    </a:lnTo>
                    <a:lnTo>
                      <a:pt x="1108" y="3"/>
                    </a:lnTo>
                    <a:lnTo>
                      <a:pt x="1105" y="3"/>
                    </a:lnTo>
                    <a:lnTo>
                      <a:pt x="1102" y="3"/>
                    </a:lnTo>
                    <a:lnTo>
                      <a:pt x="1099" y="3"/>
                    </a:lnTo>
                    <a:lnTo>
                      <a:pt x="1097" y="3"/>
                    </a:lnTo>
                    <a:lnTo>
                      <a:pt x="1082" y="3"/>
                    </a:lnTo>
                    <a:lnTo>
                      <a:pt x="1082" y="6"/>
                    </a:lnTo>
                    <a:lnTo>
                      <a:pt x="1088" y="6"/>
                    </a:lnTo>
                    <a:close/>
                    <a:moveTo>
                      <a:pt x="1134" y="6"/>
                    </a:moveTo>
                    <a:lnTo>
                      <a:pt x="1134" y="6"/>
                    </a:lnTo>
                    <a:lnTo>
                      <a:pt x="1137" y="6"/>
                    </a:lnTo>
                    <a:lnTo>
                      <a:pt x="1140" y="6"/>
                    </a:lnTo>
                    <a:lnTo>
                      <a:pt x="1143" y="6"/>
                    </a:lnTo>
                    <a:lnTo>
                      <a:pt x="1151" y="6"/>
                    </a:lnTo>
                    <a:lnTo>
                      <a:pt x="1148" y="6"/>
                    </a:lnTo>
                    <a:lnTo>
                      <a:pt x="1148" y="3"/>
                    </a:lnTo>
                    <a:lnTo>
                      <a:pt x="1145" y="3"/>
                    </a:lnTo>
                    <a:lnTo>
                      <a:pt x="1143" y="3"/>
                    </a:lnTo>
                    <a:lnTo>
                      <a:pt x="1143" y="0"/>
                    </a:lnTo>
                    <a:lnTo>
                      <a:pt x="1140" y="0"/>
                    </a:lnTo>
                    <a:lnTo>
                      <a:pt x="1137" y="0"/>
                    </a:lnTo>
                    <a:lnTo>
                      <a:pt x="1134" y="0"/>
                    </a:lnTo>
                    <a:lnTo>
                      <a:pt x="1134" y="3"/>
                    </a:lnTo>
                    <a:lnTo>
                      <a:pt x="1131" y="3"/>
                    </a:lnTo>
                    <a:lnTo>
                      <a:pt x="1128" y="3"/>
                    </a:lnTo>
                    <a:lnTo>
                      <a:pt x="1128" y="6"/>
                    </a:lnTo>
                    <a:lnTo>
                      <a:pt x="1125" y="6"/>
                    </a:lnTo>
                    <a:lnTo>
                      <a:pt x="1134" y="6"/>
                    </a:lnTo>
                    <a:close/>
                    <a:moveTo>
                      <a:pt x="1165" y="6"/>
                    </a:moveTo>
                    <a:lnTo>
                      <a:pt x="1165" y="6"/>
                    </a:lnTo>
                    <a:lnTo>
                      <a:pt x="1188" y="6"/>
                    </a:lnTo>
                    <a:lnTo>
                      <a:pt x="1188" y="3"/>
                    </a:lnTo>
                    <a:lnTo>
                      <a:pt x="1160" y="3"/>
                    </a:lnTo>
                    <a:lnTo>
                      <a:pt x="1160" y="6"/>
                    </a:lnTo>
                    <a:lnTo>
                      <a:pt x="1165" y="6"/>
                    </a:lnTo>
                    <a:close/>
                    <a:moveTo>
                      <a:pt x="1200" y="6"/>
                    </a:moveTo>
                    <a:lnTo>
                      <a:pt x="1200" y="3"/>
                    </a:lnTo>
                    <a:lnTo>
                      <a:pt x="1194" y="3"/>
                    </a:lnTo>
                    <a:lnTo>
                      <a:pt x="1197" y="6"/>
                    </a:lnTo>
                    <a:lnTo>
                      <a:pt x="1200" y="6"/>
                    </a:lnTo>
                    <a:lnTo>
                      <a:pt x="1232" y="6"/>
                    </a:lnTo>
                    <a:lnTo>
                      <a:pt x="1234" y="3"/>
                    </a:lnTo>
                    <a:lnTo>
                      <a:pt x="1229" y="3"/>
                    </a:lnTo>
                    <a:lnTo>
                      <a:pt x="1226" y="6"/>
                    </a:lnTo>
                    <a:lnTo>
                      <a:pt x="1232" y="6"/>
                    </a:lnTo>
                    <a:lnTo>
                      <a:pt x="1200" y="6"/>
                    </a:lnTo>
                    <a:close/>
                  </a:path>
                </a:pathLst>
              </a:custGeom>
              <a:solidFill>
                <a:schemeClr val="tx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Rectangle 41"/>
            <p:cNvSpPr>
              <a:spLocks noChangeArrowheads="1"/>
            </p:cNvSpPr>
            <p:nvPr userDrawn="1"/>
          </p:nvSpPr>
          <p:spPr bwMode="auto">
            <a:xfrm>
              <a:off x="5061" y="4116"/>
              <a:ext cx="656" cy="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/>
            <a:lstStyle>
              <a:lvl1pPr eaLnBrk="0" hangingPunct="0">
                <a:defRPr sz="4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buFont typeface="Wingdings 3" pitchFamily="18" charset="2"/>
                <a:defRPr sz="4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buFont typeface="Wingdings 3" pitchFamily="18" charset="2"/>
                <a:defRPr sz="4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buFont typeface="Wingdings 3" pitchFamily="18" charset="2"/>
                <a:defRPr sz="4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buFont typeface="Wingdings 3" pitchFamily="18" charset="2"/>
                <a:defRPr sz="4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40000"/>
                </a:spcBef>
                <a:buSzPct val="80000"/>
                <a:buFont typeface="Wingdings 3" panose="05040102010807070707" pitchFamily="18" charset="2"/>
                <a:buNone/>
                <a:defRPr/>
              </a:pPr>
              <a:endParaRPr lang="en-US" altLang="en-US"/>
            </a:p>
          </p:txBody>
        </p:sp>
        <p:sp>
          <p:nvSpPr>
            <p:cNvPr id="13" name="Rectangle 42"/>
            <p:cNvSpPr>
              <a:spLocks noChangeArrowheads="1"/>
            </p:cNvSpPr>
            <p:nvPr userDrawn="1"/>
          </p:nvSpPr>
          <p:spPr bwMode="auto">
            <a:xfrm>
              <a:off x="5061" y="4308"/>
              <a:ext cx="656" cy="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/>
            <a:lstStyle>
              <a:lvl1pPr eaLnBrk="0" hangingPunct="0">
                <a:defRPr sz="4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buFont typeface="Wingdings 3" pitchFamily="18" charset="2"/>
                <a:defRPr sz="4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buFont typeface="Wingdings 3" pitchFamily="18" charset="2"/>
                <a:defRPr sz="4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buFont typeface="Wingdings 3" pitchFamily="18" charset="2"/>
                <a:defRPr sz="4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buFont typeface="Wingdings 3" pitchFamily="18" charset="2"/>
                <a:defRPr sz="4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40000"/>
                </a:spcBef>
                <a:buSzPct val="80000"/>
                <a:buFont typeface="Wingdings 3" panose="05040102010807070707" pitchFamily="18" charset="2"/>
                <a:buNone/>
                <a:defRPr/>
              </a:pPr>
              <a:endParaRPr lang="en-US" altLang="en-US"/>
            </a:p>
          </p:txBody>
        </p:sp>
      </p:grp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989138"/>
            <a:ext cx="7772400" cy="622300"/>
          </a:xfrm>
          <a:effectLst>
            <a:outerShdw dist="35921" dir="2700000" algn="ctr" rotWithShape="0">
              <a:schemeClr val="bg2"/>
            </a:outerShdw>
          </a:effectLst>
        </p:spPr>
        <p:txBody>
          <a:bodyPr lIns="0" tIns="0" rIns="0" bIns="0" anchor="b">
            <a:spAutoFit/>
          </a:bodyPr>
          <a:lstStyle>
            <a:lvl1pPr>
              <a:defRPr sz="4800" b="0">
                <a:latin typeface="Arial Narrow" pitchFamily="34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56163"/>
            <a:ext cx="6400800" cy="411162"/>
          </a:xfrm>
        </p:spPr>
        <p:txBody>
          <a:bodyPr/>
          <a:lstStyle>
            <a:lvl1pPr marL="0" indent="0" algn="ctr">
              <a:buFont typeface="Wingdings 3" pitchFamily="18" charset="2"/>
              <a:buNone/>
              <a:defRPr b="1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93350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272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6525"/>
            <a:ext cx="2057400" cy="38258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6525"/>
            <a:ext cx="6019800" cy="3825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8285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86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65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42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31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95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940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32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451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8856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610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08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69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7877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0638"/>
            <a:ext cx="4038600" cy="2671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0638"/>
            <a:ext cx="4038600" cy="2671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5156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8768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3395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5722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692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441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84"/>
          <p:cNvGrpSpPr>
            <a:grpSpLocks/>
          </p:cNvGrpSpPr>
          <p:nvPr userDrawn="1"/>
        </p:nvGrpSpPr>
        <p:grpSpPr bwMode="auto">
          <a:xfrm>
            <a:off x="7737475" y="6111875"/>
            <a:ext cx="1041400" cy="311150"/>
            <a:chOff x="5061" y="4116"/>
            <a:chExt cx="656" cy="196"/>
          </a:xfrm>
        </p:grpSpPr>
        <p:grpSp>
          <p:nvGrpSpPr>
            <p:cNvPr id="1050" name="Group 85"/>
            <p:cNvGrpSpPr>
              <a:grpSpLocks/>
            </p:cNvGrpSpPr>
            <p:nvPr userDrawn="1"/>
          </p:nvGrpSpPr>
          <p:grpSpPr bwMode="auto">
            <a:xfrm>
              <a:off x="5063" y="4172"/>
              <a:ext cx="654" cy="122"/>
              <a:chOff x="5055" y="80"/>
              <a:chExt cx="654" cy="122"/>
            </a:xfrm>
          </p:grpSpPr>
          <p:sp>
            <p:nvSpPr>
              <p:cNvPr id="1057" name="Freeform 86"/>
              <p:cNvSpPr>
                <a:spLocks/>
              </p:cNvSpPr>
              <p:nvPr userDrawn="1"/>
            </p:nvSpPr>
            <p:spPr bwMode="auto">
              <a:xfrm>
                <a:off x="5055" y="83"/>
                <a:ext cx="106" cy="116"/>
              </a:xfrm>
              <a:custGeom>
                <a:avLst/>
                <a:gdLst>
                  <a:gd name="T0" fmla="*/ 1 w 201"/>
                  <a:gd name="T1" fmla="*/ 0 h 220"/>
                  <a:gd name="T2" fmla="*/ 1 w 201"/>
                  <a:gd name="T3" fmla="*/ 1 h 220"/>
                  <a:gd name="T4" fmla="*/ 1 w 201"/>
                  <a:gd name="T5" fmla="*/ 1 h 220"/>
                  <a:gd name="T6" fmla="*/ 1 w 201"/>
                  <a:gd name="T7" fmla="*/ 1 h 220"/>
                  <a:gd name="T8" fmla="*/ 1 w 201"/>
                  <a:gd name="T9" fmla="*/ 1 h 220"/>
                  <a:gd name="T10" fmla="*/ 1 w 201"/>
                  <a:gd name="T11" fmla="*/ 1 h 220"/>
                  <a:gd name="T12" fmla="*/ 1 w 201"/>
                  <a:gd name="T13" fmla="*/ 1 h 220"/>
                  <a:gd name="T14" fmla="*/ 1 w 201"/>
                  <a:gd name="T15" fmla="*/ 1 h 220"/>
                  <a:gd name="T16" fmla="*/ 1 w 201"/>
                  <a:gd name="T17" fmla="*/ 1 h 220"/>
                  <a:gd name="T18" fmla="*/ 1 w 201"/>
                  <a:gd name="T19" fmla="*/ 1 h 220"/>
                  <a:gd name="T20" fmla="*/ 1 w 201"/>
                  <a:gd name="T21" fmla="*/ 1 h 220"/>
                  <a:gd name="T22" fmla="*/ 1 w 201"/>
                  <a:gd name="T23" fmla="*/ 1 h 220"/>
                  <a:gd name="T24" fmla="*/ 1 w 201"/>
                  <a:gd name="T25" fmla="*/ 1 h 220"/>
                  <a:gd name="T26" fmla="*/ 1 w 201"/>
                  <a:gd name="T27" fmla="*/ 1 h 220"/>
                  <a:gd name="T28" fmla="*/ 1 w 201"/>
                  <a:gd name="T29" fmla="*/ 1 h 220"/>
                  <a:gd name="T30" fmla="*/ 1 w 201"/>
                  <a:gd name="T31" fmla="*/ 1 h 220"/>
                  <a:gd name="T32" fmla="*/ 1 w 201"/>
                  <a:gd name="T33" fmla="*/ 1 h 220"/>
                  <a:gd name="T34" fmla="*/ 1 w 201"/>
                  <a:gd name="T35" fmla="*/ 1 h 220"/>
                  <a:gd name="T36" fmla="*/ 1 w 201"/>
                  <a:gd name="T37" fmla="*/ 1 h 220"/>
                  <a:gd name="T38" fmla="*/ 1 w 201"/>
                  <a:gd name="T39" fmla="*/ 1 h 220"/>
                  <a:gd name="T40" fmla="*/ 1 w 201"/>
                  <a:gd name="T41" fmla="*/ 1 h 220"/>
                  <a:gd name="T42" fmla="*/ 1 w 201"/>
                  <a:gd name="T43" fmla="*/ 1 h 220"/>
                  <a:gd name="T44" fmla="*/ 1 w 201"/>
                  <a:gd name="T45" fmla="*/ 1 h 220"/>
                  <a:gd name="T46" fmla="*/ 1 w 201"/>
                  <a:gd name="T47" fmla="*/ 1 h 220"/>
                  <a:gd name="T48" fmla="*/ 1 w 201"/>
                  <a:gd name="T49" fmla="*/ 1 h 220"/>
                  <a:gd name="T50" fmla="*/ 1 w 201"/>
                  <a:gd name="T51" fmla="*/ 1 h 220"/>
                  <a:gd name="T52" fmla="*/ 1 w 201"/>
                  <a:gd name="T53" fmla="*/ 1 h 220"/>
                  <a:gd name="T54" fmla="*/ 1 w 201"/>
                  <a:gd name="T55" fmla="*/ 1 h 220"/>
                  <a:gd name="T56" fmla="*/ 1 w 201"/>
                  <a:gd name="T57" fmla="*/ 1 h 220"/>
                  <a:gd name="T58" fmla="*/ 1 w 201"/>
                  <a:gd name="T59" fmla="*/ 1 h 220"/>
                  <a:gd name="T60" fmla="*/ 1 w 201"/>
                  <a:gd name="T61" fmla="*/ 1 h 220"/>
                  <a:gd name="T62" fmla="*/ 1 w 201"/>
                  <a:gd name="T63" fmla="*/ 1 h 220"/>
                  <a:gd name="T64" fmla="*/ 1 w 201"/>
                  <a:gd name="T65" fmla="*/ 1 h 220"/>
                  <a:gd name="T66" fmla="*/ 1 w 201"/>
                  <a:gd name="T67" fmla="*/ 1 h 220"/>
                  <a:gd name="T68" fmla="*/ 1 w 201"/>
                  <a:gd name="T69" fmla="*/ 1 h 220"/>
                  <a:gd name="T70" fmla="*/ 1 w 201"/>
                  <a:gd name="T71" fmla="*/ 1 h 220"/>
                  <a:gd name="T72" fmla="*/ 1 w 201"/>
                  <a:gd name="T73" fmla="*/ 1 h 220"/>
                  <a:gd name="T74" fmla="*/ 1 w 201"/>
                  <a:gd name="T75" fmla="*/ 1 h 220"/>
                  <a:gd name="T76" fmla="*/ 1 w 201"/>
                  <a:gd name="T77" fmla="*/ 1 h 220"/>
                  <a:gd name="T78" fmla="*/ 1 w 201"/>
                  <a:gd name="T79" fmla="*/ 1 h 220"/>
                  <a:gd name="T80" fmla="*/ 1 w 201"/>
                  <a:gd name="T81" fmla="*/ 1 h 220"/>
                  <a:gd name="T82" fmla="*/ 0 w 201"/>
                  <a:gd name="T83" fmla="*/ 1 h 220"/>
                  <a:gd name="T84" fmla="*/ 1 w 201"/>
                  <a:gd name="T85" fmla="*/ 1 h 220"/>
                  <a:gd name="T86" fmla="*/ 1 w 201"/>
                  <a:gd name="T87" fmla="*/ 1 h 220"/>
                  <a:gd name="T88" fmla="*/ 1 w 201"/>
                  <a:gd name="T89" fmla="*/ 1 h 220"/>
                  <a:gd name="T90" fmla="*/ 1 w 201"/>
                  <a:gd name="T91" fmla="*/ 1 h 220"/>
                  <a:gd name="T92" fmla="*/ 1 w 201"/>
                  <a:gd name="T93" fmla="*/ 1 h 220"/>
                  <a:gd name="T94" fmla="*/ 1 w 201"/>
                  <a:gd name="T95" fmla="*/ 1 h 220"/>
                  <a:gd name="T96" fmla="*/ 1 w 201"/>
                  <a:gd name="T97" fmla="*/ 1 h 220"/>
                  <a:gd name="T98" fmla="*/ 1 w 201"/>
                  <a:gd name="T99" fmla="*/ 1 h 220"/>
                  <a:gd name="T100" fmla="*/ 1 w 201"/>
                  <a:gd name="T101" fmla="*/ 1 h 220"/>
                  <a:gd name="T102" fmla="*/ 0 w 201"/>
                  <a:gd name="T103" fmla="*/ 0 h 2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201" h="220">
                    <a:moveTo>
                      <a:pt x="80" y="0"/>
                    </a:moveTo>
                    <a:lnTo>
                      <a:pt x="86" y="0"/>
                    </a:lnTo>
                    <a:lnTo>
                      <a:pt x="89" y="0"/>
                    </a:lnTo>
                    <a:lnTo>
                      <a:pt x="92" y="0"/>
                    </a:lnTo>
                    <a:lnTo>
                      <a:pt x="97" y="0"/>
                    </a:lnTo>
                    <a:lnTo>
                      <a:pt x="100" y="0"/>
                    </a:lnTo>
                    <a:lnTo>
                      <a:pt x="103" y="0"/>
                    </a:lnTo>
                    <a:lnTo>
                      <a:pt x="106" y="3"/>
                    </a:lnTo>
                    <a:lnTo>
                      <a:pt x="112" y="3"/>
                    </a:lnTo>
                    <a:lnTo>
                      <a:pt x="115" y="3"/>
                    </a:lnTo>
                    <a:lnTo>
                      <a:pt x="118" y="6"/>
                    </a:lnTo>
                    <a:lnTo>
                      <a:pt x="120" y="6"/>
                    </a:lnTo>
                    <a:lnTo>
                      <a:pt x="123" y="9"/>
                    </a:lnTo>
                    <a:lnTo>
                      <a:pt x="126" y="9"/>
                    </a:lnTo>
                    <a:lnTo>
                      <a:pt x="129" y="12"/>
                    </a:lnTo>
                    <a:lnTo>
                      <a:pt x="132" y="15"/>
                    </a:lnTo>
                    <a:lnTo>
                      <a:pt x="135" y="17"/>
                    </a:lnTo>
                    <a:lnTo>
                      <a:pt x="138" y="17"/>
                    </a:lnTo>
                    <a:lnTo>
                      <a:pt x="138" y="20"/>
                    </a:lnTo>
                    <a:lnTo>
                      <a:pt x="141" y="23"/>
                    </a:lnTo>
                    <a:lnTo>
                      <a:pt x="143" y="26"/>
                    </a:lnTo>
                    <a:lnTo>
                      <a:pt x="146" y="29"/>
                    </a:lnTo>
                    <a:lnTo>
                      <a:pt x="146" y="32"/>
                    </a:lnTo>
                    <a:lnTo>
                      <a:pt x="146" y="35"/>
                    </a:lnTo>
                    <a:lnTo>
                      <a:pt x="149" y="37"/>
                    </a:lnTo>
                    <a:lnTo>
                      <a:pt x="149" y="40"/>
                    </a:lnTo>
                    <a:lnTo>
                      <a:pt x="149" y="43"/>
                    </a:lnTo>
                    <a:lnTo>
                      <a:pt x="149" y="46"/>
                    </a:lnTo>
                    <a:lnTo>
                      <a:pt x="149" y="49"/>
                    </a:lnTo>
                    <a:lnTo>
                      <a:pt x="152" y="52"/>
                    </a:lnTo>
                    <a:lnTo>
                      <a:pt x="152" y="55"/>
                    </a:lnTo>
                    <a:lnTo>
                      <a:pt x="149" y="57"/>
                    </a:lnTo>
                    <a:lnTo>
                      <a:pt x="149" y="60"/>
                    </a:lnTo>
                    <a:lnTo>
                      <a:pt x="149" y="63"/>
                    </a:lnTo>
                    <a:lnTo>
                      <a:pt x="149" y="66"/>
                    </a:lnTo>
                    <a:lnTo>
                      <a:pt x="149" y="69"/>
                    </a:lnTo>
                    <a:lnTo>
                      <a:pt x="146" y="72"/>
                    </a:lnTo>
                    <a:lnTo>
                      <a:pt x="146" y="75"/>
                    </a:lnTo>
                    <a:lnTo>
                      <a:pt x="146" y="77"/>
                    </a:lnTo>
                    <a:lnTo>
                      <a:pt x="143" y="77"/>
                    </a:lnTo>
                    <a:lnTo>
                      <a:pt x="143" y="80"/>
                    </a:lnTo>
                    <a:lnTo>
                      <a:pt x="141" y="83"/>
                    </a:lnTo>
                    <a:lnTo>
                      <a:pt x="141" y="86"/>
                    </a:lnTo>
                    <a:lnTo>
                      <a:pt x="138" y="86"/>
                    </a:lnTo>
                    <a:lnTo>
                      <a:pt x="135" y="89"/>
                    </a:lnTo>
                    <a:lnTo>
                      <a:pt x="135" y="92"/>
                    </a:lnTo>
                    <a:lnTo>
                      <a:pt x="132" y="95"/>
                    </a:lnTo>
                    <a:lnTo>
                      <a:pt x="129" y="95"/>
                    </a:lnTo>
                    <a:lnTo>
                      <a:pt x="129" y="97"/>
                    </a:lnTo>
                    <a:lnTo>
                      <a:pt x="126" y="97"/>
                    </a:lnTo>
                    <a:lnTo>
                      <a:pt x="123" y="100"/>
                    </a:lnTo>
                    <a:lnTo>
                      <a:pt x="120" y="100"/>
                    </a:lnTo>
                    <a:lnTo>
                      <a:pt x="120" y="103"/>
                    </a:lnTo>
                    <a:lnTo>
                      <a:pt x="118" y="103"/>
                    </a:lnTo>
                    <a:lnTo>
                      <a:pt x="115" y="106"/>
                    </a:lnTo>
                    <a:lnTo>
                      <a:pt x="112" y="106"/>
                    </a:lnTo>
                    <a:lnTo>
                      <a:pt x="109" y="109"/>
                    </a:lnTo>
                    <a:lnTo>
                      <a:pt x="106" y="109"/>
                    </a:lnTo>
                    <a:lnTo>
                      <a:pt x="103" y="112"/>
                    </a:lnTo>
                    <a:lnTo>
                      <a:pt x="100" y="112"/>
                    </a:lnTo>
                    <a:lnTo>
                      <a:pt x="97" y="112"/>
                    </a:lnTo>
                    <a:lnTo>
                      <a:pt x="146" y="172"/>
                    </a:lnTo>
                    <a:lnTo>
                      <a:pt x="149" y="177"/>
                    </a:lnTo>
                    <a:lnTo>
                      <a:pt x="152" y="180"/>
                    </a:lnTo>
                    <a:lnTo>
                      <a:pt x="155" y="183"/>
                    </a:lnTo>
                    <a:lnTo>
                      <a:pt x="158" y="186"/>
                    </a:lnTo>
                    <a:lnTo>
                      <a:pt x="161" y="189"/>
                    </a:lnTo>
                    <a:lnTo>
                      <a:pt x="163" y="192"/>
                    </a:lnTo>
                    <a:lnTo>
                      <a:pt x="166" y="194"/>
                    </a:lnTo>
                    <a:lnTo>
                      <a:pt x="172" y="197"/>
                    </a:lnTo>
                    <a:lnTo>
                      <a:pt x="175" y="200"/>
                    </a:lnTo>
                    <a:lnTo>
                      <a:pt x="178" y="203"/>
                    </a:lnTo>
                    <a:lnTo>
                      <a:pt x="181" y="206"/>
                    </a:lnTo>
                    <a:lnTo>
                      <a:pt x="186" y="209"/>
                    </a:lnTo>
                    <a:lnTo>
                      <a:pt x="189" y="212"/>
                    </a:lnTo>
                    <a:lnTo>
                      <a:pt x="192" y="214"/>
                    </a:lnTo>
                    <a:lnTo>
                      <a:pt x="195" y="217"/>
                    </a:lnTo>
                    <a:lnTo>
                      <a:pt x="201" y="220"/>
                    </a:lnTo>
                    <a:lnTo>
                      <a:pt x="169" y="220"/>
                    </a:lnTo>
                    <a:lnTo>
                      <a:pt x="166" y="220"/>
                    </a:lnTo>
                    <a:lnTo>
                      <a:pt x="163" y="220"/>
                    </a:lnTo>
                    <a:lnTo>
                      <a:pt x="161" y="220"/>
                    </a:lnTo>
                    <a:lnTo>
                      <a:pt x="158" y="220"/>
                    </a:lnTo>
                    <a:lnTo>
                      <a:pt x="155" y="217"/>
                    </a:lnTo>
                    <a:lnTo>
                      <a:pt x="152" y="217"/>
                    </a:lnTo>
                    <a:lnTo>
                      <a:pt x="149" y="217"/>
                    </a:lnTo>
                    <a:lnTo>
                      <a:pt x="146" y="214"/>
                    </a:lnTo>
                    <a:lnTo>
                      <a:pt x="143" y="214"/>
                    </a:lnTo>
                    <a:lnTo>
                      <a:pt x="141" y="212"/>
                    </a:lnTo>
                    <a:lnTo>
                      <a:pt x="138" y="212"/>
                    </a:lnTo>
                    <a:lnTo>
                      <a:pt x="138" y="209"/>
                    </a:lnTo>
                    <a:lnTo>
                      <a:pt x="135" y="209"/>
                    </a:lnTo>
                    <a:lnTo>
                      <a:pt x="135" y="206"/>
                    </a:lnTo>
                    <a:lnTo>
                      <a:pt x="132" y="206"/>
                    </a:lnTo>
                    <a:lnTo>
                      <a:pt x="129" y="203"/>
                    </a:lnTo>
                    <a:lnTo>
                      <a:pt x="89" y="152"/>
                    </a:lnTo>
                    <a:lnTo>
                      <a:pt x="57" y="106"/>
                    </a:lnTo>
                    <a:lnTo>
                      <a:pt x="60" y="103"/>
                    </a:lnTo>
                    <a:lnTo>
                      <a:pt x="63" y="103"/>
                    </a:lnTo>
                    <a:lnTo>
                      <a:pt x="66" y="103"/>
                    </a:lnTo>
                    <a:lnTo>
                      <a:pt x="69" y="103"/>
                    </a:lnTo>
                    <a:lnTo>
                      <a:pt x="72" y="103"/>
                    </a:lnTo>
                    <a:lnTo>
                      <a:pt x="75" y="103"/>
                    </a:lnTo>
                    <a:lnTo>
                      <a:pt x="75" y="100"/>
                    </a:lnTo>
                    <a:lnTo>
                      <a:pt x="77" y="100"/>
                    </a:lnTo>
                    <a:lnTo>
                      <a:pt x="80" y="100"/>
                    </a:lnTo>
                    <a:lnTo>
                      <a:pt x="83" y="97"/>
                    </a:lnTo>
                    <a:lnTo>
                      <a:pt x="86" y="97"/>
                    </a:lnTo>
                    <a:lnTo>
                      <a:pt x="89" y="97"/>
                    </a:lnTo>
                    <a:lnTo>
                      <a:pt x="92" y="95"/>
                    </a:lnTo>
                    <a:lnTo>
                      <a:pt x="95" y="92"/>
                    </a:lnTo>
                    <a:lnTo>
                      <a:pt x="97" y="92"/>
                    </a:lnTo>
                    <a:lnTo>
                      <a:pt x="100" y="89"/>
                    </a:lnTo>
                    <a:lnTo>
                      <a:pt x="103" y="86"/>
                    </a:lnTo>
                    <a:lnTo>
                      <a:pt x="106" y="86"/>
                    </a:lnTo>
                    <a:lnTo>
                      <a:pt x="106" y="83"/>
                    </a:lnTo>
                    <a:lnTo>
                      <a:pt x="109" y="80"/>
                    </a:lnTo>
                    <a:lnTo>
                      <a:pt x="112" y="77"/>
                    </a:lnTo>
                    <a:lnTo>
                      <a:pt x="112" y="75"/>
                    </a:lnTo>
                    <a:lnTo>
                      <a:pt x="112" y="72"/>
                    </a:lnTo>
                    <a:lnTo>
                      <a:pt x="115" y="72"/>
                    </a:lnTo>
                    <a:lnTo>
                      <a:pt x="115" y="69"/>
                    </a:lnTo>
                    <a:lnTo>
                      <a:pt x="115" y="66"/>
                    </a:lnTo>
                    <a:lnTo>
                      <a:pt x="115" y="63"/>
                    </a:lnTo>
                    <a:lnTo>
                      <a:pt x="115" y="60"/>
                    </a:lnTo>
                    <a:lnTo>
                      <a:pt x="118" y="57"/>
                    </a:lnTo>
                    <a:lnTo>
                      <a:pt x="115" y="55"/>
                    </a:lnTo>
                    <a:lnTo>
                      <a:pt x="115" y="52"/>
                    </a:lnTo>
                    <a:lnTo>
                      <a:pt x="115" y="49"/>
                    </a:lnTo>
                    <a:lnTo>
                      <a:pt x="115" y="46"/>
                    </a:lnTo>
                    <a:lnTo>
                      <a:pt x="115" y="43"/>
                    </a:lnTo>
                    <a:lnTo>
                      <a:pt x="112" y="40"/>
                    </a:lnTo>
                    <a:lnTo>
                      <a:pt x="112" y="37"/>
                    </a:lnTo>
                    <a:lnTo>
                      <a:pt x="109" y="37"/>
                    </a:lnTo>
                    <a:lnTo>
                      <a:pt x="109" y="35"/>
                    </a:lnTo>
                    <a:lnTo>
                      <a:pt x="106" y="35"/>
                    </a:lnTo>
                    <a:lnTo>
                      <a:pt x="106" y="32"/>
                    </a:lnTo>
                    <a:lnTo>
                      <a:pt x="103" y="32"/>
                    </a:lnTo>
                    <a:lnTo>
                      <a:pt x="103" y="29"/>
                    </a:lnTo>
                    <a:lnTo>
                      <a:pt x="100" y="29"/>
                    </a:lnTo>
                    <a:lnTo>
                      <a:pt x="100" y="26"/>
                    </a:lnTo>
                    <a:lnTo>
                      <a:pt x="97" y="26"/>
                    </a:lnTo>
                    <a:lnTo>
                      <a:pt x="95" y="23"/>
                    </a:lnTo>
                    <a:lnTo>
                      <a:pt x="92" y="23"/>
                    </a:lnTo>
                    <a:lnTo>
                      <a:pt x="89" y="23"/>
                    </a:lnTo>
                    <a:lnTo>
                      <a:pt x="86" y="20"/>
                    </a:lnTo>
                    <a:lnTo>
                      <a:pt x="83" y="20"/>
                    </a:lnTo>
                    <a:lnTo>
                      <a:pt x="80" y="20"/>
                    </a:lnTo>
                    <a:lnTo>
                      <a:pt x="77" y="20"/>
                    </a:lnTo>
                    <a:lnTo>
                      <a:pt x="75" y="20"/>
                    </a:lnTo>
                    <a:lnTo>
                      <a:pt x="72" y="20"/>
                    </a:lnTo>
                    <a:lnTo>
                      <a:pt x="69" y="20"/>
                    </a:lnTo>
                    <a:lnTo>
                      <a:pt x="66" y="20"/>
                    </a:lnTo>
                    <a:lnTo>
                      <a:pt x="63" y="20"/>
                    </a:lnTo>
                    <a:lnTo>
                      <a:pt x="60" y="20"/>
                    </a:lnTo>
                    <a:lnTo>
                      <a:pt x="57" y="20"/>
                    </a:lnTo>
                    <a:lnTo>
                      <a:pt x="54" y="20"/>
                    </a:lnTo>
                    <a:lnTo>
                      <a:pt x="52" y="23"/>
                    </a:lnTo>
                    <a:lnTo>
                      <a:pt x="49" y="23"/>
                    </a:lnTo>
                    <a:lnTo>
                      <a:pt x="49" y="172"/>
                    </a:lnTo>
                    <a:lnTo>
                      <a:pt x="49" y="180"/>
                    </a:lnTo>
                    <a:lnTo>
                      <a:pt x="49" y="186"/>
                    </a:lnTo>
                    <a:lnTo>
                      <a:pt x="49" y="189"/>
                    </a:lnTo>
                    <a:lnTo>
                      <a:pt x="52" y="192"/>
                    </a:lnTo>
                    <a:lnTo>
                      <a:pt x="52" y="194"/>
                    </a:lnTo>
                    <a:lnTo>
                      <a:pt x="52" y="197"/>
                    </a:lnTo>
                    <a:lnTo>
                      <a:pt x="52" y="200"/>
                    </a:lnTo>
                    <a:lnTo>
                      <a:pt x="52" y="203"/>
                    </a:lnTo>
                    <a:lnTo>
                      <a:pt x="52" y="206"/>
                    </a:lnTo>
                    <a:lnTo>
                      <a:pt x="54" y="206"/>
                    </a:lnTo>
                    <a:lnTo>
                      <a:pt x="54" y="209"/>
                    </a:lnTo>
                    <a:lnTo>
                      <a:pt x="54" y="212"/>
                    </a:lnTo>
                    <a:lnTo>
                      <a:pt x="57" y="212"/>
                    </a:lnTo>
                    <a:lnTo>
                      <a:pt x="57" y="214"/>
                    </a:lnTo>
                    <a:lnTo>
                      <a:pt x="60" y="214"/>
                    </a:lnTo>
                    <a:lnTo>
                      <a:pt x="60" y="217"/>
                    </a:lnTo>
                    <a:lnTo>
                      <a:pt x="63" y="217"/>
                    </a:lnTo>
                    <a:lnTo>
                      <a:pt x="66" y="217"/>
                    </a:lnTo>
                    <a:lnTo>
                      <a:pt x="66" y="220"/>
                    </a:lnTo>
                    <a:lnTo>
                      <a:pt x="0" y="220"/>
                    </a:lnTo>
                    <a:lnTo>
                      <a:pt x="0" y="217"/>
                    </a:lnTo>
                    <a:lnTo>
                      <a:pt x="3" y="217"/>
                    </a:lnTo>
                    <a:lnTo>
                      <a:pt x="6" y="217"/>
                    </a:lnTo>
                    <a:lnTo>
                      <a:pt x="6" y="214"/>
                    </a:lnTo>
                    <a:lnTo>
                      <a:pt x="8" y="214"/>
                    </a:lnTo>
                    <a:lnTo>
                      <a:pt x="8" y="212"/>
                    </a:lnTo>
                    <a:lnTo>
                      <a:pt x="11" y="212"/>
                    </a:lnTo>
                    <a:lnTo>
                      <a:pt x="11" y="209"/>
                    </a:lnTo>
                    <a:lnTo>
                      <a:pt x="11" y="206"/>
                    </a:lnTo>
                    <a:lnTo>
                      <a:pt x="14" y="206"/>
                    </a:lnTo>
                    <a:lnTo>
                      <a:pt x="14" y="203"/>
                    </a:lnTo>
                    <a:lnTo>
                      <a:pt x="14" y="200"/>
                    </a:lnTo>
                    <a:lnTo>
                      <a:pt x="14" y="197"/>
                    </a:lnTo>
                    <a:lnTo>
                      <a:pt x="14" y="194"/>
                    </a:lnTo>
                    <a:lnTo>
                      <a:pt x="14" y="192"/>
                    </a:lnTo>
                    <a:lnTo>
                      <a:pt x="17" y="189"/>
                    </a:lnTo>
                    <a:lnTo>
                      <a:pt x="17" y="186"/>
                    </a:lnTo>
                    <a:lnTo>
                      <a:pt x="17" y="177"/>
                    </a:lnTo>
                    <a:lnTo>
                      <a:pt x="17" y="172"/>
                    </a:lnTo>
                    <a:lnTo>
                      <a:pt x="17" y="46"/>
                    </a:lnTo>
                    <a:lnTo>
                      <a:pt x="17" y="40"/>
                    </a:lnTo>
                    <a:lnTo>
                      <a:pt x="17" y="35"/>
                    </a:lnTo>
                    <a:lnTo>
                      <a:pt x="17" y="29"/>
                    </a:lnTo>
                    <a:lnTo>
                      <a:pt x="14" y="26"/>
                    </a:lnTo>
                    <a:lnTo>
                      <a:pt x="14" y="23"/>
                    </a:lnTo>
                    <a:lnTo>
                      <a:pt x="14" y="20"/>
                    </a:lnTo>
                    <a:lnTo>
                      <a:pt x="14" y="17"/>
                    </a:lnTo>
                    <a:lnTo>
                      <a:pt x="14" y="15"/>
                    </a:lnTo>
                    <a:lnTo>
                      <a:pt x="11" y="12"/>
                    </a:lnTo>
                    <a:lnTo>
                      <a:pt x="11" y="9"/>
                    </a:lnTo>
                    <a:lnTo>
                      <a:pt x="8" y="6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544DB5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Freeform 87"/>
              <p:cNvSpPr>
                <a:spLocks/>
              </p:cNvSpPr>
              <p:nvPr userDrawn="1"/>
            </p:nvSpPr>
            <p:spPr bwMode="auto">
              <a:xfrm>
                <a:off x="5141" y="83"/>
                <a:ext cx="111" cy="119"/>
              </a:xfrm>
              <a:custGeom>
                <a:avLst/>
                <a:gdLst>
                  <a:gd name="T0" fmla="*/ 1 w 210"/>
                  <a:gd name="T1" fmla="*/ 1 h 226"/>
                  <a:gd name="T2" fmla="*/ 1 w 210"/>
                  <a:gd name="T3" fmla="*/ 1 h 226"/>
                  <a:gd name="T4" fmla="*/ 1 w 210"/>
                  <a:gd name="T5" fmla="*/ 1 h 226"/>
                  <a:gd name="T6" fmla="*/ 1 w 210"/>
                  <a:gd name="T7" fmla="*/ 1 h 226"/>
                  <a:gd name="T8" fmla="*/ 1 w 210"/>
                  <a:gd name="T9" fmla="*/ 1 h 226"/>
                  <a:gd name="T10" fmla="*/ 1 w 210"/>
                  <a:gd name="T11" fmla="*/ 1 h 226"/>
                  <a:gd name="T12" fmla="*/ 1 w 210"/>
                  <a:gd name="T13" fmla="*/ 1 h 226"/>
                  <a:gd name="T14" fmla="*/ 1 w 210"/>
                  <a:gd name="T15" fmla="*/ 1 h 226"/>
                  <a:gd name="T16" fmla="*/ 1 w 210"/>
                  <a:gd name="T17" fmla="*/ 1 h 226"/>
                  <a:gd name="T18" fmla="*/ 1 w 210"/>
                  <a:gd name="T19" fmla="*/ 1 h 226"/>
                  <a:gd name="T20" fmla="*/ 1 w 210"/>
                  <a:gd name="T21" fmla="*/ 1 h 226"/>
                  <a:gd name="T22" fmla="*/ 1 w 210"/>
                  <a:gd name="T23" fmla="*/ 1 h 226"/>
                  <a:gd name="T24" fmla="*/ 1 w 210"/>
                  <a:gd name="T25" fmla="*/ 1 h 226"/>
                  <a:gd name="T26" fmla="*/ 1 w 210"/>
                  <a:gd name="T27" fmla="*/ 1 h 226"/>
                  <a:gd name="T28" fmla="*/ 1 w 210"/>
                  <a:gd name="T29" fmla="*/ 1 h 226"/>
                  <a:gd name="T30" fmla="*/ 1 w 210"/>
                  <a:gd name="T31" fmla="*/ 1 h 226"/>
                  <a:gd name="T32" fmla="*/ 1 w 210"/>
                  <a:gd name="T33" fmla="*/ 1 h 226"/>
                  <a:gd name="T34" fmla="*/ 1 w 210"/>
                  <a:gd name="T35" fmla="*/ 1 h 226"/>
                  <a:gd name="T36" fmla="*/ 1 w 210"/>
                  <a:gd name="T37" fmla="*/ 1 h 226"/>
                  <a:gd name="T38" fmla="*/ 1 w 210"/>
                  <a:gd name="T39" fmla="*/ 1 h 226"/>
                  <a:gd name="T40" fmla="*/ 1 w 210"/>
                  <a:gd name="T41" fmla="*/ 1 h 226"/>
                  <a:gd name="T42" fmla="*/ 1 w 210"/>
                  <a:gd name="T43" fmla="*/ 1 h 226"/>
                  <a:gd name="T44" fmla="*/ 1 w 210"/>
                  <a:gd name="T45" fmla="*/ 0 h 226"/>
                  <a:gd name="T46" fmla="*/ 1 w 210"/>
                  <a:gd name="T47" fmla="*/ 0 h 226"/>
                  <a:gd name="T48" fmla="*/ 1 w 210"/>
                  <a:gd name="T49" fmla="*/ 1 h 226"/>
                  <a:gd name="T50" fmla="*/ 1 w 210"/>
                  <a:gd name="T51" fmla="*/ 1 h 226"/>
                  <a:gd name="T52" fmla="*/ 1 w 210"/>
                  <a:gd name="T53" fmla="*/ 1 h 226"/>
                  <a:gd name="T54" fmla="*/ 1 w 210"/>
                  <a:gd name="T55" fmla="*/ 1 h 226"/>
                  <a:gd name="T56" fmla="*/ 1 w 210"/>
                  <a:gd name="T57" fmla="*/ 1 h 226"/>
                  <a:gd name="T58" fmla="*/ 1 w 210"/>
                  <a:gd name="T59" fmla="*/ 1 h 226"/>
                  <a:gd name="T60" fmla="*/ 1 w 210"/>
                  <a:gd name="T61" fmla="*/ 1 h 226"/>
                  <a:gd name="T62" fmla="*/ 1 w 210"/>
                  <a:gd name="T63" fmla="*/ 1 h 226"/>
                  <a:gd name="T64" fmla="*/ 1 w 210"/>
                  <a:gd name="T65" fmla="*/ 1 h 226"/>
                  <a:gd name="T66" fmla="*/ 1 w 210"/>
                  <a:gd name="T67" fmla="*/ 1 h 226"/>
                  <a:gd name="T68" fmla="*/ 1 w 210"/>
                  <a:gd name="T69" fmla="*/ 1 h 226"/>
                  <a:gd name="T70" fmla="*/ 1 w 210"/>
                  <a:gd name="T71" fmla="*/ 1 h 226"/>
                  <a:gd name="T72" fmla="*/ 1 w 210"/>
                  <a:gd name="T73" fmla="*/ 1 h 226"/>
                  <a:gd name="T74" fmla="*/ 1 w 210"/>
                  <a:gd name="T75" fmla="*/ 1 h 226"/>
                  <a:gd name="T76" fmla="*/ 1 w 210"/>
                  <a:gd name="T77" fmla="*/ 1 h 226"/>
                  <a:gd name="T78" fmla="*/ 1 w 210"/>
                  <a:gd name="T79" fmla="*/ 1 h 226"/>
                  <a:gd name="T80" fmla="*/ 1 w 210"/>
                  <a:gd name="T81" fmla="*/ 1 h 226"/>
                  <a:gd name="T82" fmla="*/ 1 w 210"/>
                  <a:gd name="T83" fmla="*/ 1 h 226"/>
                  <a:gd name="T84" fmla="*/ 1 w 210"/>
                  <a:gd name="T85" fmla="*/ 1 h 226"/>
                  <a:gd name="T86" fmla="*/ 1 w 210"/>
                  <a:gd name="T87" fmla="*/ 1 h 226"/>
                  <a:gd name="T88" fmla="*/ 1 w 210"/>
                  <a:gd name="T89" fmla="*/ 1 h 226"/>
                  <a:gd name="T90" fmla="*/ 1 w 210"/>
                  <a:gd name="T91" fmla="*/ 1 h 226"/>
                  <a:gd name="T92" fmla="*/ 1 w 210"/>
                  <a:gd name="T93" fmla="*/ 1 h 226"/>
                  <a:gd name="T94" fmla="*/ 1 w 210"/>
                  <a:gd name="T95" fmla="*/ 1 h 226"/>
                  <a:gd name="T96" fmla="*/ 1 w 210"/>
                  <a:gd name="T97" fmla="*/ 0 h 226"/>
                  <a:gd name="T98" fmla="*/ 1 w 210"/>
                  <a:gd name="T99" fmla="*/ 0 h 226"/>
                  <a:gd name="T100" fmla="*/ 1 w 210"/>
                  <a:gd name="T101" fmla="*/ 1 h 226"/>
                  <a:gd name="T102" fmla="*/ 1 w 210"/>
                  <a:gd name="T103" fmla="*/ 1 h 226"/>
                  <a:gd name="T104" fmla="*/ 1 w 210"/>
                  <a:gd name="T105" fmla="*/ 1 h 226"/>
                  <a:gd name="T106" fmla="*/ 1 w 210"/>
                  <a:gd name="T107" fmla="*/ 1 h 226"/>
                  <a:gd name="T108" fmla="*/ 1 w 210"/>
                  <a:gd name="T109" fmla="*/ 1 h 226"/>
                  <a:gd name="T110" fmla="*/ 1 w 210"/>
                  <a:gd name="T111" fmla="*/ 1 h 226"/>
                  <a:gd name="T112" fmla="*/ 1 w 210"/>
                  <a:gd name="T113" fmla="*/ 1 h 226"/>
                  <a:gd name="T114" fmla="*/ 1 w 210"/>
                  <a:gd name="T115" fmla="*/ 1 h 226"/>
                  <a:gd name="T116" fmla="*/ 1 w 210"/>
                  <a:gd name="T117" fmla="*/ 1 h 226"/>
                  <a:gd name="T118" fmla="*/ 1 w 210"/>
                  <a:gd name="T119" fmla="*/ 1 h 22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10" h="226">
                    <a:moveTo>
                      <a:pt x="158" y="197"/>
                    </a:moveTo>
                    <a:lnTo>
                      <a:pt x="158" y="200"/>
                    </a:lnTo>
                    <a:lnTo>
                      <a:pt x="156" y="200"/>
                    </a:lnTo>
                    <a:lnTo>
                      <a:pt x="156" y="203"/>
                    </a:lnTo>
                    <a:lnTo>
                      <a:pt x="153" y="203"/>
                    </a:lnTo>
                    <a:lnTo>
                      <a:pt x="153" y="206"/>
                    </a:lnTo>
                    <a:lnTo>
                      <a:pt x="150" y="206"/>
                    </a:lnTo>
                    <a:lnTo>
                      <a:pt x="147" y="209"/>
                    </a:lnTo>
                    <a:lnTo>
                      <a:pt x="144" y="212"/>
                    </a:lnTo>
                    <a:lnTo>
                      <a:pt x="141" y="212"/>
                    </a:lnTo>
                    <a:lnTo>
                      <a:pt x="141" y="214"/>
                    </a:lnTo>
                    <a:lnTo>
                      <a:pt x="138" y="214"/>
                    </a:lnTo>
                    <a:lnTo>
                      <a:pt x="135" y="214"/>
                    </a:lnTo>
                    <a:lnTo>
                      <a:pt x="133" y="217"/>
                    </a:lnTo>
                    <a:lnTo>
                      <a:pt x="130" y="217"/>
                    </a:lnTo>
                    <a:lnTo>
                      <a:pt x="127" y="220"/>
                    </a:lnTo>
                    <a:lnTo>
                      <a:pt x="124" y="220"/>
                    </a:lnTo>
                    <a:lnTo>
                      <a:pt x="121" y="220"/>
                    </a:lnTo>
                    <a:lnTo>
                      <a:pt x="118" y="223"/>
                    </a:lnTo>
                    <a:lnTo>
                      <a:pt x="115" y="223"/>
                    </a:lnTo>
                    <a:lnTo>
                      <a:pt x="112" y="223"/>
                    </a:lnTo>
                    <a:lnTo>
                      <a:pt x="110" y="223"/>
                    </a:lnTo>
                    <a:lnTo>
                      <a:pt x="107" y="223"/>
                    </a:lnTo>
                    <a:lnTo>
                      <a:pt x="104" y="223"/>
                    </a:lnTo>
                    <a:lnTo>
                      <a:pt x="101" y="226"/>
                    </a:lnTo>
                    <a:lnTo>
                      <a:pt x="98" y="226"/>
                    </a:lnTo>
                    <a:lnTo>
                      <a:pt x="95" y="226"/>
                    </a:lnTo>
                    <a:lnTo>
                      <a:pt x="92" y="226"/>
                    </a:lnTo>
                    <a:lnTo>
                      <a:pt x="89" y="226"/>
                    </a:lnTo>
                    <a:lnTo>
                      <a:pt x="87" y="226"/>
                    </a:lnTo>
                    <a:lnTo>
                      <a:pt x="84" y="226"/>
                    </a:lnTo>
                    <a:lnTo>
                      <a:pt x="84" y="223"/>
                    </a:lnTo>
                    <a:lnTo>
                      <a:pt x="81" y="223"/>
                    </a:lnTo>
                    <a:lnTo>
                      <a:pt x="78" y="223"/>
                    </a:lnTo>
                    <a:lnTo>
                      <a:pt x="75" y="223"/>
                    </a:lnTo>
                    <a:lnTo>
                      <a:pt x="72" y="223"/>
                    </a:lnTo>
                    <a:lnTo>
                      <a:pt x="69" y="223"/>
                    </a:lnTo>
                    <a:lnTo>
                      <a:pt x="67" y="220"/>
                    </a:lnTo>
                    <a:lnTo>
                      <a:pt x="64" y="220"/>
                    </a:lnTo>
                    <a:lnTo>
                      <a:pt x="61" y="220"/>
                    </a:lnTo>
                    <a:lnTo>
                      <a:pt x="58" y="217"/>
                    </a:lnTo>
                    <a:lnTo>
                      <a:pt x="55" y="217"/>
                    </a:lnTo>
                    <a:lnTo>
                      <a:pt x="52" y="217"/>
                    </a:lnTo>
                    <a:lnTo>
                      <a:pt x="49" y="214"/>
                    </a:lnTo>
                    <a:lnTo>
                      <a:pt x="46" y="214"/>
                    </a:lnTo>
                    <a:lnTo>
                      <a:pt x="46" y="212"/>
                    </a:lnTo>
                    <a:lnTo>
                      <a:pt x="44" y="212"/>
                    </a:lnTo>
                    <a:lnTo>
                      <a:pt x="41" y="209"/>
                    </a:lnTo>
                    <a:lnTo>
                      <a:pt x="38" y="206"/>
                    </a:lnTo>
                    <a:lnTo>
                      <a:pt x="35" y="203"/>
                    </a:lnTo>
                    <a:lnTo>
                      <a:pt x="32" y="200"/>
                    </a:lnTo>
                    <a:lnTo>
                      <a:pt x="29" y="200"/>
                    </a:lnTo>
                    <a:lnTo>
                      <a:pt x="29" y="197"/>
                    </a:lnTo>
                    <a:lnTo>
                      <a:pt x="26" y="194"/>
                    </a:lnTo>
                    <a:lnTo>
                      <a:pt x="26" y="192"/>
                    </a:lnTo>
                    <a:lnTo>
                      <a:pt x="23" y="192"/>
                    </a:lnTo>
                    <a:lnTo>
                      <a:pt x="23" y="189"/>
                    </a:lnTo>
                    <a:lnTo>
                      <a:pt x="23" y="186"/>
                    </a:lnTo>
                    <a:lnTo>
                      <a:pt x="21" y="183"/>
                    </a:lnTo>
                    <a:lnTo>
                      <a:pt x="21" y="180"/>
                    </a:lnTo>
                    <a:lnTo>
                      <a:pt x="18" y="177"/>
                    </a:lnTo>
                    <a:lnTo>
                      <a:pt x="18" y="174"/>
                    </a:lnTo>
                    <a:lnTo>
                      <a:pt x="18" y="172"/>
                    </a:lnTo>
                    <a:lnTo>
                      <a:pt x="18" y="169"/>
                    </a:lnTo>
                    <a:lnTo>
                      <a:pt x="18" y="166"/>
                    </a:lnTo>
                    <a:lnTo>
                      <a:pt x="18" y="163"/>
                    </a:lnTo>
                    <a:lnTo>
                      <a:pt x="15" y="163"/>
                    </a:lnTo>
                    <a:lnTo>
                      <a:pt x="15" y="157"/>
                    </a:lnTo>
                    <a:lnTo>
                      <a:pt x="15" y="155"/>
                    </a:lnTo>
                    <a:lnTo>
                      <a:pt x="15" y="149"/>
                    </a:lnTo>
                    <a:lnTo>
                      <a:pt x="15" y="143"/>
                    </a:lnTo>
                    <a:lnTo>
                      <a:pt x="15" y="140"/>
                    </a:lnTo>
                    <a:lnTo>
                      <a:pt x="15" y="135"/>
                    </a:lnTo>
                    <a:lnTo>
                      <a:pt x="15" y="46"/>
                    </a:lnTo>
                    <a:lnTo>
                      <a:pt x="15" y="40"/>
                    </a:lnTo>
                    <a:lnTo>
                      <a:pt x="15" y="35"/>
                    </a:lnTo>
                    <a:lnTo>
                      <a:pt x="15" y="29"/>
                    </a:lnTo>
                    <a:lnTo>
                      <a:pt x="15" y="26"/>
                    </a:lnTo>
                    <a:lnTo>
                      <a:pt x="15" y="23"/>
                    </a:lnTo>
                    <a:lnTo>
                      <a:pt x="15" y="20"/>
                    </a:lnTo>
                    <a:lnTo>
                      <a:pt x="15" y="17"/>
                    </a:lnTo>
                    <a:lnTo>
                      <a:pt x="12" y="15"/>
                    </a:lnTo>
                    <a:lnTo>
                      <a:pt x="12" y="12"/>
                    </a:lnTo>
                    <a:lnTo>
                      <a:pt x="12" y="9"/>
                    </a:lnTo>
                    <a:lnTo>
                      <a:pt x="9" y="9"/>
                    </a:lnTo>
                    <a:lnTo>
                      <a:pt x="9" y="6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61" y="3"/>
                    </a:lnTo>
                    <a:lnTo>
                      <a:pt x="58" y="3"/>
                    </a:lnTo>
                    <a:lnTo>
                      <a:pt x="58" y="6"/>
                    </a:lnTo>
                    <a:lnTo>
                      <a:pt x="55" y="6"/>
                    </a:lnTo>
                    <a:lnTo>
                      <a:pt x="55" y="9"/>
                    </a:lnTo>
                    <a:lnTo>
                      <a:pt x="52" y="12"/>
                    </a:lnTo>
                    <a:lnTo>
                      <a:pt x="52" y="15"/>
                    </a:lnTo>
                    <a:lnTo>
                      <a:pt x="52" y="17"/>
                    </a:lnTo>
                    <a:lnTo>
                      <a:pt x="49" y="20"/>
                    </a:lnTo>
                    <a:lnTo>
                      <a:pt x="49" y="23"/>
                    </a:lnTo>
                    <a:lnTo>
                      <a:pt x="49" y="26"/>
                    </a:lnTo>
                    <a:lnTo>
                      <a:pt x="49" y="29"/>
                    </a:lnTo>
                    <a:lnTo>
                      <a:pt x="49" y="35"/>
                    </a:lnTo>
                    <a:lnTo>
                      <a:pt x="49" y="40"/>
                    </a:lnTo>
                    <a:lnTo>
                      <a:pt x="49" y="46"/>
                    </a:lnTo>
                    <a:lnTo>
                      <a:pt x="49" y="135"/>
                    </a:lnTo>
                    <a:lnTo>
                      <a:pt x="49" y="140"/>
                    </a:lnTo>
                    <a:lnTo>
                      <a:pt x="49" y="143"/>
                    </a:lnTo>
                    <a:lnTo>
                      <a:pt x="49" y="149"/>
                    </a:lnTo>
                    <a:lnTo>
                      <a:pt x="49" y="152"/>
                    </a:lnTo>
                    <a:lnTo>
                      <a:pt x="52" y="155"/>
                    </a:lnTo>
                    <a:lnTo>
                      <a:pt x="52" y="157"/>
                    </a:lnTo>
                    <a:lnTo>
                      <a:pt x="52" y="160"/>
                    </a:lnTo>
                    <a:lnTo>
                      <a:pt x="52" y="166"/>
                    </a:lnTo>
                    <a:lnTo>
                      <a:pt x="55" y="169"/>
                    </a:lnTo>
                    <a:lnTo>
                      <a:pt x="55" y="172"/>
                    </a:lnTo>
                    <a:lnTo>
                      <a:pt x="55" y="174"/>
                    </a:lnTo>
                    <a:lnTo>
                      <a:pt x="58" y="174"/>
                    </a:lnTo>
                    <a:lnTo>
                      <a:pt x="58" y="177"/>
                    </a:lnTo>
                    <a:lnTo>
                      <a:pt x="61" y="180"/>
                    </a:lnTo>
                    <a:lnTo>
                      <a:pt x="61" y="183"/>
                    </a:lnTo>
                    <a:lnTo>
                      <a:pt x="64" y="186"/>
                    </a:lnTo>
                    <a:lnTo>
                      <a:pt x="67" y="189"/>
                    </a:lnTo>
                    <a:lnTo>
                      <a:pt x="69" y="192"/>
                    </a:lnTo>
                    <a:lnTo>
                      <a:pt x="72" y="192"/>
                    </a:lnTo>
                    <a:lnTo>
                      <a:pt x="72" y="194"/>
                    </a:lnTo>
                    <a:lnTo>
                      <a:pt x="75" y="194"/>
                    </a:lnTo>
                    <a:lnTo>
                      <a:pt x="78" y="194"/>
                    </a:lnTo>
                    <a:lnTo>
                      <a:pt x="81" y="197"/>
                    </a:lnTo>
                    <a:lnTo>
                      <a:pt x="84" y="197"/>
                    </a:lnTo>
                    <a:lnTo>
                      <a:pt x="87" y="197"/>
                    </a:lnTo>
                    <a:lnTo>
                      <a:pt x="89" y="200"/>
                    </a:lnTo>
                    <a:lnTo>
                      <a:pt x="92" y="200"/>
                    </a:lnTo>
                    <a:lnTo>
                      <a:pt x="95" y="200"/>
                    </a:lnTo>
                    <a:lnTo>
                      <a:pt x="98" y="200"/>
                    </a:lnTo>
                    <a:lnTo>
                      <a:pt x="101" y="200"/>
                    </a:lnTo>
                    <a:lnTo>
                      <a:pt x="104" y="200"/>
                    </a:lnTo>
                    <a:lnTo>
                      <a:pt x="107" y="200"/>
                    </a:lnTo>
                    <a:lnTo>
                      <a:pt x="110" y="200"/>
                    </a:lnTo>
                    <a:lnTo>
                      <a:pt x="112" y="200"/>
                    </a:lnTo>
                    <a:lnTo>
                      <a:pt x="115" y="200"/>
                    </a:lnTo>
                    <a:lnTo>
                      <a:pt x="118" y="200"/>
                    </a:lnTo>
                    <a:lnTo>
                      <a:pt x="121" y="197"/>
                    </a:lnTo>
                    <a:lnTo>
                      <a:pt x="124" y="197"/>
                    </a:lnTo>
                    <a:lnTo>
                      <a:pt x="127" y="197"/>
                    </a:lnTo>
                    <a:lnTo>
                      <a:pt x="130" y="194"/>
                    </a:lnTo>
                    <a:lnTo>
                      <a:pt x="133" y="194"/>
                    </a:lnTo>
                    <a:lnTo>
                      <a:pt x="135" y="192"/>
                    </a:lnTo>
                    <a:lnTo>
                      <a:pt x="138" y="192"/>
                    </a:lnTo>
                    <a:lnTo>
                      <a:pt x="141" y="189"/>
                    </a:lnTo>
                    <a:lnTo>
                      <a:pt x="144" y="189"/>
                    </a:lnTo>
                    <a:lnTo>
                      <a:pt x="144" y="186"/>
                    </a:lnTo>
                    <a:lnTo>
                      <a:pt x="147" y="183"/>
                    </a:lnTo>
                    <a:lnTo>
                      <a:pt x="150" y="180"/>
                    </a:lnTo>
                    <a:lnTo>
                      <a:pt x="153" y="180"/>
                    </a:lnTo>
                    <a:lnTo>
                      <a:pt x="153" y="177"/>
                    </a:lnTo>
                    <a:lnTo>
                      <a:pt x="153" y="174"/>
                    </a:lnTo>
                    <a:lnTo>
                      <a:pt x="156" y="174"/>
                    </a:lnTo>
                    <a:lnTo>
                      <a:pt x="156" y="172"/>
                    </a:lnTo>
                    <a:lnTo>
                      <a:pt x="156" y="169"/>
                    </a:lnTo>
                    <a:lnTo>
                      <a:pt x="158" y="169"/>
                    </a:lnTo>
                    <a:lnTo>
                      <a:pt x="158" y="166"/>
                    </a:lnTo>
                    <a:lnTo>
                      <a:pt x="158" y="163"/>
                    </a:lnTo>
                    <a:lnTo>
                      <a:pt x="158" y="160"/>
                    </a:lnTo>
                    <a:lnTo>
                      <a:pt x="158" y="157"/>
                    </a:lnTo>
                    <a:lnTo>
                      <a:pt x="158" y="155"/>
                    </a:lnTo>
                    <a:lnTo>
                      <a:pt x="158" y="152"/>
                    </a:lnTo>
                    <a:lnTo>
                      <a:pt x="158" y="146"/>
                    </a:lnTo>
                    <a:lnTo>
                      <a:pt x="158" y="46"/>
                    </a:lnTo>
                    <a:lnTo>
                      <a:pt x="158" y="40"/>
                    </a:lnTo>
                    <a:lnTo>
                      <a:pt x="158" y="35"/>
                    </a:lnTo>
                    <a:lnTo>
                      <a:pt x="158" y="29"/>
                    </a:lnTo>
                    <a:lnTo>
                      <a:pt x="158" y="26"/>
                    </a:lnTo>
                    <a:lnTo>
                      <a:pt x="158" y="23"/>
                    </a:lnTo>
                    <a:lnTo>
                      <a:pt x="158" y="20"/>
                    </a:lnTo>
                    <a:lnTo>
                      <a:pt x="158" y="17"/>
                    </a:lnTo>
                    <a:lnTo>
                      <a:pt x="158" y="15"/>
                    </a:lnTo>
                    <a:lnTo>
                      <a:pt x="156" y="15"/>
                    </a:lnTo>
                    <a:lnTo>
                      <a:pt x="156" y="12"/>
                    </a:lnTo>
                    <a:lnTo>
                      <a:pt x="156" y="9"/>
                    </a:lnTo>
                    <a:lnTo>
                      <a:pt x="153" y="9"/>
                    </a:lnTo>
                    <a:lnTo>
                      <a:pt x="153" y="6"/>
                    </a:lnTo>
                    <a:lnTo>
                      <a:pt x="150" y="3"/>
                    </a:lnTo>
                    <a:lnTo>
                      <a:pt x="147" y="0"/>
                    </a:lnTo>
                    <a:lnTo>
                      <a:pt x="144" y="0"/>
                    </a:lnTo>
                    <a:lnTo>
                      <a:pt x="207" y="0"/>
                    </a:lnTo>
                    <a:lnTo>
                      <a:pt x="210" y="0"/>
                    </a:lnTo>
                    <a:lnTo>
                      <a:pt x="207" y="0"/>
                    </a:lnTo>
                    <a:lnTo>
                      <a:pt x="204" y="3"/>
                    </a:lnTo>
                    <a:lnTo>
                      <a:pt x="201" y="3"/>
                    </a:lnTo>
                    <a:lnTo>
                      <a:pt x="201" y="6"/>
                    </a:lnTo>
                    <a:lnTo>
                      <a:pt x="199" y="9"/>
                    </a:lnTo>
                    <a:lnTo>
                      <a:pt x="199" y="12"/>
                    </a:lnTo>
                    <a:lnTo>
                      <a:pt x="196" y="12"/>
                    </a:lnTo>
                    <a:lnTo>
                      <a:pt x="196" y="15"/>
                    </a:lnTo>
                    <a:lnTo>
                      <a:pt x="196" y="17"/>
                    </a:lnTo>
                    <a:lnTo>
                      <a:pt x="196" y="20"/>
                    </a:lnTo>
                    <a:lnTo>
                      <a:pt x="193" y="23"/>
                    </a:lnTo>
                    <a:lnTo>
                      <a:pt x="193" y="26"/>
                    </a:lnTo>
                    <a:lnTo>
                      <a:pt x="193" y="29"/>
                    </a:lnTo>
                    <a:lnTo>
                      <a:pt x="193" y="35"/>
                    </a:lnTo>
                    <a:lnTo>
                      <a:pt x="193" y="40"/>
                    </a:lnTo>
                    <a:lnTo>
                      <a:pt x="193" y="46"/>
                    </a:lnTo>
                    <a:lnTo>
                      <a:pt x="193" y="172"/>
                    </a:lnTo>
                    <a:lnTo>
                      <a:pt x="193" y="177"/>
                    </a:lnTo>
                    <a:lnTo>
                      <a:pt x="193" y="186"/>
                    </a:lnTo>
                    <a:lnTo>
                      <a:pt x="193" y="189"/>
                    </a:lnTo>
                    <a:lnTo>
                      <a:pt x="193" y="192"/>
                    </a:lnTo>
                    <a:lnTo>
                      <a:pt x="193" y="194"/>
                    </a:lnTo>
                    <a:lnTo>
                      <a:pt x="196" y="197"/>
                    </a:lnTo>
                    <a:lnTo>
                      <a:pt x="196" y="200"/>
                    </a:lnTo>
                    <a:lnTo>
                      <a:pt x="196" y="203"/>
                    </a:lnTo>
                    <a:lnTo>
                      <a:pt x="196" y="206"/>
                    </a:lnTo>
                    <a:lnTo>
                      <a:pt x="199" y="209"/>
                    </a:lnTo>
                    <a:lnTo>
                      <a:pt x="199" y="212"/>
                    </a:lnTo>
                    <a:lnTo>
                      <a:pt x="201" y="212"/>
                    </a:lnTo>
                    <a:lnTo>
                      <a:pt x="201" y="214"/>
                    </a:lnTo>
                    <a:lnTo>
                      <a:pt x="204" y="214"/>
                    </a:lnTo>
                    <a:lnTo>
                      <a:pt x="204" y="217"/>
                    </a:lnTo>
                    <a:lnTo>
                      <a:pt x="207" y="217"/>
                    </a:lnTo>
                    <a:lnTo>
                      <a:pt x="210" y="217"/>
                    </a:lnTo>
                    <a:lnTo>
                      <a:pt x="210" y="220"/>
                    </a:lnTo>
                    <a:lnTo>
                      <a:pt x="158" y="220"/>
                    </a:lnTo>
                    <a:lnTo>
                      <a:pt x="158" y="197"/>
                    </a:lnTo>
                    <a:close/>
                  </a:path>
                </a:pathLst>
              </a:custGeom>
              <a:solidFill>
                <a:srgbClr val="544DB5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" name="Freeform 88"/>
              <p:cNvSpPr>
                <a:spLocks/>
              </p:cNvSpPr>
              <p:nvPr userDrawn="1"/>
            </p:nvSpPr>
            <p:spPr bwMode="auto">
              <a:xfrm>
                <a:off x="5252" y="81"/>
                <a:ext cx="93" cy="118"/>
              </a:xfrm>
              <a:custGeom>
                <a:avLst/>
                <a:gdLst>
                  <a:gd name="T0" fmla="*/ 1 w 175"/>
                  <a:gd name="T1" fmla="*/ 1 h 223"/>
                  <a:gd name="T2" fmla="*/ 1 w 175"/>
                  <a:gd name="T3" fmla="*/ 1 h 223"/>
                  <a:gd name="T4" fmla="*/ 1 w 175"/>
                  <a:gd name="T5" fmla="*/ 1 h 223"/>
                  <a:gd name="T6" fmla="*/ 1 w 175"/>
                  <a:gd name="T7" fmla="*/ 1 h 223"/>
                  <a:gd name="T8" fmla="*/ 1 w 175"/>
                  <a:gd name="T9" fmla="*/ 1 h 223"/>
                  <a:gd name="T10" fmla="*/ 1 w 175"/>
                  <a:gd name="T11" fmla="*/ 1 h 223"/>
                  <a:gd name="T12" fmla="*/ 1 w 175"/>
                  <a:gd name="T13" fmla="*/ 1 h 223"/>
                  <a:gd name="T14" fmla="*/ 1 w 175"/>
                  <a:gd name="T15" fmla="*/ 1 h 223"/>
                  <a:gd name="T16" fmla="*/ 1 w 175"/>
                  <a:gd name="T17" fmla="*/ 1 h 223"/>
                  <a:gd name="T18" fmla="*/ 1 w 175"/>
                  <a:gd name="T19" fmla="*/ 1 h 223"/>
                  <a:gd name="T20" fmla="*/ 1 w 175"/>
                  <a:gd name="T21" fmla="*/ 1 h 223"/>
                  <a:gd name="T22" fmla="*/ 1 w 175"/>
                  <a:gd name="T23" fmla="*/ 1 h 223"/>
                  <a:gd name="T24" fmla="*/ 1 w 175"/>
                  <a:gd name="T25" fmla="*/ 1 h 223"/>
                  <a:gd name="T26" fmla="*/ 1 w 175"/>
                  <a:gd name="T27" fmla="*/ 1 h 223"/>
                  <a:gd name="T28" fmla="*/ 1 w 175"/>
                  <a:gd name="T29" fmla="*/ 1 h 223"/>
                  <a:gd name="T30" fmla="*/ 1 w 175"/>
                  <a:gd name="T31" fmla="*/ 1 h 223"/>
                  <a:gd name="T32" fmla="*/ 1 w 175"/>
                  <a:gd name="T33" fmla="*/ 1 h 223"/>
                  <a:gd name="T34" fmla="*/ 1 w 175"/>
                  <a:gd name="T35" fmla="*/ 1 h 223"/>
                  <a:gd name="T36" fmla="*/ 1 w 175"/>
                  <a:gd name="T37" fmla="*/ 1 h 223"/>
                  <a:gd name="T38" fmla="*/ 1 w 175"/>
                  <a:gd name="T39" fmla="*/ 1 h 223"/>
                  <a:gd name="T40" fmla="*/ 1 w 175"/>
                  <a:gd name="T41" fmla="*/ 1 h 223"/>
                  <a:gd name="T42" fmla="*/ 1 w 175"/>
                  <a:gd name="T43" fmla="*/ 1 h 223"/>
                  <a:gd name="T44" fmla="*/ 1 w 175"/>
                  <a:gd name="T45" fmla="*/ 1 h 223"/>
                  <a:gd name="T46" fmla="*/ 1 w 175"/>
                  <a:gd name="T47" fmla="*/ 1 h 223"/>
                  <a:gd name="T48" fmla="*/ 1 w 175"/>
                  <a:gd name="T49" fmla="*/ 1 h 223"/>
                  <a:gd name="T50" fmla="*/ 1 w 175"/>
                  <a:gd name="T51" fmla="*/ 1 h 223"/>
                  <a:gd name="T52" fmla="*/ 1 w 175"/>
                  <a:gd name="T53" fmla="*/ 1 h 223"/>
                  <a:gd name="T54" fmla="*/ 1 w 175"/>
                  <a:gd name="T55" fmla="*/ 1 h 223"/>
                  <a:gd name="T56" fmla="*/ 1 w 175"/>
                  <a:gd name="T57" fmla="*/ 1 h 223"/>
                  <a:gd name="T58" fmla="*/ 1 w 175"/>
                  <a:gd name="T59" fmla="*/ 1 h 223"/>
                  <a:gd name="T60" fmla="*/ 1 w 175"/>
                  <a:gd name="T61" fmla="*/ 1 h 223"/>
                  <a:gd name="T62" fmla="*/ 1 w 175"/>
                  <a:gd name="T63" fmla="*/ 1 h 223"/>
                  <a:gd name="T64" fmla="*/ 1 w 175"/>
                  <a:gd name="T65" fmla="*/ 1 h 223"/>
                  <a:gd name="T66" fmla="*/ 1 w 175"/>
                  <a:gd name="T67" fmla="*/ 1 h 223"/>
                  <a:gd name="T68" fmla="*/ 1 w 175"/>
                  <a:gd name="T69" fmla="*/ 1 h 223"/>
                  <a:gd name="T70" fmla="*/ 1 w 175"/>
                  <a:gd name="T71" fmla="*/ 1 h 223"/>
                  <a:gd name="T72" fmla="*/ 1 w 175"/>
                  <a:gd name="T73" fmla="*/ 1 h 223"/>
                  <a:gd name="T74" fmla="*/ 0 w 175"/>
                  <a:gd name="T75" fmla="*/ 1 h 223"/>
                  <a:gd name="T76" fmla="*/ 1 w 175"/>
                  <a:gd name="T77" fmla="*/ 0 h 223"/>
                  <a:gd name="T78" fmla="*/ 1 w 175"/>
                  <a:gd name="T79" fmla="*/ 0 h 223"/>
                  <a:gd name="T80" fmla="*/ 1 w 175"/>
                  <a:gd name="T81" fmla="*/ 0 h 223"/>
                  <a:gd name="T82" fmla="*/ 1 w 175"/>
                  <a:gd name="T83" fmla="*/ 0 h 223"/>
                  <a:gd name="T84" fmla="*/ 1 w 175"/>
                  <a:gd name="T85" fmla="*/ 1 h 223"/>
                  <a:gd name="T86" fmla="*/ 1 w 175"/>
                  <a:gd name="T87" fmla="*/ 1 h 223"/>
                  <a:gd name="T88" fmla="*/ 1 w 175"/>
                  <a:gd name="T89" fmla="*/ 1 h 223"/>
                  <a:gd name="T90" fmla="*/ 1 w 175"/>
                  <a:gd name="T91" fmla="*/ 1 h 223"/>
                  <a:gd name="T92" fmla="*/ 1 w 175"/>
                  <a:gd name="T93" fmla="*/ 0 h 223"/>
                  <a:gd name="T94" fmla="*/ 1 w 175"/>
                  <a:gd name="T95" fmla="*/ 0 h 223"/>
                  <a:gd name="T96" fmla="*/ 1 w 175"/>
                  <a:gd name="T97" fmla="*/ 0 h 223"/>
                  <a:gd name="T98" fmla="*/ 1 w 175"/>
                  <a:gd name="T99" fmla="*/ 1 h 223"/>
                  <a:gd name="T100" fmla="*/ 1 w 175"/>
                  <a:gd name="T101" fmla="*/ 1 h 223"/>
                  <a:gd name="T102" fmla="*/ 1 w 175"/>
                  <a:gd name="T103" fmla="*/ 1 h 223"/>
                  <a:gd name="T104" fmla="*/ 1 w 175"/>
                  <a:gd name="T105" fmla="*/ 1 h 223"/>
                  <a:gd name="T106" fmla="*/ 1 w 175"/>
                  <a:gd name="T107" fmla="*/ 1 h 223"/>
                  <a:gd name="T108" fmla="*/ 1 w 175"/>
                  <a:gd name="T109" fmla="*/ 1 h 223"/>
                  <a:gd name="T110" fmla="*/ 1 w 175"/>
                  <a:gd name="T111" fmla="*/ 1 h 223"/>
                  <a:gd name="T112" fmla="*/ 1 w 175"/>
                  <a:gd name="T113" fmla="*/ 1 h 223"/>
                  <a:gd name="T114" fmla="*/ 1 w 175"/>
                  <a:gd name="T115" fmla="*/ 1 h 223"/>
                  <a:gd name="T116" fmla="*/ 1 w 175"/>
                  <a:gd name="T117" fmla="*/ 1 h 223"/>
                  <a:gd name="T118" fmla="*/ 1 w 175"/>
                  <a:gd name="T119" fmla="*/ 1 h 223"/>
                  <a:gd name="T120" fmla="*/ 1 w 175"/>
                  <a:gd name="T121" fmla="*/ 1 h 223"/>
                  <a:gd name="T122" fmla="*/ 1 w 175"/>
                  <a:gd name="T123" fmla="*/ 1 h 223"/>
                  <a:gd name="T124" fmla="*/ 1 w 175"/>
                  <a:gd name="T125" fmla="*/ 1 h 22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75" h="223">
                    <a:moveTo>
                      <a:pt x="103" y="180"/>
                    </a:moveTo>
                    <a:lnTo>
                      <a:pt x="103" y="183"/>
                    </a:lnTo>
                    <a:lnTo>
                      <a:pt x="103" y="186"/>
                    </a:lnTo>
                    <a:lnTo>
                      <a:pt x="103" y="189"/>
                    </a:lnTo>
                    <a:lnTo>
                      <a:pt x="103" y="192"/>
                    </a:lnTo>
                    <a:lnTo>
                      <a:pt x="103" y="195"/>
                    </a:lnTo>
                    <a:lnTo>
                      <a:pt x="103" y="197"/>
                    </a:lnTo>
                    <a:lnTo>
                      <a:pt x="106" y="200"/>
                    </a:lnTo>
                    <a:lnTo>
                      <a:pt x="106" y="203"/>
                    </a:lnTo>
                    <a:lnTo>
                      <a:pt x="106" y="206"/>
                    </a:lnTo>
                    <a:lnTo>
                      <a:pt x="109" y="209"/>
                    </a:lnTo>
                    <a:lnTo>
                      <a:pt x="109" y="212"/>
                    </a:lnTo>
                    <a:lnTo>
                      <a:pt x="112" y="215"/>
                    </a:lnTo>
                    <a:lnTo>
                      <a:pt x="115" y="217"/>
                    </a:lnTo>
                    <a:lnTo>
                      <a:pt x="118" y="217"/>
                    </a:lnTo>
                    <a:lnTo>
                      <a:pt x="118" y="220"/>
                    </a:lnTo>
                    <a:lnTo>
                      <a:pt x="121" y="220"/>
                    </a:lnTo>
                    <a:lnTo>
                      <a:pt x="121" y="223"/>
                    </a:lnTo>
                    <a:lnTo>
                      <a:pt x="55" y="223"/>
                    </a:lnTo>
                    <a:lnTo>
                      <a:pt x="55" y="220"/>
                    </a:lnTo>
                    <a:lnTo>
                      <a:pt x="57" y="220"/>
                    </a:lnTo>
                    <a:lnTo>
                      <a:pt x="60" y="217"/>
                    </a:lnTo>
                    <a:lnTo>
                      <a:pt x="63" y="217"/>
                    </a:lnTo>
                    <a:lnTo>
                      <a:pt x="63" y="215"/>
                    </a:lnTo>
                    <a:lnTo>
                      <a:pt x="66" y="212"/>
                    </a:lnTo>
                    <a:lnTo>
                      <a:pt x="66" y="209"/>
                    </a:lnTo>
                    <a:lnTo>
                      <a:pt x="66" y="206"/>
                    </a:lnTo>
                    <a:lnTo>
                      <a:pt x="69" y="206"/>
                    </a:lnTo>
                    <a:lnTo>
                      <a:pt x="69" y="203"/>
                    </a:lnTo>
                    <a:lnTo>
                      <a:pt x="69" y="200"/>
                    </a:lnTo>
                    <a:lnTo>
                      <a:pt x="69" y="197"/>
                    </a:lnTo>
                    <a:lnTo>
                      <a:pt x="69" y="195"/>
                    </a:lnTo>
                    <a:lnTo>
                      <a:pt x="69" y="192"/>
                    </a:lnTo>
                    <a:lnTo>
                      <a:pt x="69" y="189"/>
                    </a:lnTo>
                    <a:lnTo>
                      <a:pt x="69" y="180"/>
                    </a:lnTo>
                    <a:lnTo>
                      <a:pt x="69" y="175"/>
                    </a:lnTo>
                    <a:lnTo>
                      <a:pt x="69" y="26"/>
                    </a:lnTo>
                    <a:lnTo>
                      <a:pt x="40" y="26"/>
                    </a:lnTo>
                    <a:lnTo>
                      <a:pt x="37" y="26"/>
                    </a:lnTo>
                    <a:lnTo>
                      <a:pt x="35" y="26"/>
                    </a:lnTo>
                    <a:lnTo>
                      <a:pt x="32" y="26"/>
                    </a:lnTo>
                    <a:lnTo>
                      <a:pt x="29" y="26"/>
                    </a:lnTo>
                    <a:lnTo>
                      <a:pt x="26" y="29"/>
                    </a:lnTo>
                    <a:lnTo>
                      <a:pt x="23" y="29"/>
                    </a:lnTo>
                    <a:lnTo>
                      <a:pt x="20" y="29"/>
                    </a:lnTo>
                    <a:lnTo>
                      <a:pt x="17" y="29"/>
                    </a:lnTo>
                    <a:lnTo>
                      <a:pt x="14" y="29"/>
                    </a:lnTo>
                    <a:lnTo>
                      <a:pt x="14" y="32"/>
                    </a:lnTo>
                    <a:lnTo>
                      <a:pt x="12" y="32"/>
                    </a:lnTo>
                    <a:lnTo>
                      <a:pt x="9" y="35"/>
                    </a:lnTo>
                    <a:lnTo>
                      <a:pt x="6" y="35"/>
                    </a:lnTo>
                    <a:lnTo>
                      <a:pt x="3" y="38"/>
                    </a:lnTo>
                    <a:lnTo>
                      <a:pt x="0" y="4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0" y="3"/>
                    </a:lnTo>
                    <a:lnTo>
                      <a:pt x="23" y="3"/>
                    </a:lnTo>
                    <a:lnTo>
                      <a:pt x="32" y="3"/>
                    </a:lnTo>
                    <a:lnTo>
                      <a:pt x="158" y="3"/>
                    </a:lnTo>
                    <a:lnTo>
                      <a:pt x="161" y="3"/>
                    </a:lnTo>
                    <a:lnTo>
                      <a:pt x="164" y="3"/>
                    </a:lnTo>
                    <a:lnTo>
                      <a:pt x="167" y="0"/>
                    </a:lnTo>
                    <a:lnTo>
                      <a:pt x="169" y="0"/>
                    </a:lnTo>
                    <a:lnTo>
                      <a:pt x="172" y="0"/>
                    </a:lnTo>
                    <a:lnTo>
                      <a:pt x="175" y="0"/>
                    </a:lnTo>
                    <a:lnTo>
                      <a:pt x="164" y="40"/>
                    </a:lnTo>
                    <a:lnTo>
                      <a:pt x="164" y="38"/>
                    </a:lnTo>
                    <a:lnTo>
                      <a:pt x="161" y="38"/>
                    </a:lnTo>
                    <a:lnTo>
                      <a:pt x="161" y="35"/>
                    </a:lnTo>
                    <a:lnTo>
                      <a:pt x="158" y="35"/>
                    </a:lnTo>
                    <a:lnTo>
                      <a:pt x="158" y="32"/>
                    </a:lnTo>
                    <a:lnTo>
                      <a:pt x="155" y="32"/>
                    </a:lnTo>
                    <a:lnTo>
                      <a:pt x="155" y="29"/>
                    </a:lnTo>
                    <a:lnTo>
                      <a:pt x="152" y="29"/>
                    </a:lnTo>
                    <a:lnTo>
                      <a:pt x="149" y="29"/>
                    </a:lnTo>
                    <a:lnTo>
                      <a:pt x="146" y="26"/>
                    </a:lnTo>
                    <a:lnTo>
                      <a:pt x="144" y="26"/>
                    </a:lnTo>
                    <a:lnTo>
                      <a:pt x="141" y="26"/>
                    </a:lnTo>
                    <a:lnTo>
                      <a:pt x="138" y="26"/>
                    </a:lnTo>
                    <a:lnTo>
                      <a:pt x="135" y="26"/>
                    </a:lnTo>
                    <a:lnTo>
                      <a:pt x="103" y="26"/>
                    </a:lnTo>
                    <a:lnTo>
                      <a:pt x="103" y="180"/>
                    </a:lnTo>
                    <a:close/>
                  </a:path>
                </a:pathLst>
              </a:custGeom>
              <a:solidFill>
                <a:srgbClr val="544DB5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" name="Freeform 89"/>
              <p:cNvSpPr>
                <a:spLocks/>
              </p:cNvSpPr>
              <p:nvPr userDrawn="1"/>
            </p:nvSpPr>
            <p:spPr bwMode="auto">
              <a:xfrm>
                <a:off x="5331" y="80"/>
                <a:ext cx="116" cy="122"/>
              </a:xfrm>
              <a:custGeom>
                <a:avLst/>
                <a:gdLst>
                  <a:gd name="T0" fmla="*/ 1 w 219"/>
                  <a:gd name="T1" fmla="*/ 1 h 231"/>
                  <a:gd name="T2" fmla="*/ 1 w 219"/>
                  <a:gd name="T3" fmla="*/ 1 h 231"/>
                  <a:gd name="T4" fmla="*/ 1 w 219"/>
                  <a:gd name="T5" fmla="*/ 1 h 231"/>
                  <a:gd name="T6" fmla="*/ 1 w 219"/>
                  <a:gd name="T7" fmla="*/ 1 h 231"/>
                  <a:gd name="T8" fmla="*/ 1 w 219"/>
                  <a:gd name="T9" fmla="*/ 1 h 231"/>
                  <a:gd name="T10" fmla="*/ 1 w 219"/>
                  <a:gd name="T11" fmla="*/ 1 h 231"/>
                  <a:gd name="T12" fmla="*/ 1 w 219"/>
                  <a:gd name="T13" fmla="*/ 1 h 231"/>
                  <a:gd name="T14" fmla="*/ 1 w 219"/>
                  <a:gd name="T15" fmla="*/ 1 h 231"/>
                  <a:gd name="T16" fmla="*/ 1 w 219"/>
                  <a:gd name="T17" fmla="*/ 1 h 231"/>
                  <a:gd name="T18" fmla="*/ 1 w 219"/>
                  <a:gd name="T19" fmla="*/ 1 h 231"/>
                  <a:gd name="T20" fmla="*/ 1 w 219"/>
                  <a:gd name="T21" fmla="*/ 1 h 231"/>
                  <a:gd name="T22" fmla="*/ 1 w 219"/>
                  <a:gd name="T23" fmla="*/ 1 h 231"/>
                  <a:gd name="T24" fmla="*/ 1 w 219"/>
                  <a:gd name="T25" fmla="*/ 1 h 231"/>
                  <a:gd name="T26" fmla="*/ 1 w 219"/>
                  <a:gd name="T27" fmla="*/ 1 h 231"/>
                  <a:gd name="T28" fmla="*/ 1 w 219"/>
                  <a:gd name="T29" fmla="*/ 1 h 231"/>
                  <a:gd name="T30" fmla="*/ 1 w 219"/>
                  <a:gd name="T31" fmla="*/ 1 h 231"/>
                  <a:gd name="T32" fmla="*/ 1 w 219"/>
                  <a:gd name="T33" fmla="*/ 1 h 231"/>
                  <a:gd name="T34" fmla="*/ 1 w 219"/>
                  <a:gd name="T35" fmla="*/ 1 h 231"/>
                  <a:gd name="T36" fmla="*/ 1 w 219"/>
                  <a:gd name="T37" fmla="*/ 1 h 231"/>
                  <a:gd name="T38" fmla="*/ 1 w 219"/>
                  <a:gd name="T39" fmla="*/ 1 h 231"/>
                  <a:gd name="T40" fmla="*/ 1 w 219"/>
                  <a:gd name="T41" fmla="*/ 1 h 231"/>
                  <a:gd name="T42" fmla="*/ 1 w 219"/>
                  <a:gd name="T43" fmla="*/ 1 h 231"/>
                  <a:gd name="T44" fmla="*/ 1 w 219"/>
                  <a:gd name="T45" fmla="*/ 1 h 231"/>
                  <a:gd name="T46" fmla="*/ 1 w 219"/>
                  <a:gd name="T47" fmla="*/ 1 h 231"/>
                  <a:gd name="T48" fmla="*/ 1 w 219"/>
                  <a:gd name="T49" fmla="*/ 1 h 231"/>
                  <a:gd name="T50" fmla="*/ 1 w 219"/>
                  <a:gd name="T51" fmla="*/ 1 h 231"/>
                  <a:gd name="T52" fmla="*/ 1 w 219"/>
                  <a:gd name="T53" fmla="*/ 1 h 231"/>
                  <a:gd name="T54" fmla="*/ 1 w 219"/>
                  <a:gd name="T55" fmla="*/ 1 h 231"/>
                  <a:gd name="T56" fmla="*/ 1 w 219"/>
                  <a:gd name="T57" fmla="*/ 1 h 231"/>
                  <a:gd name="T58" fmla="*/ 1 w 219"/>
                  <a:gd name="T59" fmla="*/ 1 h 231"/>
                  <a:gd name="T60" fmla="*/ 1 w 219"/>
                  <a:gd name="T61" fmla="*/ 1 h 231"/>
                  <a:gd name="T62" fmla="*/ 1 w 219"/>
                  <a:gd name="T63" fmla="*/ 1 h 231"/>
                  <a:gd name="T64" fmla="*/ 1 w 219"/>
                  <a:gd name="T65" fmla="*/ 1 h 231"/>
                  <a:gd name="T66" fmla="*/ 1 w 219"/>
                  <a:gd name="T67" fmla="*/ 1 h 231"/>
                  <a:gd name="T68" fmla="*/ 1 w 219"/>
                  <a:gd name="T69" fmla="*/ 1 h 231"/>
                  <a:gd name="T70" fmla="*/ 1 w 219"/>
                  <a:gd name="T71" fmla="*/ 1 h 231"/>
                  <a:gd name="T72" fmla="*/ 1 w 219"/>
                  <a:gd name="T73" fmla="*/ 1 h 231"/>
                  <a:gd name="T74" fmla="*/ 1 w 219"/>
                  <a:gd name="T75" fmla="*/ 1 h 231"/>
                  <a:gd name="T76" fmla="*/ 1 w 219"/>
                  <a:gd name="T77" fmla="*/ 1 h 231"/>
                  <a:gd name="T78" fmla="*/ 1 w 219"/>
                  <a:gd name="T79" fmla="*/ 1 h 231"/>
                  <a:gd name="T80" fmla="*/ 1 w 219"/>
                  <a:gd name="T81" fmla="*/ 1 h 231"/>
                  <a:gd name="T82" fmla="*/ 0 w 219"/>
                  <a:gd name="T83" fmla="*/ 1 h 231"/>
                  <a:gd name="T84" fmla="*/ 1 w 219"/>
                  <a:gd name="T85" fmla="*/ 1 h 231"/>
                  <a:gd name="T86" fmla="*/ 1 w 219"/>
                  <a:gd name="T87" fmla="*/ 1 h 231"/>
                  <a:gd name="T88" fmla="*/ 1 w 219"/>
                  <a:gd name="T89" fmla="*/ 1 h 231"/>
                  <a:gd name="T90" fmla="*/ 1 w 219"/>
                  <a:gd name="T91" fmla="*/ 1 h 231"/>
                  <a:gd name="T92" fmla="*/ 1 w 219"/>
                  <a:gd name="T93" fmla="*/ 1 h 231"/>
                  <a:gd name="T94" fmla="*/ 1 w 219"/>
                  <a:gd name="T95" fmla="*/ 0 h 231"/>
                  <a:gd name="T96" fmla="*/ 1 w 219"/>
                  <a:gd name="T97" fmla="*/ 0 h 231"/>
                  <a:gd name="T98" fmla="*/ 1 w 219"/>
                  <a:gd name="T99" fmla="*/ 0 h 231"/>
                  <a:gd name="T100" fmla="*/ 1 w 219"/>
                  <a:gd name="T101" fmla="*/ 1 h 23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19" h="231">
                    <a:moveTo>
                      <a:pt x="193" y="42"/>
                    </a:moveTo>
                    <a:lnTo>
                      <a:pt x="193" y="42"/>
                    </a:lnTo>
                    <a:lnTo>
                      <a:pt x="190" y="42"/>
                    </a:lnTo>
                    <a:lnTo>
                      <a:pt x="190" y="40"/>
                    </a:lnTo>
                    <a:lnTo>
                      <a:pt x="187" y="40"/>
                    </a:lnTo>
                    <a:lnTo>
                      <a:pt x="187" y="37"/>
                    </a:lnTo>
                    <a:lnTo>
                      <a:pt x="184" y="37"/>
                    </a:lnTo>
                    <a:lnTo>
                      <a:pt x="181" y="34"/>
                    </a:lnTo>
                    <a:lnTo>
                      <a:pt x="178" y="34"/>
                    </a:lnTo>
                    <a:lnTo>
                      <a:pt x="178" y="31"/>
                    </a:lnTo>
                    <a:lnTo>
                      <a:pt x="175" y="31"/>
                    </a:lnTo>
                    <a:lnTo>
                      <a:pt x="173" y="31"/>
                    </a:lnTo>
                    <a:lnTo>
                      <a:pt x="170" y="28"/>
                    </a:lnTo>
                    <a:lnTo>
                      <a:pt x="167" y="28"/>
                    </a:lnTo>
                    <a:lnTo>
                      <a:pt x="164" y="28"/>
                    </a:lnTo>
                    <a:lnTo>
                      <a:pt x="161" y="25"/>
                    </a:lnTo>
                    <a:lnTo>
                      <a:pt x="158" y="25"/>
                    </a:lnTo>
                    <a:lnTo>
                      <a:pt x="155" y="25"/>
                    </a:lnTo>
                    <a:lnTo>
                      <a:pt x="152" y="25"/>
                    </a:lnTo>
                    <a:lnTo>
                      <a:pt x="147" y="25"/>
                    </a:lnTo>
                    <a:lnTo>
                      <a:pt x="144" y="22"/>
                    </a:lnTo>
                    <a:lnTo>
                      <a:pt x="141" y="22"/>
                    </a:lnTo>
                    <a:lnTo>
                      <a:pt x="135" y="22"/>
                    </a:lnTo>
                    <a:lnTo>
                      <a:pt x="132" y="22"/>
                    </a:lnTo>
                    <a:lnTo>
                      <a:pt x="127" y="22"/>
                    </a:lnTo>
                    <a:lnTo>
                      <a:pt x="121" y="22"/>
                    </a:lnTo>
                    <a:lnTo>
                      <a:pt x="118" y="22"/>
                    </a:lnTo>
                    <a:lnTo>
                      <a:pt x="112" y="25"/>
                    </a:lnTo>
                    <a:lnTo>
                      <a:pt x="109" y="25"/>
                    </a:lnTo>
                    <a:lnTo>
                      <a:pt x="104" y="25"/>
                    </a:lnTo>
                    <a:lnTo>
                      <a:pt x="101" y="28"/>
                    </a:lnTo>
                    <a:lnTo>
                      <a:pt x="95" y="28"/>
                    </a:lnTo>
                    <a:lnTo>
                      <a:pt x="92" y="31"/>
                    </a:lnTo>
                    <a:lnTo>
                      <a:pt x="86" y="34"/>
                    </a:lnTo>
                    <a:lnTo>
                      <a:pt x="84" y="34"/>
                    </a:lnTo>
                    <a:lnTo>
                      <a:pt x="81" y="37"/>
                    </a:lnTo>
                    <a:lnTo>
                      <a:pt x="75" y="40"/>
                    </a:lnTo>
                    <a:lnTo>
                      <a:pt x="72" y="42"/>
                    </a:lnTo>
                    <a:lnTo>
                      <a:pt x="69" y="45"/>
                    </a:lnTo>
                    <a:lnTo>
                      <a:pt x="66" y="48"/>
                    </a:lnTo>
                    <a:lnTo>
                      <a:pt x="63" y="51"/>
                    </a:lnTo>
                    <a:lnTo>
                      <a:pt x="61" y="54"/>
                    </a:lnTo>
                    <a:lnTo>
                      <a:pt x="58" y="57"/>
                    </a:lnTo>
                    <a:lnTo>
                      <a:pt x="55" y="60"/>
                    </a:lnTo>
                    <a:lnTo>
                      <a:pt x="52" y="62"/>
                    </a:lnTo>
                    <a:lnTo>
                      <a:pt x="49" y="68"/>
                    </a:lnTo>
                    <a:lnTo>
                      <a:pt x="49" y="71"/>
                    </a:lnTo>
                    <a:lnTo>
                      <a:pt x="46" y="74"/>
                    </a:lnTo>
                    <a:lnTo>
                      <a:pt x="46" y="80"/>
                    </a:lnTo>
                    <a:lnTo>
                      <a:pt x="43" y="82"/>
                    </a:lnTo>
                    <a:lnTo>
                      <a:pt x="43" y="88"/>
                    </a:lnTo>
                    <a:lnTo>
                      <a:pt x="41" y="91"/>
                    </a:lnTo>
                    <a:lnTo>
                      <a:pt x="41" y="97"/>
                    </a:lnTo>
                    <a:lnTo>
                      <a:pt x="41" y="102"/>
                    </a:lnTo>
                    <a:lnTo>
                      <a:pt x="41" y="105"/>
                    </a:lnTo>
                    <a:lnTo>
                      <a:pt x="41" y="111"/>
                    </a:lnTo>
                    <a:lnTo>
                      <a:pt x="41" y="117"/>
                    </a:lnTo>
                    <a:lnTo>
                      <a:pt x="41" y="122"/>
                    </a:lnTo>
                    <a:lnTo>
                      <a:pt x="41" y="125"/>
                    </a:lnTo>
                    <a:lnTo>
                      <a:pt x="41" y="131"/>
                    </a:lnTo>
                    <a:lnTo>
                      <a:pt x="43" y="137"/>
                    </a:lnTo>
                    <a:lnTo>
                      <a:pt x="43" y="140"/>
                    </a:lnTo>
                    <a:lnTo>
                      <a:pt x="46" y="145"/>
                    </a:lnTo>
                    <a:lnTo>
                      <a:pt x="46" y="148"/>
                    </a:lnTo>
                    <a:lnTo>
                      <a:pt x="49" y="154"/>
                    </a:lnTo>
                    <a:lnTo>
                      <a:pt x="52" y="157"/>
                    </a:lnTo>
                    <a:lnTo>
                      <a:pt x="52" y="162"/>
                    </a:lnTo>
                    <a:lnTo>
                      <a:pt x="55" y="165"/>
                    </a:lnTo>
                    <a:lnTo>
                      <a:pt x="58" y="168"/>
                    </a:lnTo>
                    <a:lnTo>
                      <a:pt x="61" y="171"/>
                    </a:lnTo>
                    <a:lnTo>
                      <a:pt x="63" y="177"/>
                    </a:lnTo>
                    <a:lnTo>
                      <a:pt x="66" y="179"/>
                    </a:lnTo>
                    <a:lnTo>
                      <a:pt x="72" y="182"/>
                    </a:lnTo>
                    <a:lnTo>
                      <a:pt x="75" y="185"/>
                    </a:lnTo>
                    <a:lnTo>
                      <a:pt x="78" y="188"/>
                    </a:lnTo>
                    <a:lnTo>
                      <a:pt x="81" y="191"/>
                    </a:lnTo>
                    <a:lnTo>
                      <a:pt x="86" y="191"/>
                    </a:lnTo>
                    <a:lnTo>
                      <a:pt x="89" y="194"/>
                    </a:lnTo>
                    <a:lnTo>
                      <a:pt x="95" y="197"/>
                    </a:lnTo>
                    <a:lnTo>
                      <a:pt x="98" y="199"/>
                    </a:lnTo>
                    <a:lnTo>
                      <a:pt x="104" y="199"/>
                    </a:lnTo>
                    <a:lnTo>
                      <a:pt x="107" y="202"/>
                    </a:lnTo>
                    <a:lnTo>
                      <a:pt x="112" y="202"/>
                    </a:lnTo>
                    <a:lnTo>
                      <a:pt x="115" y="202"/>
                    </a:lnTo>
                    <a:lnTo>
                      <a:pt x="121" y="205"/>
                    </a:lnTo>
                    <a:lnTo>
                      <a:pt x="127" y="205"/>
                    </a:lnTo>
                    <a:lnTo>
                      <a:pt x="130" y="205"/>
                    </a:lnTo>
                    <a:lnTo>
                      <a:pt x="135" y="205"/>
                    </a:lnTo>
                    <a:lnTo>
                      <a:pt x="138" y="205"/>
                    </a:lnTo>
                    <a:lnTo>
                      <a:pt x="141" y="205"/>
                    </a:lnTo>
                    <a:lnTo>
                      <a:pt x="144" y="205"/>
                    </a:lnTo>
                    <a:lnTo>
                      <a:pt x="147" y="205"/>
                    </a:lnTo>
                    <a:lnTo>
                      <a:pt x="150" y="205"/>
                    </a:lnTo>
                    <a:lnTo>
                      <a:pt x="152" y="205"/>
                    </a:lnTo>
                    <a:lnTo>
                      <a:pt x="155" y="205"/>
                    </a:lnTo>
                    <a:lnTo>
                      <a:pt x="158" y="205"/>
                    </a:lnTo>
                    <a:lnTo>
                      <a:pt x="161" y="202"/>
                    </a:lnTo>
                    <a:lnTo>
                      <a:pt x="164" y="202"/>
                    </a:lnTo>
                    <a:lnTo>
                      <a:pt x="167" y="202"/>
                    </a:lnTo>
                    <a:lnTo>
                      <a:pt x="170" y="202"/>
                    </a:lnTo>
                    <a:lnTo>
                      <a:pt x="173" y="202"/>
                    </a:lnTo>
                    <a:lnTo>
                      <a:pt x="175" y="202"/>
                    </a:lnTo>
                    <a:lnTo>
                      <a:pt x="178" y="199"/>
                    </a:lnTo>
                    <a:lnTo>
                      <a:pt x="181" y="199"/>
                    </a:lnTo>
                    <a:lnTo>
                      <a:pt x="181" y="151"/>
                    </a:lnTo>
                    <a:lnTo>
                      <a:pt x="181" y="148"/>
                    </a:lnTo>
                    <a:lnTo>
                      <a:pt x="181" y="145"/>
                    </a:lnTo>
                    <a:lnTo>
                      <a:pt x="181" y="142"/>
                    </a:lnTo>
                    <a:lnTo>
                      <a:pt x="181" y="140"/>
                    </a:lnTo>
                    <a:lnTo>
                      <a:pt x="181" y="137"/>
                    </a:lnTo>
                    <a:lnTo>
                      <a:pt x="181" y="134"/>
                    </a:lnTo>
                    <a:lnTo>
                      <a:pt x="181" y="131"/>
                    </a:lnTo>
                    <a:lnTo>
                      <a:pt x="181" y="128"/>
                    </a:lnTo>
                    <a:lnTo>
                      <a:pt x="178" y="125"/>
                    </a:lnTo>
                    <a:lnTo>
                      <a:pt x="178" y="122"/>
                    </a:lnTo>
                    <a:lnTo>
                      <a:pt x="175" y="120"/>
                    </a:lnTo>
                    <a:lnTo>
                      <a:pt x="173" y="117"/>
                    </a:lnTo>
                    <a:lnTo>
                      <a:pt x="170" y="117"/>
                    </a:lnTo>
                    <a:lnTo>
                      <a:pt x="170" y="114"/>
                    </a:lnTo>
                    <a:lnTo>
                      <a:pt x="167" y="114"/>
                    </a:lnTo>
                    <a:lnTo>
                      <a:pt x="219" y="114"/>
                    </a:lnTo>
                    <a:lnTo>
                      <a:pt x="219" y="117"/>
                    </a:lnTo>
                    <a:lnTo>
                      <a:pt x="216" y="120"/>
                    </a:lnTo>
                    <a:lnTo>
                      <a:pt x="216" y="122"/>
                    </a:lnTo>
                    <a:lnTo>
                      <a:pt x="216" y="125"/>
                    </a:lnTo>
                    <a:lnTo>
                      <a:pt x="216" y="128"/>
                    </a:lnTo>
                    <a:lnTo>
                      <a:pt x="216" y="205"/>
                    </a:lnTo>
                    <a:lnTo>
                      <a:pt x="216" y="208"/>
                    </a:lnTo>
                    <a:lnTo>
                      <a:pt x="216" y="211"/>
                    </a:lnTo>
                    <a:lnTo>
                      <a:pt x="216" y="214"/>
                    </a:lnTo>
                    <a:lnTo>
                      <a:pt x="216" y="217"/>
                    </a:lnTo>
                    <a:lnTo>
                      <a:pt x="219" y="217"/>
                    </a:lnTo>
                    <a:lnTo>
                      <a:pt x="219" y="219"/>
                    </a:lnTo>
                    <a:lnTo>
                      <a:pt x="213" y="222"/>
                    </a:lnTo>
                    <a:lnTo>
                      <a:pt x="207" y="222"/>
                    </a:lnTo>
                    <a:lnTo>
                      <a:pt x="204" y="222"/>
                    </a:lnTo>
                    <a:lnTo>
                      <a:pt x="198" y="222"/>
                    </a:lnTo>
                    <a:lnTo>
                      <a:pt x="193" y="225"/>
                    </a:lnTo>
                    <a:lnTo>
                      <a:pt x="187" y="225"/>
                    </a:lnTo>
                    <a:lnTo>
                      <a:pt x="184" y="225"/>
                    </a:lnTo>
                    <a:lnTo>
                      <a:pt x="178" y="228"/>
                    </a:lnTo>
                    <a:lnTo>
                      <a:pt x="173" y="228"/>
                    </a:lnTo>
                    <a:lnTo>
                      <a:pt x="170" y="228"/>
                    </a:lnTo>
                    <a:lnTo>
                      <a:pt x="164" y="228"/>
                    </a:lnTo>
                    <a:lnTo>
                      <a:pt x="158" y="228"/>
                    </a:lnTo>
                    <a:lnTo>
                      <a:pt x="152" y="228"/>
                    </a:lnTo>
                    <a:lnTo>
                      <a:pt x="150" y="231"/>
                    </a:lnTo>
                    <a:lnTo>
                      <a:pt x="144" y="231"/>
                    </a:lnTo>
                    <a:lnTo>
                      <a:pt x="138" y="231"/>
                    </a:lnTo>
                    <a:lnTo>
                      <a:pt x="130" y="231"/>
                    </a:lnTo>
                    <a:lnTo>
                      <a:pt x="121" y="228"/>
                    </a:lnTo>
                    <a:lnTo>
                      <a:pt x="115" y="228"/>
                    </a:lnTo>
                    <a:lnTo>
                      <a:pt x="107" y="228"/>
                    </a:lnTo>
                    <a:lnTo>
                      <a:pt x="101" y="225"/>
                    </a:lnTo>
                    <a:lnTo>
                      <a:pt x="92" y="225"/>
                    </a:lnTo>
                    <a:lnTo>
                      <a:pt x="86" y="222"/>
                    </a:lnTo>
                    <a:lnTo>
                      <a:pt x="81" y="222"/>
                    </a:lnTo>
                    <a:lnTo>
                      <a:pt x="75" y="219"/>
                    </a:lnTo>
                    <a:lnTo>
                      <a:pt x="69" y="217"/>
                    </a:lnTo>
                    <a:lnTo>
                      <a:pt x="61" y="214"/>
                    </a:lnTo>
                    <a:lnTo>
                      <a:pt x="58" y="211"/>
                    </a:lnTo>
                    <a:lnTo>
                      <a:pt x="52" y="208"/>
                    </a:lnTo>
                    <a:lnTo>
                      <a:pt x="46" y="205"/>
                    </a:lnTo>
                    <a:lnTo>
                      <a:pt x="41" y="202"/>
                    </a:lnTo>
                    <a:lnTo>
                      <a:pt x="38" y="197"/>
                    </a:lnTo>
                    <a:lnTo>
                      <a:pt x="32" y="194"/>
                    </a:lnTo>
                    <a:lnTo>
                      <a:pt x="29" y="191"/>
                    </a:lnTo>
                    <a:lnTo>
                      <a:pt x="26" y="185"/>
                    </a:lnTo>
                    <a:lnTo>
                      <a:pt x="20" y="182"/>
                    </a:lnTo>
                    <a:lnTo>
                      <a:pt x="18" y="177"/>
                    </a:lnTo>
                    <a:lnTo>
                      <a:pt x="15" y="171"/>
                    </a:lnTo>
                    <a:lnTo>
                      <a:pt x="12" y="168"/>
                    </a:lnTo>
                    <a:lnTo>
                      <a:pt x="9" y="162"/>
                    </a:lnTo>
                    <a:lnTo>
                      <a:pt x="9" y="157"/>
                    </a:lnTo>
                    <a:lnTo>
                      <a:pt x="6" y="151"/>
                    </a:lnTo>
                    <a:lnTo>
                      <a:pt x="3" y="145"/>
                    </a:lnTo>
                    <a:lnTo>
                      <a:pt x="3" y="140"/>
                    </a:lnTo>
                    <a:lnTo>
                      <a:pt x="3" y="134"/>
                    </a:lnTo>
                    <a:lnTo>
                      <a:pt x="0" y="128"/>
                    </a:lnTo>
                    <a:lnTo>
                      <a:pt x="0" y="122"/>
                    </a:lnTo>
                    <a:lnTo>
                      <a:pt x="0" y="117"/>
                    </a:lnTo>
                    <a:lnTo>
                      <a:pt x="0" y="108"/>
                    </a:lnTo>
                    <a:lnTo>
                      <a:pt x="0" y="102"/>
                    </a:lnTo>
                    <a:lnTo>
                      <a:pt x="3" y="97"/>
                    </a:lnTo>
                    <a:lnTo>
                      <a:pt x="3" y="91"/>
                    </a:lnTo>
                    <a:lnTo>
                      <a:pt x="6" y="85"/>
                    </a:lnTo>
                    <a:lnTo>
                      <a:pt x="6" y="80"/>
                    </a:lnTo>
                    <a:lnTo>
                      <a:pt x="9" y="74"/>
                    </a:lnTo>
                    <a:lnTo>
                      <a:pt x="12" y="68"/>
                    </a:lnTo>
                    <a:lnTo>
                      <a:pt x="15" y="62"/>
                    </a:lnTo>
                    <a:lnTo>
                      <a:pt x="18" y="57"/>
                    </a:lnTo>
                    <a:lnTo>
                      <a:pt x="20" y="51"/>
                    </a:lnTo>
                    <a:lnTo>
                      <a:pt x="23" y="48"/>
                    </a:lnTo>
                    <a:lnTo>
                      <a:pt x="26" y="42"/>
                    </a:lnTo>
                    <a:lnTo>
                      <a:pt x="32" y="40"/>
                    </a:lnTo>
                    <a:lnTo>
                      <a:pt x="35" y="34"/>
                    </a:lnTo>
                    <a:lnTo>
                      <a:pt x="41" y="31"/>
                    </a:lnTo>
                    <a:lnTo>
                      <a:pt x="43" y="25"/>
                    </a:lnTo>
                    <a:lnTo>
                      <a:pt x="49" y="22"/>
                    </a:lnTo>
                    <a:lnTo>
                      <a:pt x="55" y="20"/>
                    </a:lnTo>
                    <a:lnTo>
                      <a:pt x="61" y="17"/>
                    </a:lnTo>
                    <a:lnTo>
                      <a:pt x="66" y="14"/>
                    </a:lnTo>
                    <a:lnTo>
                      <a:pt x="72" y="11"/>
                    </a:lnTo>
                    <a:lnTo>
                      <a:pt x="78" y="8"/>
                    </a:lnTo>
                    <a:lnTo>
                      <a:pt x="84" y="8"/>
                    </a:lnTo>
                    <a:lnTo>
                      <a:pt x="89" y="5"/>
                    </a:lnTo>
                    <a:lnTo>
                      <a:pt x="98" y="2"/>
                    </a:lnTo>
                    <a:lnTo>
                      <a:pt x="104" y="2"/>
                    </a:lnTo>
                    <a:lnTo>
                      <a:pt x="109" y="0"/>
                    </a:lnTo>
                    <a:lnTo>
                      <a:pt x="118" y="0"/>
                    </a:lnTo>
                    <a:lnTo>
                      <a:pt x="124" y="0"/>
                    </a:lnTo>
                    <a:lnTo>
                      <a:pt x="132" y="0"/>
                    </a:lnTo>
                    <a:lnTo>
                      <a:pt x="141" y="0"/>
                    </a:lnTo>
                    <a:lnTo>
                      <a:pt x="144" y="0"/>
                    </a:lnTo>
                    <a:lnTo>
                      <a:pt x="147" y="0"/>
                    </a:lnTo>
                    <a:lnTo>
                      <a:pt x="150" y="0"/>
                    </a:lnTo>
                    <a:lnTo>
                      <a:pt x="152" y="0"/>
                    </a:lnTo>
                    <a:lnTo>
                      <a:pt x="155" y="0"/>
                    </a:lnTo>
                    <a:lnTo>
                      <a:pt x="161" y="0"/>
                    </a:lnTo>
                    <a:lnTo>
                      <a:pt x="164" y="0"/>
                    </a:lnTo>
                    <a:lnTo>
                      <a:pt x="167" y="0"/>
                    </a:lnTo>
                    <a:lnTo>
                      <a:pt x="170" y="0"/>
                    </a:lnTo>
                    <a:lnTo>
                      <a:pt x="173" y="2"/>
                    </a:lnTo>
                    <a:lnTo>
                      <a:pt x="175" y="2"/>
                    </a:lnTo>
                    <a:lnTo>
                      <a:pt x="178" y="2"/>
                    </a:lnTo>
                    <a:lnTo>
                      <a:pt x="187" y="2"/>
                    </a:lnTo>
                    <a:lnTo>
                      <a:pt x="193" y="5"/>
                    </a:lnTo>
                    <a:lnTo>
                      <a:pt x="193" y="42"/>
                    </a:lnTo>
                    <a:close/>
                  </a:path>
                </a:pathLst>
              </a:custGeom>
              <a:solidFill>
                <a:srgbClr val="544DB5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" name="Freeform 90"/>
              <p:cNvSpPr>
                <a:spLocks/>
              </p:cNvSpPr>
              <p:nvPr userDrawn="1"/>
            </p:nvSpPr>
            <p:spPr bwMode="auto">
              <a:xfrm>
                <a:off x="5451" y="81"/>
                <a:ext cx="81" cy="118"/>
              </a:xfrm>
              <a:custGeom>
                <a:avLst/>
                <a:gdLst>
                  <a:gd name="T0" fmla="*/ 1 w 155"/>
                  <a:gd name="T1" fmla="*/ 1 h 223"/>
                  <a:gd name="T2" fmla="*/ 1 w 155"/>
                  <a:gd name="T3" fmla="*/ 1 h 223"/>
                  <a:gd name="T4" fmla="*/ 1 w 155"/>
                  <a:gd name="T5" fmla="*/ 1 h 223"/>
                  <a:gd name="T6" fmla="*/ 1 w 155"/>
                  <a:gd name="T7" fmla="*/ 1 h 223"/>
                  <a:gd name="T8" fmla="*/ 1 w 155"/>
                  <a:gd name="T9" fmla="*/ 1 h 223"/>
                  <a:gd name="T10" fmla="*/ 1 w 155"/>
                  <a:gd name="T11" fmla="*/ 1 h 223"/>
                  <a:gd name="T12" fmla="*/ 1 w 155"/>
                  <a:gd name="T13" fmla="*/ 1 h 223"/>
                  <a:gd name="T14" fmla="*/ 1 w 155"/>
                  <a:gd name="T15" fmla="*/ 1 h 223"/>
                  <a:gd name="T16" fmla="*/ 1 w 155"/>
                  <a:gd name="T17" fmla="*/ 1 h 223"/>
                  <a:gd name="T18" fmla="*/ 1 w 155"/>
                  <a:gd name="T19" fmla="*/ 1 h 223"/>
                  <a:gd name="T20" fmla="*/ 1 w 155"/>
                  <a:gd name="T21" fmla="*/ 1 h 223"/>
                  <a:gd name="T22" fmla="*/ 1 w 155"/>
                  <a:gd name="T23" fmla="*/ 1 h 223"/>
                  <a:gd name="T24" fmla="*/ 1 w 155"/>
                  <a:gd name="T25" fmla="*/ 1 h 223"/>
                  <a:gd name="T26" fmla="*/ 1 w 155"/>
                  <a:gd name="T27" fmla="*/ 1 h 223"/>
                  <a:gd name="T28" fmla="*/ 1 w 155"/>
                  <a:gd name="T29" fmla="*/ 1 h 223"/>
                  <a:gd name="T30" fmla="*/ 1 w 155"/>
                  <a:gd name="T31" fmla="*/ 1 h 223"/>
                  <a:gd name="T32" fmla="*/ 1 w 155"/>
                  <a:gd name="T33" fmla="*/ 1 h 223"/>
                  <a:gd name="T34" fmla="*/ 1 w 155"/>
                  <a:gd name="T35" fmla="*/ 1 h 223"/>
                  <a:gd name="T36" fmla="*/ 1 w 155"/>
                  <a:gd name="T37" fmla="*/ 1 h 223"/>
                  <a:gd name="T38" fmla="*/ 1 w 155"/>
                  <a:gd name="T39" fmla="*/ 1 h 223"/>
                  <a:gd name="T40" fmla="*/ 1 w 155"/>
                  <a:gd name="T41" fmla="*/ 1 h 223"/>
                  <a:gd name="T42" fmla="*/ 1 w 155"/>
                  <a:gd name="T43" fmla="*/ 1 h 223"/>
                  <a:gd name="T44" fmla="*/ 1 w 155"/>
                  <a:gd name="T45" fmla="*/ 1 h 223"/>
                  <a:gd name="T46" fmla="*/ 1 w 155"/>
                  <a:gd name="T47" fmla="*/ 1 h 223"/>
                  <a:gd name="T48" fmla="*/ 1 w 155"/>
                  <a:gd name="T49" fmla="*/ 1 h 223"/>
                  <a:gd name="T50" fmla="*/ 1 w 155"/>
                  <a:gd name="T51" fmla="*/ 1 h 223"/>
                  <a:gd name="T52" fmla="*/ 1 w 155"/>
                  <a:gd name="T53" fmla="*/ 1 h 223"/>
                  <a:gd name="T54" fmla="*/ 1 w 155"/>
                  <a:gd name="T55" fmla="*/ 1 h 223"/>
                  <a:gd name="T56" fmla="*/ 0 w 155"/>
                  <a:gd name="T57" fmla="*/ 1 h 223"/>
                  <a:gd name="T58" fmla="*/ 1 w 155"/>
                  <a:gd name="T59" fmla="*/ 1 h 223"/>
                  <a:gd name="T60" fmla="*/ 1 w 155"/>
                  <a:gd name="T61" fmla="*/ 1 h 223"/>
                  <a:gd name="T62" fmla="*/ 1 w 155"/>
                  <a:gd name="T63" fmla="*/ 1 h 223"/>
                  <a:gd name="T64" fmla="*/ 1 w 155"/>
                  <a:gd name="T65" fmla="*/ 0 h 223"/>
                  <a:gd name="T66" fmla="*/ 1 w 155"/>
                  <a:gd name="T67" fmla="*/ 0 h 223"/>
                  <a:gd name="T68" fmla="*/ 1 w 155"/>
                  <a:gd name="T69" fmla="*/ 1 h 223"/>
                  <a:gd name="T70" fmla="*/ 1 w 155"/>
                  <a:gd name="T71" fmla="*/ 1 h 223"/>
                  <a:gd name="T72" fmla="*/ 1 w 155"/>
                  <a:gd name="T73" fmla="*/ 1 h 223"/>
                  <a:gd name="T74" fmla="*/ 1 w 155"/>
                  <a:gd name="T75" fmla="*/ 1 h 223"/>
                  <a:gd name="T76" fmla="*/ 1 w 155"/>
                  <a:gd name="T77" fmla="*/ 1 h 223"/>
                  <a:gd name="T78" fmla="*/ 1 w 155"/>
                  <a:gd name="T79" fmla="*/ 1 h 223"/>
                  <a:gd name="T80" fmla="*/ 1 w 155"/>
                  <a:gd name="T81" fmla="*/ 1 h 223"/>
                  <a:gd name="T82" fmla="*/ 1 w 155"/>
                  <a:gd name="T83" fmla="*/ 1 h 223"/>
                  <a:gd name="T84" fmla="*/ 1 w 155"/>
                  <a:gd name="T85" fmla="*/ 1 h 223"/>
                  <a:gd name="T86" fmla="*/ 1 w 155"/>
                  <a:gd name="T87" fmla="*/ 1 h 223"/>
                  <a:gd name="T88" fmla="*/ 1 w 155"/>
                  <a:gd name="T89" fmla="*/ 1 h 223"/>
                  <a:gd name="T90" fmla="*/ 1 w 155"/>
                  <a:gd name="T91" fmla="*/ 1 h 223"/>
                  <a:gd name="T92" fmla="*/ 1 w 155"/>
                  <a:gd name="T93" fmla="*/ 1 h 223"/>
                  <a:gd name="T94" fmla="*/ 1 w 155"/>
                  <a:gd name="T95" fmla="*/ 1 h 223"/>
                  <a:gd name="T96" fmla="*/ 1 w 155"/>
                  <a:gd name="T97" fmla="*/ 1 h 223"/>
                  <a:gd name="T98" fmla="*/ 1 w 155"/>
                  <a:gd name="T99" fmla="*/ 1 h 223"/>
                  <a:gd name="T100" fmla="*/ 1 w 155"/>
                  <a:gd name="T101" fmla="*/ 1 h 223"/>
                  <a:gd name="T102" fmla="*/ 1 w 155"/>
                  <a:gd name="T103" fmla="*/ 1 h 223"/>
                  <a:gd name="T104" fmla="*/ 1 w 155"/>
                  <a:gd name="T105" fmla="*/ 1 h 223"/>
                  <a:gd name="T106" fmla="*/ 1 w 155"/>
                  <a:gd name="T107" fmla="*/ 1 h 223"/>
                  <a:gd name="T108" fmla="*/ 1 w 155"/>
                  <a:gd name="T109" fmla="*/ 1 h 223"/>
                  <a:gd name="T110" fmla="*/ 1 w 155"/>
                  <a:gd name="T111" fmla="*/ 1 h 223"/>
                  <a:gd name="T112" fmla="*/ 1 w 155"/>
                  <a:gd name="T113" fmla="*/ 1 h 223"/>
                  <a:gd name="T114" fmla="*/ 1 w 155"/>
                  <a:gd name="T115" fmla="*/ 1 h 22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55" h="223">
                    <a:moveTo>
                      <a:pt x="49" y="195"/>
                    </a:moveTo>
                    <a:lnTo>
                      <a:pt x="92" y="197"/>
                    </a:lnTo>
                    <a:lnTo>
                      <a:pt x="95" y="197"/>
                    </a:lnTo>
                    <a:lnTo>
                      <a:pt x="98" y="197"/>
                    </a:lnTo>
                    <a:lnTo>
                      <a:pt x="101" y="197"/>
                    </a:lnTo>
                    <a:lnTo>
                      <a:pt x="103" y="197"/>
                    </a:lnTo>
                    <a:lnTo>
                      <a:pt x="106" y="197"/>
                    </a:lnTo>
                    <a:lnTo>
                      <a:pt x="109" y="197"/>
                    </a:lnTo>
                    <a:lnTo>
                      <a:pt x="112" y="197"/>
                    </a:lnTo>
                    <a:lnTo>
                      <a:pt x="115" y="197"/>
                    </a:lnTo>
                    <a:lnTo>
                      <a:pt x="118" y="197"/>
                    </a:lnTo>
                    <a:lnTo>
                      <a:pt x="121" y="197"/>
                    </a:lnTo>
                    <a:lnTo>
                      <a:pt x="121" y="195"/>
                    </a:lnTo>
                    <a:lnTo>
                      <a:pt x="124" y="195"/>
                    </a:lnTo>
                    <a:lnTo>
                      <a:pt x="126" y="195"/>
                    </a:lnTo>
                    <a:lnTo>
                      <a:pt x="129" y="195"/>
                    </a:lnTo>
                    <a:lnTo>
                      <a:pt x="132" y="192"/>
                    </a:lnTo>
                    <a:lnTo>
                      <a:pt x="135" y="192"/>
                    </a:lnTo>
                    <a:lnTo>
                      <a:pt x="138" y="189"/>
                    </a:lnTo>
                    <a:lnTo>
                      <a:pt x="141" y="189"/>
                    </a:lnTo>
                    <a:lnTo>
                      <a:pt x="144" y="186"/>
                    </a:lnTo>
                    <a:lnTo>
                      <a:pt x="147" y="186"/>
                    </a:lnTo>
                    <a:lnTo>
                      <a:pt x="149" y="183"/>
                    </a:lnTo>
                    <a:lnTo>
                      <a:pt x="152" y="180"/>
                    </a:lnTo>
                    <a:lnTo>
                      <a:pt x="155" y="177"/>
                    </a:lnTo>
                    <a:lnTo>
                      <a:pt x="141" y="223"/>
                    </a:lnTo>
                    <a:lnTo>
                      <a:pt x="0" y="223"/>
                    </a:lnTo>
                    <a:lnTo>
                      <a:pt x="0" y="220"/>
                    </a:lnTo>
                    <a:lnTo>
                      <a:pt x="3" y="220"/>
                    </a:lnTo>
                    <a:lnTo>
                      <a:pt x="6" y="220"/>
                    </a:lnTo>
                    <a:lnTo>
                      <a:pt x="6" y="217"/>
                    </a:lnTo>
                    <a:lnTo>
                      <a:pt x="9" y="217"/>
                    </a:lnTo>
                    <a:lnTo>
                      <a:pt x="9" y="215"/>
                    </a:lnTo>
                    <a:lnTo>
                      <a:pt x="12" y="212"/>
                    </a:lnTo>
                    <a:lnTo>
                      <a:pt x="12" y="209"/>
                    </a:lnTo>
                    <a:lnTo>
                      <a:pt x="14" y="206"/>
                    </a:lnTo>
                    <a:lnTo>
                      <a:pt x="14" y="203"/>
                    </a:lnTo>
                    <a:lnTo>
                      <a:pt x="14" y="200"/>
                    </a:lnTo>
                    <a:lnTo>
                      <a:pt x="14" y="197"/>
                    </a:lnTo>
                    <a:lnTo>
                      <a:pt x="14" y="195"/>
                    </a:lnTo>
                    <a:lnTo>
                      <a:pt x="14" y="192"/>
                    </a:lnTo>
                    <a:lnTo>
                      <a:pt x="14" y="189"/>
                    </a:lnTo>
                    <a:lnTo>
                      <a:pt x="14" y="180"/>
                    </a:lnTo>
                    <a:lnTo>
                      <a:pt x="14" y="175"/>
                    </a:lnTo>
                    <a:lnTo>
                      <a:pt x="14" y="49"/>
                    </a:lnTo>
                    <a:lnTo>
                      <a:pt x="14" y="43"/>
                    </a:lnTo>
                    <a:lnTo>
                      <a:pt x="14" y="38"/>
                    </a:lnTo>
                    <a:lnTo>
                      <a:pt x="14" y="32"/>
                    </a:lnTo>
                    <a:lnTo>
                      <a:pt x="14" y="29"/>
                    </a:lnTo>
                    <a:lnTo>
                      <a:pt x="14" y="26"/>
                    </a:lnTo>
                    <a:lnTo>
                      <a:pt x="14" y="23"/>
                    </a:lnTo>
                    <a:lnTo>
                      <a:pt x="14" y="20"/>
                    </a:lnTo>
                    <a:lnTo>
                      <a:pt x="14" y="18"/>
                    </a:lnTo>
                    <a:lnTo>
                      <a:pt x="12" y="18"/>
                    </a:lnTo>
                    <a:lnTo>
                      <a:pt x="12" y="15"/>
                    </a:lnTo>
                    <a:lnTo>
                      <a:pt x="12" y="12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6" y="6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109" y="3"/>
                    </a:lnTo>
                    <a:lnTo>
                      <a:pt x="112" y="3"/>
                    </a:lnTo>
                    <a:lnTo>
                      <a:pt x="115" y="3"/>
                    </a:lnTo>
                    <a:lnTo>
                      <a:pt x="118" y="3"/>
                    </a:lnTo>
                    <a:lnTo>
                      <a:pt x="121" y="3"/>
                    </a:lnTo>
                    <a:lnTo>
                      <a:pt x="121" y="0"/>
                    </a:lnTo>
                    <a:lnTo>
                      <a:pt x="124" y="0"/>
                    </a:lnTo>
                    <a:lnTo>
                      <a:pt x="126" y="0"/>
                    </a:lnTo>
                    <a:lnTo>
                      <a:pt x="126" y="40"/>
                    </a:lnTo>
                    <a:lnTo>
                      <a:pt x="124" y="40"/>
                    </a:lnTo>
                    <a:lnTo>
                      <a:pt x="124" y="38"/>
                    </a:lnTo>
                    <a:lnTo>
                      <a:pt x="121" y="38"/>
                    </a:lnTo>
                    <a:lnTo>
                      <a:pt x="121" y="35"/>
                    </a:lnTo>
                    <a:lnTo>
                      <a:pt x="118" y="35"/>
                    </a:lnTo>
                    <a:lnTo>
                      <a:pt x="115" y="32"/>
                    </a:lnTo>
                    <a:lnTo>
                      <a:pt x="112" y="32"/>
                    </a:lnTo>
                    <a:lnTo>
                      <a:pt x="112" y="29"/>
                    </a:lnTo>
                    <a:lnTo>
                      <a:pt x="109" y="29"/>
                    </a:lnTo>
                    <a:lnTo>
                      <a:pt x="106" y="29"/>
                    </a:lnTo>
                    <a:lnTo>
                      <a:pt x="103" y="29"/>
                    </a:lnTo>
                    <a:lnTo>
                      <a:pt x="101" y="26"/>
                    </a:lnTo>
                    <a:lnTo>
                      <a:pt x="98" y="26"/>
                    </a:lnTo>
                    <a:lnTo>
                      <a:pt x="95" y="26"/>
                    </a:lnTo>
                    <a:lnTo>
                      <a:pt x="92" y="26"/>
                    </a:lnTo>
                    <a:lnTo>
                      <a:pt x="89" y="26"/>
                    </a:lnTo>
                    <a:lnTo>
                      <a:pt x="86" y="26"/>
                    </a:lnTo>
                    <a:lnTo>
                      <a:pt x="83" y="26"/>
                    </a:lnTo>
                    <a:lnTo>
                      <a:pt x="80" y="26"/>
                    </a:lnTo>
                    <a:lnTo>
                      <a:pt x="75" y="26"/>
                    </a:lnTo>
                    <a:lnTo>
                      <a:pt x="72" y="26"/>
                    </a:lnTo>
                    <a:lnTo>
                      <a:pt x="66" y="26"/>
                    </a:lnTo>
                    <a:lnTo>
                      <a:pt x="63" y="26"/>
                    </a:lnTo>
                    <a:lnTo>
                      <a:pt x="58" y="29"/>
                    </a:lnTo>
                    <a:lnTo>
                      <a:pt x="55" y="29"/>
                    </a:lnTo>
                    <a:lnTo>
                      <a:pt x="49" y="29"/>
                    </a:lnTo>
                    <a:lnTo>
                      <a:pt x="49" y="92"/>
                    </a:lnTo>
                    <a:lnTo>
                      <a:pt x="89" y="92"/>
                    </a:lnTo>
                    <a:lnTo>
                      <a:pt x="92" y="92"/>
                    </a:lnTo>
                    <a:lnTo>
                      <a:pt x="95" y="92"/>
                    </a:lnTo>
                    <a:lnTo>
                      <a:pt x="98" y="92"/>
                    </a:lnTo>
                    <a:lnTo>
                      <a:pt x="101" y="92"/>
                    </a:lnTo>
                    <a:lnTo>
                      <a:pt x="101" y="89"/>
                    </a:lnTo>
                    <a:lnTo>
                      <a:pt x="103" y="89"/>
                    </a:lnTo>
                    <a:lnTo>
                      <a:pt x="106" y="89"/>
                    </a:lnTo>
                    <a:lnTo>
                      <a:pt x="106" y="123"/>
                    </a:lnTo>
                    <a:lnTo>
                      <a:pt x="103" y="123"/>
                    </a:lnTo>
                    <a:lnTo>
                      <a:pt x="103" y="120"/>
                    </a:lnTo>
                    <a:lnTo>
                      <a:pt x="101" y="120"/>
                    </a:lnTo>
                    <a:lnTo>
                      <a:pt x="98" y="118"/>
                    </a:lnTo>
                    <a:lnTo>
                      <a:pt x="95" y="118"/>
                    </a:lnTo>
                    <a:lnTo>
                      <a:pt x="92" y="118"/>
                    </a:lnTo>
                    <a:lnTo>
                      <a:pt x="89" y="115"/>
                    </a:lnTo>
                    <a:lnTo>
                      <a:pt x="86" y="115"/>
                    </a:lnTo>
                    <a:lnTo>
                      <a:pt x="83" y="115"/>
                    </a:lnTo>
                    <a:lnTo>
                      <a:pt x="78" y="115"/>
                    </a:lnTo>
                    <a:lnTo>
                      <a:pt x="75" y="115"/>
                    </a:lnTo>
                    <a:lnTo>
                      <a:pt x="49" y="115"/>
                    </a:lnTo>
                    <a:lnTo>
                      <a:pt x="49" y="195"/>
                    </a:lnTo>
                    <a:close/>
                  </a:path>
                </a:pathLst>
              </a:custGeom>
              <a:solidFill>
                <a:srgbClr val="544DB5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" name="Freeform 91"/>
              <p:cNvSpPr>
                <a:spLocks/>
              </p:cNvSpPr>
              <p:nvPr userDrawn="1"/>
            </p:nvSpPr>
            <p:spPr bwMode="auto">
              <a:xfrm>
                <a:off x="5532" y="83"/>
                <a:ext cx="104" cy="116"/>
              </a:xfrm>
              <a:custGeom>
                <a:avLst/>
                <a:gdLst>
                  <a:gd name="T0" fmla="*/ 1 w 198"/>
                  <a:gd name="T1" fmla="*/ 0 h 220"/>
                  <a:gd name="T2" fmla="*/ 1 w 198"/>
                  <a:gd name="T3" fmla="*/ 1 h 220"/>
                  <a:gd name="T4" fmla="*/ 1 w 198"/>
                  <a:gd name="T5" fmla="*/ 1 h 220"/>
                  <a:gd name="T6" fmla="*/ 1 w 198"/>
                  <a:gd name="T7" fmla="*/ 1 h 220"/>
                  <a:gd name="T8" fmla="*/ 1 w 198"/>
                  <a:gd name="T9" fmla="*/ 1 h 220"/>
                  <a:gd name="T10" fmla="*/ 1 w 198"/>
                  <a:gd name="T11" fmla="*/ 1 h 220"/>
                  <a:gd name="T12" fmla="*/ 1 w 198"/>
                  <a:gd name="T13" fmla="*/ 1 h 220"/>
                  <a:gd name="T14" fmla="*/ 1 w 198"/>
                  <a:gd name="T15" fmla="*/ 1 h 220"/>
                  <a:gd name="T16" fmla="*/ 1 w 198"/>
                  <a:gd name="T17" fmla="*/ 1 h 220"/>
                  <a:gd name="T18" fmla="*/ 1 w 198"/>
                  <a:gd name="T19" fmla="*/ 1 h 220"/>
                  <a:gd name="T20" fmla="*/ 1 w 198"/>
                  <a:gd name="T21" fmla="*/ 1 h 220"/>
                  <a:gd name="T22" fmla="*/ 1 w 198"/>
                  <a:gd name="T23" fmla="*/ 1 h 220"/>
                  <a:gd name="T24" fmla="*/ 1 w 198"/>
                  <a:gd name="T25" fmla="*/ 1 h 220"/>
                  <a:gd name="T26" fmla="*/ 1 w 198"/>
                  <a:gd name="T27" fmla="*/ 1 h 220"/>
                  <a:gd name="T28" fmla="*/ 1 w 198"/>
                  <a:gd name="T29" fmla="*/ 1 h 220"/>
                  <a:gd name="T30" fmla="*/ 1 w 198"/>
                  <a:gd name="T31" fmla="*/ 1 h 220"/>
                  <a:gd name="T32" fmla="*/ 1 w 198"/>
                  <a:gd name="T33" fmla="*/ 1 h 220"/>
                  <a:gd name="T34" fmla="*/ 1 w 198"/>
                  <a:gd name="T35" fmla="*/ 1 h 220"/>
                  <a:gd name="T36" fmla="*/ 1 w 198"/>
                  <a:gd name="T37" fmla="*/ 1 h 220"/>
                  <a:gd name="T38" fmla="*/ 1 w 198"/>
                  <a:gd name="T39" fmla="*/ 1 h 220"/>
                  <a:gd name="T40" fmla="*/ 1 w 198"/>
                  <a:gd name="T41" fmla="*/ 1 h 220"/>
                  <a:gd name="T42" fmla="*/ 1 w 198"/>
                  <a:gd name="T43" fmla="*/ 1 h 220"/>
                  <a:gd name="T44" fmla="*/ 1 w 198"/>
                  <a:gd name="T45" fmla="*/ 1 h 220"/>
                  <a:gd name="T46" fmla="*/ 1 w 198"/>
                  <a:gd name="T47" fmla="*/ 1 h 220"/>
                  <a:gd name="T48" fmla="*/ 1 w 198"/>
                  <a:gd name="T49" fmla="*/ 1 h 220"/>
                  <a:gd name="T50" fmla="*/ 1 w 198"/>
                  <a:gd name="T51" fmla="*/ 1 h 220"/>
                  <a:gd name="T52" fmla="*/ 1 w 198"/>
                  <a:gd name="T53" fmla="*/ 1 h 220"/>
                  <a:gd name="T54" fmla="*/ 1 w 198"/>
                  <a:gd name="T55" fmla="*/ 1 h 220"/>
                  <a:gd name="T56" fmla="*/ 1 w 198"/>
                  <a:gd name="T57" fmla="*/ 1 h 220"/>
                  <a:gd name="T58" fmla="*/ 1 w 198"/>
                  <a:gd name="T59" fmla="*/ 1 h 220"/>
                  <a:gd name="T60" fmla="*/ 1 w 198"/>
                  <a:gd name="T61" fmla="*/ 1 h 220"/>
                  <a:gd name="T62" fmla="*/ 1 w 198"/>
                  <a:gd name="T63" fmla="*/ 1 h 220"/>
                  <a:gd name="T64" fmla="*/ 1 w 198"/>
                  <a:gd name="T65" fmla="*/ 1 h 220"/>
                  <a:gd name="T66" fmla="*/ 1 w 198"/>
                  <a:gd name="T67" fmla="*/ 1 h 220"/>
                  <a:gd name="T68" fmla="*/ 1 w 198"/>
                  <a:gd name="T69" fmla="*/ 1 h 220"/>
                  <a:gd name="T70" fmla="*/ 1 w 198"/>
                  <a:gd name="T71" fmla="*/ 1 h 220"/>
                  <a:gd name="T72" fmla="*/ 1 w 198"/>
                  <a:gd name="T73" fmla="*/ 1 h 220"/>
                  <a:gd name="T74" fmla="*/ 1 w 198"/>
                  <a:gd name="T75" fmla="*/ 1 h 220"/>
                  <a:gd name="T76" fmla="*/ 1 w 198"/>
                  <a:gd name="T77" fmla="*/ 1 h 220"/>
                  <a:gd name="T78" fmla="*/ 1 w 198"/>
                  <a:gd name="T79" fmla="*/ 1 h 220"/>
                  <a:gd name="T80" fmla="*/ 1 w 198"/>
                  <a:gd name="T81" fmla="*/ 1 h 220"/>
                  <a:gd name="T82" fmla="*/ 0 w 198"/>
                  <a:gd name="T83" fmla="*/ 1 h 220"/>
                  <a:gd name="T84" fmla="*/ 1 w 198"/>
                  <a:gd name="T85" fmla="*/ 1 h 220"/>
                  <a:gd name="T86" fmla="*/ 1 w 198"/>
                  <a:gd name="T87" fmla="*/ 1 h 220"/>
                  <a:gd name="T88" fmla="*/ 1 w 198"/>
                  <a:gd name="T89" fmla="*/ 1 h 220"/>
                  <a:gd name="T90" fmla="*/ 1 w 198"/>
                  <a:gd name="T91" fmla="*/ 1 h 220"/>
                  <a:gd name="T92" fmla="*/ 1 w 198"/>
                  <a:gd name="T93" fmla="*/ 1 h 220"/>
                  <a:gd name="T94" fmla="*/ 1 w 198"/>
                  <a:gd name="T95" fmla="*/ 1 h 220"/>
                  <a:gd name="T96" fmla="*/ 1 w 198"/>
                  <a:gd name="T97" fmla="*/ 1 h 220"/>
                  <a:gd name="T98" fmla="*/ 1 w 198"/>
                  <a:gd name="T99" fmla="*/ 1 h 220"/>
                  <a:gd name="T100" fmla="*/ 1 w 198"/>
                  <a:gd name="T101" fmla="*/ 1 h 220"/>
                  <a:gd name="T102" fmla="*/ 0 w 198"/>
                  <a:gd name="T103" fmla="*/ 0 h 2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98" h="220">
                    <a:moveTo>
                      <a:pt x="81" y="0"/>
                    </a:moveTo>
                    <a:lnTo>
                      <a:pt x="84" y="0"/>
                    </a:lnTo>
                    <a:lnTo>
                      <a:pt x="86" y="0"/>
                    </a:lnTo>
                    <a:lnTo>
                      <a:pt x="92" y="0"/>
                    </a:lnTo>
                    <a:lnTo>
                      <a:pt x="95" y="0"/>
                    </a:lnTo>
                    <a:lnTo>
                      <a:pt x="98" y="0"/>
                    </a:lnTo>
                    <a:lnTo>
                      <a:pt x="104" y="0"/>
                    </a:lnTo>
                    <a:lnTo>
                      <a:pt x="106" y="3"/>
                    </a:lnTo>
                    <a:lnTo>
                      <a:pt x="109" y="3"/>
                    </a:lnTo>
                    <a:lnTo>
                      <a:pt x="112" y="3"/>
                    </a:lnTo>
                    <a:lnTo>
                      <a:pt x="115" y="6"/>
                    </a:lnTo>
                    <a:lnTo>
                      <a:pt x="118" y="6"/>
                    </a:lnTo>
                    <a:lnTo>
                      <a:pt x="121" y="9"/>
                    </a:lnTo>
                    <a:lnTo>
                      <a:pt x="124" y="9"/>
                    </a:lnTo>
                    <a:lnTo>
                      <a:pt x="127" y="12"/>
                    </a:lnTo>
                    <a:lnTo>
                      <a:pt x="129" y="12"/>
                    </a:lnTo>
                    <a:lnTo>
                      <a:pt x="132" y="15"/>
                    </a:lnTo>
                    <a:lnTo>
                      <a:pt x="132" y="17"/>
                    </a:lnTo>
                    <a:lnTo>
                      <a:pt x="135" y="17"/>
                    </a:lnTo>
                    <a:lnTo>
                      <a:pt x="138" y="20"/>
                    </a:lnTo>
                    <a:lnTo>
                      <a:pt x="138" y="23"/>
                    </a:lnTo>
                    <a:lnTo>
                      <a:pt x="141" y="26"/>
                    </a:lnTo>
                    <a:lnTo>
                      <a:pt x="144" y="29"/>
                    </a:lnTo>
                    <a:lnTo>
                      <a:pt x="144" y="32"/>
                    </a:lnTo>
                    <a:lnTo>
                      <a:pt x="147" y="35"/>
                    </a:lnTo>
                    <a:lnTo>
                      <a:pt x="147" y="37"/>
                    </a:lnTo>
                    <a:lnTo>
                      <a:pt x="147" y="40"/>
                    </a:lnTo>
                    <a:lnTo>
                      <a:pt x="147" y="43"/>
                    </a:lnTo>
                    <a:lnTo>
                      <a:pt x="150" y="46"/>
                    </a:lnTo>
                    <a:lnTo>
                      <a:pt x="150" y="49"/>
                    </a:lnTo>
                    <a:lnTo>
                      <a:pt x="150" y="52"/>
                    </a:lnTo>
                    <a:lnTo>
                      <a:pt x="150" y="55"/>
                    </a:lnTo>
                    <a:lnTo>
                      <a:pt x="150" y="57"/>
                    </a:lnTo>
                    <a:lnTo>
                      <a:pt x="150" y="60"/>
                    </a:lnTo>
                    <a:lnTo>
                      <a:pt x="147" y="63"/>
                    </a:lnTo>
                    <a:lnTo>
                      <a:pt x="147" y="66"/>
                    </a:lnTo>
                    <a:lnTo>
                      <a:pt x="147" y="69"/>
                    </a:lnTo>
                    <a:lnTo>
                      <a:pt x="147" y="72"/>
                    </a:lnTo>
                    <a:lnTo>
                      <a:pt x="144" y="75"/>
                    </a:lnTo>
                    <a:lnTo>
                      <a:pt x="144" y="77"/>
                    </a:lnTo>
                    <a:lnTo>
                      <a:pt x="141" y="77"/>
                    </a:lnTo>
                    <a:lnTo>
                      <a:pt x="141" y="80"/>
                    </a:lnTo>
                    <a:lnTo>
                      <a:pt x="138" y="83"/>
                    </a:lnTo>
                    <a:lnTo>
                      <a:pt x="138" y="86"/>
                    </a:lnTo>
                    <a:lnTo>
                      <a:pt x="135" y="86"/>
                    </a:lnTo>
                    <a:lnTo>
                      <a:pt x="135" y="89"/>
                    </a:lnTo>
                    <a:lnTo>
                      <a:pt x="132" y="92"/>
                    </a:lnTo>
                    <a:lnTo>
                      <a:pt x="129" y="95"/>
                    </a:lnTo>
                    <a:lnTo>
                      <a:pt x="127" y="97"/>
                    </a:lnTo>
                    <a:lnTo>
                      <a:pt x="124" y="97"/>
                    </a:lnTo>
                    <a:lnTo>
                      <a:pt x="121" y="100"/>
                    </a:lnTo>
                    <a:lnTo>
                      <a:pt x="118" y="103"/>
                    </a:lnTo>
                    <a:lnTo>
                      <a:pt x="115" y="103"/>
                    </a:lnTo>
                    <a:lnTo>
                      <a:pt x="112" y="106"/>
                    </a:lnTo>
                    <a:lnTo>
                      <a:pt x="109" y="106"/>
                    </a:lnTo>
                    <a:lnTo>
                      <a:pt x="109" y="109"/>
                    </a:lnTo>
                    <a:lnTo>
                      <a:pt x="106" y="109"/>
                    </a:lnTo>
                    <a:lnTo>
                      <a:pt x="104" y="109"/>
                    </a:lnTo>
                    <a:lnTo>
                      <a:pt x="101" y="112"/>
                    </a:lnTo>
                    <a:lnTo>
                      <a:pt x="98" y="112"/>
                    </a:lnTo>
                    <a:lnTo>
                      <a:pt x="95" y="112"/>
                    </a:lnTo>
                    <a:lnTo>
                      <a:pt x="144" y="172"/>
                    </a:lnTo>
                    <a:lnTo>
                      <a:pt x="147" y="177"/>
                    </a:lnTo>
                    <a:lnTo>
                      <a:pt x="150" y="180"/>
                    </a:lnTo>
                    <a:lnTo>
                      <a:pt x="152" y="183"/>
                    </a:lnTo>
                    <a:lnTo>
                      <a:pt x="155" y="186"/>
                    </a:lnTo>
                    <a:lnTo>
                      <a:pt x="158" y="189"/>
                    </a:lnTo>
                    <a:lnTo>
                      <a:pt x="161" y="192"/>
                    </a:lnTo>
                    <a:lnTo>
                      <a:pt x="167" y="194"/>
                    </a:lnTo>
                    <a:lnTo>
                      <a:pt x="170" y="197"/>
                    </a:lnTo>
                    <a:lnTo>
                      <a:pt x="173" y="200"/>
                    </a:lnTo>
                    <a:lnTo>
                      <a:pt x="175" y="203"/>
                    </a:lnTo>
                    <a:lnTo>
                      <a:pt x="181" y="206"/>
                    </a:lnTo>
                    <a:lnTo>
                      <a:pt x="184" y="209"/>
                    </a:lnTo>
                    <a:lnTo>
                      <a:pt x="187" y="212"/>
                    </a:lnTo>
                    <a:lnTo>
                      <a:pt x="193" y="214"/>
                    </a:lnTo>
                    <a:lnTo>
                      <a:pt x="195" y="217"/>
                    </a:lnTo>
                    <a:lnTo>
                      <a:pt x="198" y="220"/>
                    </a:lnTo>
                    <a:lnTo>
                      <a:pt x="167" y="220"/>
                    </a:lnTo>
                    <a:lnTo>
                      <a:pt x="164" y="220"/>
                    </a:lnTo>
                    <a:lnTo>
                      <a:pt x="161" y="220"/>
                    </a:lnTo>
                    <a:lnTo>
                      <a:pt x="158" y="220"/>
                    </a:lnTo>
                    <a:lnTo>
                      <a:pt x="155" y="220"/>
                    </a:lnTo>
                    <a:lnTo>
                      <a:pt x="152" y="217"/>
                    </a:lnTo>
                    <a:lnTo>
                      <a:pt x="150" y="217"/>
                    </a:lnTo>
                    <a:lnTo>
                      <a:pt x="147" y="217"/>
                    </a:lnTo>
                    <a:lnTo>
                      <a:pt x="144" y="214"/>
                    </a:lnTo>
                    <a:lnTo>
                      <a:pt x="141" y="214"/>
                    </a:lnTo>
                    <a:lnTo>
                      <a:pt x="138" y="212"/>
                    </a:lnTo>
                    <a:lnTo>
                      <a:pt x="135" y="212"/>
                    </a:lnTo>
                    <a:lnTo>
                      <a:pt x="135" y="209"/>
                    </a:lnTo>
                    <a:lnTo>
                      <a:pt x="132" y="209"/>
                    </a:lnTo>
                    <a:lnTo>
                      <a:pt x="132" y="206"/>
                    </a:lnTo>
                    <a:lnTo>
                      <a:pt x="129" y="206"/>
                    </a:lnTo>
                    <a:lnTo>
                      <a:pt x="129" y="203"/>
                    </a:lnTo>
                    <a:lnTo>
                      <a:pt x="86" y="152"/>
                    </a:lnTo>
                    <a:lnTo>
                      <a:pt x="58" y="106"/>
                    </a:lnTo>
                    <a:lnTo>
                      <a:pt x="58" y="103"/>
                    </a:lnTo>
                    <a:lnTo>
                      <a:pt x="61" y="103"/>
                    </a:lnTo>
                    <a:lnTo>
                      <a:pt x="63" y="103"/>
                    </a:lnTo>
                    <a:lnTo>
                      <a:pt x="66" y="103"/>
                    </a:lnTo>
                    <a:lnTo>
                      <a:pt x="69" y="103"/>
                    </a:lnTo>
                    <a:lnTo>
                      <a:pt x="72" y="103"/>
                    </a:lnTo>
                    <a:lnTo>
                      <a:pt x="75" y="100"/>
                    </a:lnTo>
                    <a:lnTo>
                      <a:pt x="78" y="100"/>
                    </a:lnTo>
                    <a:lnTo>
                      <a:pt x="81" y="100"/>
                    </a:lnTo>
                    <a:lnTo>
                      <a:pt x="81" y="97"/>
                    </a:lnTo>
                    <a:lnTo>
                      <a:pt x="84" y="97"/>
                    </a:lnTo>
                    <a:lnTo>
                      <a:pt x="86" y="97"/>
                    </a:lnTo>
                    <a:lnTo>
                      <a:pt x="89" y="95"/>
                    </a:lnTo>
                    <a:lnTo>
                      <a:pt x="92" y="95"/>
                    </a:lnTo>
                    <a:lnTo>
                      <a:pt x="92" y="92"/>
                    </a:lnTo>
                    <a:lnTo>
                      <a:pt x="95" y="92"/>
                    </a:lnTo>
                    <a:lnTo>
                      <a:pt x="98" y="89"/>
                    </a:lnTo>
                    <a:lnTo>
                      <a:pt x="101" y="89"/>
                    </a:lnTo>
                    <a:lnTo>
                      <a:pt x="101" y="86"/>
                    </a:lnTo>
                    <a:lnTo>
                      <a:pt x="104" y="86"/>
                    </a:lnTo>
                    <a:lnTo>
                      <a:pt x="104" y="83"/>
                    </a:lnTo>
                    <a:lnTo>
                      <a:pt x="106" y="80"/>
                    </a:lnTo>
                    <a:lnTo>
                      <a:pt x="109" y="77"/>
                    </a:lnTo>
                    <a:lnTo>
                      <a:pt x="109" y="75"/>
                    </a:lnTo>
                    <a:lnTo>
                      <a:pt x="112" y="72"/>
                    </a:lnTo>
                    <a:lnTo>
                      <a:pt x="112" y="69"/>
                    </a:lnTo>
                    <a:lnTo>
                      <a:pt x="115" y="66"/>
                    </a:lnTo>
                    <a:lnTo>
                      <a:pt x="115" y="63"/>
                    </a:lnTo>
                    <a:lnTo>
                      <a:pt x="115" y="60"/>
                    </a:lnTo>
                    <a:lnTo>
                      <a:pt x="115" y="57"/>
                    </a:lnTo>
                    <a:lnTo>
                      <a:pt x="115" y="55"/>
                    </a:lnTo>
                    <a:lnTo>
                      <a:pt x="115" y="52"/>
                    </a:lnTo>
                    <a:lnTo>
                      <a:pt x="112" y="49"/>
                    </a:lnTo>
                    <a:lnTo>
                      <a:pt x="112" y="46"/>
                    </a:lnTo>
                    <a:lnTo>
                      <a:pt x="112" y="43"/>
                    </a:lnTo>
                    <a:lnTo>
                      <a:pt x="112" y="40"/>
                    </a:lnTo>
                    <a:lnTo>
                      <a:pt x="109" y="40"/>
                    </a:lnTo>
                    <a:lnTo>
                      <a:pt x="109" y="37"/>
                    </a:lnTo>
                    <a:lnTo>
                      <a:pt x="106" y="35"/>
                    </a:lnTo>
                    <a:lnTo>
                      <a:pt x="104" y="32"/>
                    </a:lnTo>
                    <a:lnTo>
                      <a:pt x="101" y="29"/>
                    </a:lnTo>
                    <a:lnTo>
                      <a:pt x="98" y="26"/>
                    </a:lnTo>
                    <a:lnTo>
                      <a:pt x="95" y="26"/>
                    </a:lnTo>
                    <a:lnTo>
                      <a:pt x="92" y="23"/>
                    </a:lnTo>
                    <a:lnTo>
                      <a:pt x="89" y="23"/>
                    </a:lnTo>
                    <a:lnTo>
                      <a:pt x="86" y="23"/>
                    </a:lnTo>
                    <a:lnTo>
                      <a:pt x="86" y="20"/>
                    </a:lnTo>
                    <a:lnTo>
                      <a:pt x="84" y="20"/>
                    </a:lnTo>
                    <a:lnTo>
                      <a:pt x="81" y="20"/>
                    </a:lnTo>
                    <a:lnTo>
                      <a:pt x="78" y="20"/>
                    </a:lnTo>
                    <a:lnTo>
                      <a:pt x="75" y="20"/>
                    </a:lnTo>
                    <a:lnTo>
                      <a:pt x="72" y="20"/>
                    </a:lnTo>
                    <a:lnTo>
                      <a:pt x="69" y="20"/>
                    </a:lnTo>
                    <a:lnTo>
                      <a:pt x="66" y="20"/>
                    </a:lnTo>
                    <a:lnTo>
                      <a:pt x="63" y="20"/>
                    </a:lnTo>
                    <a:lnTo>
                      <a:pt x="61" y="20"/>
                    </a:lnTo>
                    <a:lnTo>
                      <a:pt x="58" y="20"/>
                    </a:lnTo>
                    <a:lnTo>
                      <a:pt x="55" y="20"/>
                    </a:lnTo>
                    <a:lnTo>
                      <a:pt x="52" y="23"/>
                    </a:lnTo>
                    <a:lnTo>
                      <a:pt x="49" y="23"/>
                    </a:lnTo>
                    <a:lnTo>
                      <a:pt x="49" y="172"/>
                    </a:lnTo>
                    <a:lnTo>
                      <a:pt x="49" y="180"/>
                    </a:lnTo>
                    <a:lnTo>
                      <a:pt x="49" y="186"/>
                    </a:lnTo>
                    <a:lnTo>
                      <a:pt x="49" y="189"/>
                    </a:lnTo>
                    <a:lnTo>
                      <a:pt x="49" y="192"/>
                    </a:lnTo>
                    <a:lnTo>
                      <a:pt x="49" y="194"/>
                    </a:lnTo>
                    <a:lnTo>
                      <a:pt x="49" y="197"/>
                    </a:lnTo>
                    <a:lnTo>
                      <a:pt x="49" y="200"/>
                    </a:lnTo>
                    <a:lnTo>
                      <a:pt x="49" y="203"/>
                    </a:lnTo>
                    <a:lnTo>
                      <a:pt x="52" y="203"/>
                    </a:lnTo>
                    <a:lnTo>
                      <a:pt x="52" y="206"/>
                    </a:lnTo>
                    <a:lnTo>
                      <a:pt x="52" y="209"/>
                    </a:lnTo>
                    <a:lnTo>
                      <a:pt x="55" y="212"/>
                    </a:lnTo>
                    <a:lnTo>
                      <a:pt x="55" y="214"/>
                    </a:lnTo>
                    <a:lnTo>
                      <a:pt x="58" y="214"/>
                    </a:lnTo>
                    <a:lnTo>
                      <a:pt x="61" y="217"/>
                    </a:lnTo>
                    <a:lnTo>
                      <a:pt x="63" y="217"/>
                    </a:lnTo>
                    <a:lnTo>
                      <a:pt x="63" y="220"/>
                    </a:lnTo>
                    <a:lnTo>
                      <a:pt x="0" y="220"/>
                    </a:lnTo>
                    <a:lnTo>
                      <a:pt x="0" y="217"/>
                    </a:lnTo>
                    <a:lnTo>
                      <a:pt x="3" y="217"/>
                    </a:lnTo>
                    <a:lnTo>
                      <a:pt x="3" y="214"/>
                    </a:lnTo>
                    <a:lnTo>
                      <a:pt x="6" y="214"/>
                    </a:lnTo>
                    <a:lnTo>
                      <a:pt x="9" y="212"/>
                    </a:lnTo>
                    <a:lnTo>
                      <a:pt x="9" y="209"/>
                    </a:lnTo>
                    <a:lnTo>
                      <a:pt x="12" y="206"/>
                    </a:lnTo>
                    <a:lnTo>
                      <a:pt x="12" y="203"/>
                    </a:lnTo>
                    <a:lnTo>
                      <a:pt x="12" y="200"/>
                    </a:lnTo>
                    <a:lnTo>
                      <a:pt x="15" y="197"/>
                    </a:lnTo>
                    <a:lnTo>
                      <a:pt x="15" y="194"/>
                    </a:lnTo>
                    <a:lnTo>
                      <a:pt x="15" y="192"/>
                    </a:lnTo>
                    <a:lnTo>
                      <a:pt x="15" y="189"/>
                    </a:lnTo>
                    <a:lnTo>
                      <a:pt x="15" y="186"/>
                    </a:lnTo>
                    <a:lnTo>
                      <a:pt x="15" y="177"/>
                    </a:lnTo>
                    <a:lnTo>
                      <a:pt x="15" y="172"/>
                    </a:lnTo>
                    <a:lnTo>
                      <a:pt x="15" y="46"/>
                    </a:lnTo>
                    <a:lnTo>
                      <a:pt x="15" y="40"/>
                    </a:lnTo>
                    <a:lnTo>
                      <a:pt x="15" y="35"/>
                    </a:lnTo>
                    <a:lnTo>
                      <a:pt x="15" y="29"/>
                    </a:lnTo>
                    <a:lnTo>
                      <a:pt x="15" y="26"/>
                    </a:lnTo>
                    <a:lnTo>
                      <a:pt x="15" y="23"/>
                    </a:lnTo>
                    <a:lnTo>
                      <a:pt x="15" y="20"/>
                    </a:lnTo>
                    <a:lnTo>
                      <a:pt x="12" y="20"/>
                    </a:lnTo>
                    <a:lnTo>
                      <a:pt x="12" y="17"/>
                    </a:lnTo>
                    <a:lnTo>
                      <a:pt x="12" y="15"/>
                    </a:lnTo>
                    <a:lnTo>
                      <a:pt x="12" y="12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6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544DB5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92"/>
              <p:cNvSpPr>
                <a:spLocks/>
              </p:cNvSpPr>
              <p:nvPr userDrawn="1"/>
            </p:nvSpPr>
            <p:spPr bwMode="auto">
              <a:xfrm>
                <a:off x="5624" y="80"/>
                <a:ext cx="85" cy="122"/>
              </a:xfrm>
              <a:custGeom>
                <a:avLst/>
                <a:gdLst>
                  <a:gd name="T0" fmla="*/ 1 w 161"/>
                  <a:gd name="T1" fmla="*/ 1 h 231"/>
                  <a:gd name="T2" fmla="*/ 1 w 161"/>
                  <a:gd name="T3" fmla="*/ 1 h 231"/>
                  <a:gd name="T4" fmla="*/ 1 w 161"/>
                  <a:gd name="T5" fmla="*/ 1 h 231"/>
                  <a:gd name="T6" fmla="*/ 1 w 161"/>
                  <a:gd name="T7" fmla="*/ 1 h 231"/>
                  <a:gd name="T8" fmla="*/ 1 w 161"/>
                  <a:gd name="T9" fmla="*/ 1 h 231"/>
                  <a:gd name="T10" fmla="*/ 1 w 161"/>
                  <a:gd name="T11" fmla="*/ 1 h 231"/>
                  <a:gd name="T12" fmla="*/ 1 w 161"/>
                  <a:gd name="T13" fmla="*/ 1 h 231"/>
                  <a:gd name="T14" fmla="*/ 1 w 161"/>
                  <a:gd name="T15" fmla="*/ 1 h 231"/>
                  <a:gd name="T16" fmla="*/ 1 w 161"/>
                  <a:gd name="T17" fmla="*/ 1 h 231"/>
                  <a:gd name="T18" fmla="*/ 1 w 161"/>
                  <a:gd name="T19" fmla="*/ 1 h 231"/>
                  <a:gd name="T20" fmla="*/ 1 w 161"/>
                  <a:gd name="T21" fmla="*/ 1 h 231"/>
                  <a:gd name="T22" fmla="*/ 1 w 161"/>
                  <a:gd name="T23" fmla="*/ 1 h 231"/>
                  <a:gd name="T24" fmla="*/ 1 w 161"/>
                  <a:gd name="T25" fmla="*/ 1 h 231"/>
                  <a:gd name="T26" fmla="*/ 1 w 161"/>
                  <a:gd name="T27" fmla="*/ 1 h 231"/>
                  <a:gd name="T28" fmla="*/ 1 w 161"/>
                  <a:gd name="T29" fmla="*/ 1 h 231"/>
                  <a:gd name="T30" fmla="*/ 1 w 161"/>
                  <a:gd name="T31" fmla="*/ 1 h 231"/>
                  <a:gd name="T32" fmla="*/ 1 w 161"/>
                  <a:gd name="T33" fmla="*/ 1 h 231"/>
                  <a:gd name="T34" fmla="*/ 1 w 161"/>
                  <a:gd name="T35" fmla="*/ 1 h 231"/>
                  <a:gd name="T36" fmla="*/ 1 w 161"/>
                  <a:gd name="T37" fmla="*/ 1 h 231"/>
                  <a:gd name="T38" fmla="*/ 1 w 161"/>
                  <a:gd name="T39" fmla="*/ 1 h 231"/>
                  <a:gd name="T40" fmla="*/ 1 w 161"/>
                  <a:gd name="T41" fmla="*/ 1 h 231"/>
                  <a:gd name="T42" fmla="*/ 1 w 161"/>
                  <a:gd name="T43" fmla="*/ 1 h 231"/>
                  <a:gd name="T44" fmla="*/ 1 w 161"/>
                  <a:gd name="T45" fmla="*/ 1 h 231"/>
                  <a:gd name="T46" fmla="*/ 1 w 161"/>
                  <a:gd name="T47" fmla="*/ 1 h 231"/>
                  <a:gd name="T48" fmla="*/ 1 w 161"/>
                  <a:gd name="T49" fmla="*/ 1 h 231"/>
                  <a:gd name="T50" fmla="*/ 1 w 161"/>
                  <a:gd name="T51" fmla="*/ 1 h 231"/>
                  <a:gd name="T52" fmla="*/ 1 w 161"/>
                  <a:gd name="T53" fmla="*/ 1 h 231"/>
                  <a:gd name="T54" fmla="*/ 1 w 161"/>
                  <a:gd name="T55" fmla="*/ 1 h 231"/>
                  <a:gd name="T56" fmla="*/ 1 w 161"/>
                  <a:gd name="T57" fmla="*/ 1 h 231"/>
                  <a:gd name="T58" fmla="*/ 1 w 161"/>
                  <a:gd name="T59" fmla="*/ 1 h 231"/>
                  <a:gd name="T60" fmla="*/ 1 w 161"/>
                  <a:gd name="T61" fmla="*/ 1 h 231"/>
                  <a:gd name="T62" fmla="*/ 1 w 161"/>
                  <a:gd name="T63" fmla="*/ 1 h 231"/>
                  <a:gd name="T64" fmla="*/ 1 w 161"/>
                  <a:gd name="T65" fmla="*/ 1 h 231"/>
                  <a:gd name="T66" fmla="*/ 1 w 161"/>
                  <a:gd name="T67" fmla="*/ 1 h 231"/>
                  <a:gd name="T68" fmla="*/ 1 w 161"/>
                  <a:gd name="T69" fmla="*/ 1 h 231"/>
                  <a:gd name="T70" fmla="*/ 1 w 161"/>
                  <a:gd name="T71" fmla="*/ 1 h 231"/>
                  <a:gd name="T72" fmla="*/ 1 w 161"/>
                  <a:gd name="T73" fmla="*/ 1 h 231"/>
                  <a:gd name="T74" fmla="*/ 1 w 161"/>
                  <a:gd name="T75" fmla="*/ 1 h 231"/>
                  <a:gd name="T76" fmla="*/ 1 w 161"/>
                  <a:gd name="T77" fmla="*/ 1 h 231"/>
                  <a:gd name="T78" fmla="*/ 1 w 161"/>
                  <a:gd name="T79" fmla="*/ 1 h 231"/>
                  <a:gd name="T80" fmla="*/ 1 w 161"/>
                  <a:gd name="T81" fmla="*/ 1 h 231"/>
                  <a:gd name="T82" fmla="*/ 1 w 161"/>
                  <a:gd name="T83" fmla="*/ 1 h 231"/>
                  <a:gd name="T84" fmla="*/ 1 w 161"/>
                  <a:gd name="T85" fmla="*/ 1 h 231"/>
                  <a:gd name="T86" fmla="*/ 1 w 161"/>
                  <a:gd name="T87" fmla="*/ 1 h 231"/>
                  <a:gd name="T88" fmla="*/ 1 w 161"/>
                  <a:gd name="T89" fmla="*/ 1 h 231"/>
                  <a:gd name="T90" fmla="*/ 1 w 161"/>
                  <a:gd name="T91" fmla="*/ 1 h 231"/>
                  <a:gd name="T92" fmla="*/ 1 w 161"/>
                  <a:gd name="T93" fmla="*/ 1 h 231"/>
                  <a:gd name="T94" fmla="*/ 1 w 161"/>
                  <a:gd name="T95" fmla="*/ 1 h 231"/>
                  <a:gd name="T96" fmla="*/ 1 w 161"/>
                  <a:gd name="T97" fmla="*/ 1 h 231"/>
                  <a:gd name="T98" fmla="*/ 1 w 161"/>
                  <a:gd name="T99" fmla="*/ 1 h 231"/>
                  <a:gd name="T100" fmla="*/ 1 w 161"/>
                  <a:gd name="T101" fmla="*/ 1 h 231"/>
                  <a:gd name="T102" fmla="*/ 1 w 161"/>
                  <a:gd name="T103" fmla="*/ 1 h 231"/>
                  <a:gd name="T104" fmla="*/ 1 w 161"/>
                  <a:gd name="T105" fmla="*/ 0 h 231"/>
                  <a:gd name="T106" fmla="*/ 1 w 161"/>
                  <a:gd name="T107" fmla="*/ 0 h 231"/>
                  <a:gd name="T108" fmla="*/ 1 w 161"/>
                  <a:gd name="T109" fmla="*/ 0 h 231"/>
                  <a:gd name="T110" fmla="*/ 1 w 161"/>
                  <a:gd name="T111" fmla="*/ 1 h 231"/>
                  <a:gd name="T112" fmla="*/ 1 w 161"/>
                  <a:gd name="T113" fmla="*/ 1 h 23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61" h="231">
                    <a:moveTo>
                      <a:pt x="141" y="45"/>
                    </a:moveTo>
                    <a:lnTo>
                      <a:pt x="141" y="42"/>
                    </a:lnTo>
                    <a:lnTo>
                      <a:pt x="138" y="42"/>
                    </a:lnTo>
                    <a:lnTo>
                      <a:pt x="138" y="40"/>
                    </a:lnTo>
                    <a:lnTo>
                      <a:pt x="135" y="40"/>
                    </a:lnTo>
                    <a:lnTo>
                      <a:pt x="132" y="37"/>
                    </a:lnTo>
                    <a:lnTo>
                      <a:pt x="130" y="34"/>
                    </a:lnTo>
                    <a:lnTo>
                      <a:pt x="127" y="34"/>
                    </a:lnTo>
                    <a:lnTo>
                      <a:pt x="127" y="31"/>
                    </a:lnTo>
                    <a:lnTo>
                      <a:pt x="124" y="31"/>
                    </a:lnTo>
                    <a:lnTo>
                      <a:pt x="121" y="31"/>
                    </a:lnTo>
                    <a:lnTo>
                      <a:pt x="118" y="28"/>
                    </a:lnTo>
                    <a:lnTo>
                      <a:pt x="115" y="28"/>
                    </a:lnTo>
                    <a:lnTo>
                      <a:pt x="112" y="28"/>
                    </a:lnTo>
                    <a:lnTo>
                      <a:pt x="112" y="25"/>
                    </a:lnTo>
                    <a:lnTo>
                      <a:pt x="109" y="25"/>
                    </a:lnTo>
                    <a:lnTo>
                      <a:pt x="107" y="25"/>
                    </a:lnTo>
                    <a:lnTo>
                      <a:pt x="104" y="25"/>
                    </a:lnTo>
                    <a:lnTo>
                      <a:pt x="101" y="25"/>
                    </a:lnTo>
                    <a:lnTo>
                      <a:pt x="98" y="22"/>
                    </a:lnTo>
                    <a:lnTo>
                      <a:pt x="95" y="22"/>
                    </a:lnTo>
                    <a:lnTo>
                      <a:pt x="92" y="22"/>
                    </a:lnTo>
                    <a:lnTo>
                      <a:pt x="89" y="22"/>
                    </a:lnTo>
                    <a:lnTo>
                      <a:pt x="86" y="22"/>
                    </a:lnTo>
                    <a:lnTo>
                      <a:pt x="84" y="22"/>
                    </a:lnTo>
                    <a:lnTo>
                      <a:pt x="81" y="22"/>
                    </a:lnTo>
                    <a:lnTo>
                      <a:pt x="78" y="22"/>
                    </a:lnTo>
                    <a:lnTo>
                      <a:pt x="75" y="25"/>
                    </a:lnTo>
                    <a:lnTo>
                      <a:pt x="72" y="25"/>
                    </a:lnTo>
                    <a:lnTo>
                      <a:pt x="69" y="25"/>
                    </a:lnTo>
                    <a:lnTo>
                      <a:pt x="66" y="25"/>
                    </a:lnTo>
                    <a:lnTo>
                      <a:pt x="64" y="28"/>
                    </a:lnTo>
                    <a:lnTo>
                      <a:pt x="61" y="28"/>
                    </a:lnTo>
                    <a:lnTo>
                      <a:pt x="58" y="31"/>
                    </a:lnTo>
                    <a:lnTo>
                      <a:pt x="55" y="34"/>
                    </a:lnTo>
                    <a:lnTo>
                      <a:pt x="52" y="34"/>
                    </a:lnTo>
                    <a:lnTo>
                      <a:pt x="52" y="37"/>
                    </a:lnTo>
                    <a:lnTo>
                      <a:pt x="49" y="37"/>
                    </a:lnTo>
                    <a:lnTo>
                      <a:pt x="49" y="40"/>
                    </a:lnTo>
                    <a:lnTo>
                      <a:pt x="46" y="42"/>
                    </a:lnTo>
                    <a:lnTo>
                      <a:pt x="46" y="45"/>
                    </a:lnTo>
                    <a:lnTo>
                      <a:pt x="46" y="48"/>
                    </a:lnTo>
                    <a:lnTo>
                      <a:pt x="46" y="51"/>
                    </a:lnTo>
                    <a:lnTo>
                      <a:pt x="46" y="54"/>
                    </a:lnTo>
                    <a:lnTo>
                      <a:pt x="46" y="57"/>
                    </a:lnTo>
                    <a:lnTo>
                      <a:pt x="46" y="62"/>
                    </a:lnTo>
                    <a:lnTo>
                      <a:pt x="49" y="65"/>
                    </a:lnTo>
                    <a:lnTo>
                      <a:pt x="49" y="68"/>
                    </a:lnTo>
                    <a:lnTo>
                      <a:pt x="52" y="71"/>
                    </a:lnTo>
                    <a:lnTo>
                      <a:pt x="55" y="74"/>
                    </a:lnTo>
                    <a:lnTo>
                      <a:pt x="61" y="77"/>
                    </a:lnTo>
                    <a:lnTo>
                      <a:pt x="64" y="80"/>
                    </a:lnTo>
                    <a:lnTo>
                      <a:pt x="66" y="82"/>
                    </a:lnTo>
                    <a:lnTo>
                      <a:pt x="72" y="85"/>
                    </a:lnTo>
                    <a:lnTo>
                      <a:pt x="78" y="88"/>
                    </a:lnTo>
                    <a:lnTo>
                      <a:pt x="81" y="91"/>
                    </a:lnTo>
                    <a:lnTo>
                      <a:pt x="92" y="97"/>
                    </a:lnTo>
                    <a:lnTo>
                      <a:pt x="104" y="100"/>
                    </a:lnTo>
                    <a:lnTo>
                      <a:pt x="109" y="102"/>
                    </a:lnTo>
                    <a:lnTo>
                      <a:pt x="115" y="105"/>
                    </a:lnTo>
                    <a:lnTo>
                      <a:pt x="118" y="108"/>
                    </a:lnTo>
                    <a:lnTo>
                      <a:pt x="124" y="111"/>
                    </a:lnTo>
                    <a:lnTo>
                      <a:pt x="130" y="114"/>
                    </a:lnTo>
                    <a:lnTo>
                      <a:pt x="135" y="117"/>
                    </a:lnTo>
                    <a:lnTo>
                      <a:pt x="138" y="120"/>
                    </a:lnTo>
                    <a:lnTo>
                      <a:pt x="144" y="125"/>
                    </a:lnTo>
                    <a:lnTo>
                      <a:pt x="147" y="128"/>
                    </a:lnTo>
                    <a:lnTo>
                      <a:pt x="150" y="131"/>
                    </a:lnTo>
                    <a:lnTo>
                      <a:pt x="153" y="137"/>
                    </a:lnTo>
                    <a:lnTo>
                      <a:pt x="155" y="140"/>
                    </a:lnTo>
                    <a:lnTo>
                      <a:pt x="158" y="145"/>
                    </a:lnTo>
                    <a:lnTo>
                      <a:pt x="161" y="151"/>
                    </a:lnTo>
                    <a:lnTo>
                      <a:pt x="161" y="154"/>
                    </a:lnTo>
                    <a:lnTo>
                      <a:pt x="161" y="160"/>
                    </a:lnTo>
                    <a:lnTo>
                      <a:pt x="161" y="165"/>
                    </a:lnTo>
                    <a:lnTo>
                      <a:pt x="161" y="168"/>
                    </a:lnTo>
                    <a:lnTo>
                      <a:pt x="161" y="171"/>
                    </a:lnTo>
                    <a:lnTo>
                      <a:pt x="158" y="174"/>
                    </a:lnTo>
                    <a:lnTo>
                      <a:pt x="158" y="177"/>
                    </a:lnTo>
                    <a:lnTo>
                      <a:pt x="158" y="179"/>
                    </a:lnTo>
                    <a:lnTo>
                      <a:pt x="155" y="182"/>
                    </a:lnTo>
                    <a:lnTo>
                      <a:pt x="155" y="185"/>
                    </a:lnTo>
                    <a:lnTo>
                      <a:pt x="153" y="188"/>
                    </a:lnTo>
                    <a:lnTo>
                      <a:pt x="150" y="194"/>
                    </a:lnTo>
                    <a:lnTo>
                      <a:pt x="150" y="197"/>
                    </a:lnTo>
                    <a:lnTo>
                      <a:pt x="147" y="199"/>
                    </a:lnTo>
                    <a:lnTo>
                      <a:pt x="144" y="199"/>
                    </a:lnTo>
                    <a:lnTo>
                      <a:pt x="141" y="202"/>
                    </a:lnTo>
                    <a:lnTo>
                      <a:pt x="138" y="205"/>
                    </a:lnTo>
                    <a:lnTo>
                      <a:pt x="135" y="208"/>
                    </a:lnTo>
                    <a:lnTo>
                      <a:pt x="132" y="211"/>
                    </a:lnTo>
                    <a:lnTo>
                      <a:pt x="130" y="214"/>
                    </a:lnTo>
                    <a:lnTo>
                      <a:pt x="127" y="217"/>
                    </a:lnTo>
                    <a:lnTo>
                      <a:pt x="124" y="217"/>
                    </a:lnTo>
                    <a:lnTo>
                      <a:pt x="118" y="219"/>
                    </a:lnTo>
                    <a:lnTo>
                      <a:pt x="115" y="222"/>
                    </a:lnTo>
                    <a:lnTo>
                      <a:pt x="112" y="222"/>
                    </a:lnTo>
                    <a:lnTo>
                      <a:pt x="107" y="225"/>
                    </a:lnTo>
                    <a:lnTo>
                      <a:pt x="104" y="225"/>
                    </a:lnTo>
                    <a:lnTo>
                      <a:pt x="98" y="225"/>
                    </a:lnTo>
                    <a:lnTo>
                      <a:pt x="95" y="228"/>
                    </a:lnTo>
                    <a:lnTo>
                      <a:pt x="89" y="228"/>
                    </a:lnTo>
                    <a:lnTo>
                      <a:pt x="86" y="228"/>
                    </a:lnTo>
                    <a:lnTo>
                      <a:pt x="81" y="228"/>
                    </a:lnTo>
                    <a:lnTo>
                      <a:pt x="75" y="231"/>
                    </a:lnTo>
                    <a:lnTo>
                      <a:pt x="72" y="231"/>
                    </a:lnTo>
                    <a:lnTo>
                      <a:pt x="66" y="231"/>
                    </a:lnTo>
                    <a:lnTo>
                      <a:pt x="64" y="231"/>
                    </a:lnTo>
                    <a:lnTo>
                      <a:pt x="61" y="231"/>
                    </a:lnTo>
                    <a:lnTo>
                      <a:pt x="55" y="228"/>
                    </a:lnTo>
                    <a:lnTo>
                      <a:pt x="52" y="228"/>
                    </a:lnTo>
                    <a:lnTo>
                      <a:pt x="49" y="228"/>
                    </a:lnTo>
                    <a:lnTo>
                      <a:pt x="43" y="228"/>
                    </a:lnTo>
                    <a:lnTo>
                      <a:pt x="41" y="228"/>
                    </a:lnTo>
                    <a:lnTo>
                      <a:pt x="38" y="228"/>
                    </a:lnTo>
                    <a:lnTo>
                      <a:pt x="32" y="225"/>
                    </a:lnTo>
                    <a:lnTo>
                      <a:pt x="29" y="225"/>
                    </a:lnTo>
                    <a:lnTo>
                      <a:pt x="26" y="225"/>
                    </a:lnTo>
                    <a:lnTo>
                      <a:pt x="20" y="222"/>
                    </a:lnTo>
                    <a:lnTo>
                      <a:pt x="18" y="222"/>
                    </a:lnTo>
                    <a:lnTo>
                      <a:pt x="15" y="222"/>
                    </a:lnTo>
                    <a:lnTo>
                      <a:pt x="12" y="219"/>
                    </a:lnTo>
                    <a:lnTo>
                      <a:pt x="0" y="179"/>
                    </a:lnTo>
                    <a:lnTo>
                      <a:pt x="3" y="179"/>
                    </a:lnTo>
                    <a:lnTo>
                      <a:pt x="3" y="182"/>
                    </a:lnTo>
                    <a:lnTo>
                      <a:pt x="6" y="182"/>
                    </a:lnTo>
                    <a:lnTo>
                      <a:pt x="9" y="185"/>
                    </a:lnTo>
                    <a:lnTo>
                      <a:pt x="12" y="185"/>
                    </a:lnTo>
                    <a:lnTo>
                      <a:pt x="12" y="188"/>
                    </a:lnTo>
                    <a:lnTo>
                      <a:pt x="15" y="188"/>
                    </a:lnTo>
                    <a:lnTo>
                      <a:pt x="18" y="188"/>
                    </a:lnTo>
                    <a:lnTo>
                      <a:pt x="20" y="191"/>
                    </a:lnTo>
                    <a:lnTo>
                      <a:pt x="23" y="194"/>
                    </a:lnTo>
                    <a:lnTo>
                      <a:pt x="26" y="194"/>
                    </a:lnTo>
                    <a:lnTo>
                      <a:pt x="29" y="197"/>
                    </a:lnTo>
                    <a:lnTo>
                      <a:pt x="32" y="197"/>
                    </a:lnTo>
                    <a:lnTo>
                      <a:pt x="35" y="199"/>
                    </a:lnTo>
                    <a:lnTo>
                      <a:pt x="38" y="199"/>
                    </a:lnTo>
                    <a:lnTo>
                      <a:pt x="41" y="199"/>
                    </a:lnTo>
                    <a:lnTo>
                      <a:pt x="43" y="199"/>
                    </a:lnTo>
                    <a:lnTo>
                      <a:pt x="46" y="202"/>
                    </a:lnTo>
                    <a:lnTo>
                      <a:pt x="49" y="202"/>
                    </a:lnTo>
                    <a:lnTo>
                      <a:pt x="52" y="202"/>
                    </a:lnTo>
                    <a:lnTo>
                      <a:pt x="55" y="202"/>
                    </a:lnTo>
                    <a:lnTo>
                      <a:pt x="58" y="205"/>
                    </a:lnTo>
                    <a:lnTo>
                      <a:pt x="61" y="205"/>
                    </a:lnTo>
                    <a:lnTo>
                      <a:pt x="64" y="205"/>
                    </a:lnTo>
                    <a:lnTo>
                      <a:pt x="66" y="205"/>
                    </a:lnTo>
                    <a:lnTo>
                      <a:pt x="69" y="205"/>
                    </a:lnTo>
                    <a:lnTo>
                      <a:pt x="72" y="205"/>
                    </a:lnTo>
                    <a:lnTo>
                      <a:pt x="75" y="205"/>
                    </a:lnTo>
                    <a:lnTo>
                      <a:pt x="78" y="205"/>
                    </a:lnTo>
                    <a:lnTo>
                      <a:pt x="81" y="205"/>
                    </a:lnTo>
                    <a:lnTo>
                      <a:pt x="84" y="205"/>
                    </a:lnTo>
                    <a:lnTo>
                      <a:pt x="86" y="205"/>
                    </a:lnTo>
                    <a:lnTo>
                      <a:pt x="89" y="205"/>
                    </a:lnTo>
                    <a:lnTo>
                      <a:pt x="89" y="202"/>
                    </a:lnTo>
                    <a:lnTo>
                      <a:pt x="92" y="202"/>
                    </a:lnTo>
                    <a:lnTo>
                      <a:pt x="95" y="202"/>
                    </a:lnTo>
                    <a:lnTo>
                      <a:pt x="98" y="199"/>
                    </a:lnTo>
                    <a:lnTo>
                      <a:pt x="101" y="199"/>
                    </a:lnTo>
                    <a:lnTo>
                      <a:pt x="104" y="199"/>
                    </a:lnTo>
                    <a:lnTo>
                      <a:pt x="107" y="197"/>
                    </a:lnTo>
                    <a:lnTo>
                      <a:pt x="109" y="194"/>
                    </a:lnTo>
                    <a:lnTo>
                      <a:pt x="112" y="194"/>
                    </a:lnTo>
                    <a:lnTo>
                      <a:pt x="112" y="191"/>
                    </a:lnTo>
                    <a:lnTo>
                      <a:pt x="115" y="191"/>
                    </a:lnTo>
                    <a:lnTo>
                      <a:pt x="115" y="188"/>
                    </a:lnTo>
                    <a:lnTo>
                      <a:pt x="118" y="188"/>
                    </a:lnTo>
                    <a:lnTo>
                      <a:pt x="118" y="185"/>
                    </a:lnTo>
                    <a:lnTo>
                      <a:pt x="121" y="182"/>
                    </a:lnTo>
                    <a:lnTo>
                      <a:pt x="121" y="179"/>
                    </a:lnTo>
                    <a:lnTo>
                      <a:pt x="121" y="177"/>
                    </a:lnTo>
                    <a:lnTo>
                      <a:pt x="124" y="177"/>
                    </a:lnTo>
                    <a:lnTo>
                      <a:pt x="124" y="174"/>
                    </a:lnTo>
                    <a:lnTo>
                      <a:pt x="124" y="171"/>
                    </a:lnTo>
                    <a:lnTo>
                      <a:pt x="124" y="165"/>
                    </a:lnTo>
                    <a:lnTo>
                      <a:pt x="121" y="162"/>
                    </a:lnTo>
                    <a:lnTo>
                      <a:pt x="121" y="157"/>
                    </a:lnTo>
                    <a:lnTo>
                      <a:pt x="118" y="154"/>
                    </a:lnTo>
                    <a:lnTo>
                      <a:pt x="115" y="151"/>
                    </a:lnTo>
                    <a:lnTo>
                      <a:pt x="112" y="148"/>
                    </a:lnTo>
                    <a:lnTo>
                      <a:pt x="109" y="145"/>
                    </a:lnTo>
                    <a:lnTo>
                      <a:pt x="104" y="142"/>
                    </a:lnTo>
                    <a:lnTo>
                      <a:pt x="101" y="140"/>
                    </a:lnTo>
                    <a:lnTo>
                      <a:pt x="95" y="137"/>
                    </a:lnTo>
                    <a:lnTo>
                      <a:pt x="92" y="134"/>
                    </a:lnTo>
                    <a:lnTo>
                      <a:pt x="86" y="131"/>
                    </a:lnTo>
                    <a:lnTo>
                      <a:pt x="75" y="125"/>
                    </a:lnTo>
                    <a:lnTo>
                      <a:pt x="64" y="122"/>
                    </a:lnTo>
                    <a:lnTo>
                      <a:pt x="61" y="120"/>
                    </a:lnTo>
                    <a:lnTo>
                      <a:pt x="55" y="117"/>
                    </a:lnTo>
                    <a:lnTo>
                      <a:pt x="49" y="114"/>
                    </a:lnTo>
                    <a:lnTo>
                      <a:pt x="43" y="111"/>
                    </a:lnTo>
                    <a:lnTo>
                      <a:pt x="38" y="108"/>
                    </a:lnTo>
                    <a:lnTo>
                      <a:pt x="35" y="105"/>
                    </a:lnTo>
                    <a:lnTo>
                      <a:pt x="29" y="102"/>
                    </a:lnTo>
                    <a:lnTo>
                      <a:pt x="26" y="97"/>
                    </a:lnTo>
                    <a:lnTo>
                      <a:pt x="20" y="94"/>
                    </a:lnTo>
                    <a:lnTo>
                      <a:pt x="18" y="88"/>
                    </a:lnTo>
                    <a:lnTo>
                      <a:pt x="15" y="85"/>
                    </a:lnTo>
                    <a:lnTo>
                      <a:pt x="12" y="80"/>
                    </a:lnTo>
                    <a:lnTo>
                      <a:pt x="9" y="74"/>
                    </a:lnTo>
                    <a:lnTo>
                      <a:pt x="9" y="71"/>
                    </a:lnTo>
                    <a:lnTo>
                      <a:pt x="6" y="62"/>
                    </a:lnTo>
                    <a:lnTo>
                      <a:pt x="6" y="57"/>
                    </a:lnTo>
                    <a:lnTo>
                      <a:pt x="6" y="54"/>
                    </a:lnTo>
                    <a:lnTo>
                      <a:pt x="6" y="51"/>
                    </a:lnTo>
                    <a:lnTo>
                      <a:pt x="9" y="45"/>
                    </a:lnTo>
                    <a:lnTo>
                      <a:pt x="9" y="42"/>
                    </a:lnTo>
                    <a:lnTo>
                      <a:pt x="9" y="40"/>
                    </a:lnTo>
                    <a:lnTo>
                      <a:pt x="12" y="37"/>
                    </a:lnTo>
                    <a:lnTo>
                      <a:pt x="12" y="34"/>
                    </a:lnTo>
                    <a:lnTo>
                      <a:pt x="15" y="31"/>
                    </a:lnTo>
                    <a:lnTo>
                      <a:pt x="15" y="28"/>
                    </a:lnTo>
                    <a:lnTo>
                      <a:pt x="18" y="25"/>
                    </a:lnTo>
                    <a:lnTo>
                      <a:pt x="20" y="22"/>
                    </a:lnTo>
                    <a:lnTo>
                      <a:pt x="23" y="20"/>
                    </a:lnTo>
                    <a:lnTo>
                      <a:pt x="26" y="17"/>
                    </a:lnTo>
                    <a:lnTo>
                      <a:pt x="29" y="17"/>
                    </a:lnTo>
                    <a:lnTo>
                      <a:pt x="32" y="14"/>
                    </a:lnTo>
                    <a:lnTo>
                      <a:pt x="35" y="11"/>
                    </a:lnTo>
                    <a:lnTo>
                      <a:pt x="38" y="11"/>
                    </a:lnTo>
                    <a:lnTo>
                      <a:pt x="41" y="8"/>
                    </a:lnTo>
                    <a:lnTo>
                      <a:pt x="43" y="8"/>
                    </a:lnTo>
                    <a:lnTo>
                      <a:pt x="46" y="5"/>
                    </a:lnTo>
                    <a:lnTo>
                      <a:pt x="49" y="5"/>
                    </a:lnTo>
                    <a:lnTo>
                      <a:pt x="55" y="2"/>
                    </a:lnTo>
                    <a:lnTo>
                      <a:pt x="58" y="2"/>
                    </a:lnTo>
                    <a:lnTo>
                      <a:pt x="61" y="2"/>
                    </a:lnTo>
                    <a:lnTo>
                      <a:pt x="64" y="2"/>
                    </a:lnTo>
                    <a:lnTo>
                      <a:pt x="69" y="0"/>
                    </a:lnTo>
                    <a:lnTo>
                      <a:pt x="72" y="0"/>
                    </a:lnTo>
                    <a:lnTo>
                      <a:pt x="75" y="0"/>
                    </a:lnTo>
                    <a:lnTo>
                      <a:pt x="81" y="0"/>
                    </a:lnTo>
                    <a:lnTo>
                      <a:pt x="84" y="0"/>
                    </a:lnTo>
                    <a:lnTo>
                      <a:pt x="86" y="0"/>
                    </a:lnTo>
                    <a:lnTo>
                      <a:pt x="92" y="0"/>
                    </a:lnTo>
                    <a:lnTo>
                      <a:pt x="95" y="0"/>
                    </a:lnTo>
                    <a:lnTo>
                      <a:pt x="98" y="0"/>
                    </a:lnTo>
                    <a:lnTo>
                      <a:pt x="101" y="0"/>
                    </a:lnTo>
                    <a:lnTo>
                      <a:pt x="104" y="0"/>
                    </a:lnTo>
                    <a:lnTo>
                      <a:pt x="107" y="0"/>
                    </a:lnTo>
                    <a:lnTo>
                      <a:pt x="109" y="0"/>
                    </a:lnTo>
                    <a:lnTo>
                      <a:pt x="112" y="0"/>
                    </a:lnTo>
                    <a:lnTo>
                      <a:pt x="118" y="0"/>
                    </a:lnTo>
                    <a:lnTo>
                      <a:pt x="121" y="0"/>
                    </a:lnTo>
                    <a:lnTo>
                      <a:pt x="124" y="2"/>
                    </a:lnTo>
                    <a:lnTo>
                      <a:pt x="127" y="2"/>
                    </a:lnTo>
                    <a:lnTo>
                      <a:pt x="130" y="2"/>
                    </a:lnTo>
                    <a:lnTo>
                      <a:pt x="132" y="2"/>
                    </a:lnTo>
                    <a:lnTo>
                      <a:pt x="135" y="5"/>
                    </a:lnTo>
                    <a:lnTo>
                      <a:pt x="138" y="5"/>
                    </a:lnTo>
                    <a:lnTo>
                      <a:pt x="141" y="5"/>
                    </a:lnTo>
                    <a:lnTo>
                      <a:pt x="141" y="45"/>
                    </a:lnTo>
                    <a:close/>
                  </a:path>
                </a:pathLst>
              </a:custGeom>
              <a:solidFill>
                <a:srgbClr val="544DB5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51" name="Group 93"/>
            <p:cNvGrpSpPr>
              <a:grpSpLocks/>
            </p:cNvGrpSpPr>
            <p:nvPr userDrawn="1"/>
          </p:nvGrpSpPr>
          <p:grpSpPr bwMode="auto">
            <a:xfrm>
              <a:off x="5061" y="4134"/>
              <a:ext cx="653" cy="29"/>
              <a:chOff x="18" y="4094"/>
              <a:chExt cx="806" cy="36"/>
            </a:xfrm>
          </p:grpSpPr>
          <p:sp>
            <p:nvSpPr>
              <p:cNvPr id="1054" name="Freeform 94"/>
              <p:cNvSpPr>
                <a:spLocks noEditPoints="1"/>
              </p:cNvSpPr>
              <p:nvPr userDrawn="1"/>
            </p:nvSpPr>
            <p:spPr bwMode="auto">
              <a:xfrm>
                <a:off x="25" y="4115"/>
                <a:ext cx="790" cy="15"/>
              </a:xfrm>
              <a:custGeom>
                <a:avLst/>
                <a:gdLst>
                  <a:gd name="T0" fmla="*/ 1 w 1209"/>
                  <a:gd name="T1" fmla="*/ 1 h 23"/>
                  <a:gd name="T2" fmla="*/ 1 w 1209"/>
                  <a:gd name="T3" fmla="*/ 0 h 23"/>
                  <a:gd name="T4" fmla="*/ 1 w 1209"/>
                  <a:gd name="T5" fmla="*/ 1 h 23"/>
                  <a:gd name="T6" fmla="*/ 1 w 1209"/>
                  <a:gd name="T7" fmla="*/ 1 h 23"/>
                  <a:gd name="T8" fmla="*/ 1 w 1209"/>
                  <a:gd name="T9" fmla="*/ 1 h 23"/>
                  <a:gd name="T10" fmla="*/ 1 w 1209"/>
                  <a:gd name="T11" fmla="*/ 1 h 23"/>
                  <a:gd name="T12" fmla="*/ 1 w 1209"/>
                  <a:gd name="T13" fmla="*/ 1 h 23"/>
                  <a:gd name="T14" fmla="*/ 1 w 1209"/>
                  <a:gd name="T15" fmla="*/ 1 h 23"/>
                  <a:gd name="T16" fmla="*/ 1 w 1209"/>
                  <a:gd name="T17" fmla="*/ 0 h 23"/>
                  <a:gd name="T18" fmla="*/ 1 w 1209"/>
                  <a:gd name="T19" fmla="*/ 1 h 23"/>
                  <a:gd name="T20" fmla="*/ 1 w 1209"/>
                  <a:gd name="T21" fmla="*/ 0 h 23"/>
                  <a:gd name="T22" fmla="*/ 1 w 1209"/>
                  <a:gd name="T23" fmla="*/ 1 h 23"/>
                  <a:gd name="T24" fmla="*/ 1 w 1209"/>
                  <a:gd name="T25" fmla="*/ 1 h 23"/>
                  <a:gd name="T26" fmla="*/ 1 w 1209"/>
                  <a:gd name="T27" fmla="*/ 1 h 23"/>
                  <a:gd name="T28" fmla="*/ 1 w 1209"/>
                  <a:gd name="T29" fmla="*/ 1 h 23"/>
                  <a:gd name="T30" fmla="*/ 1 w 1209"/>
                  <a:gd name="T31" fmla="*/ 0 h 23"/>
                  <a:gd name="T32" fmla="*/ 1 w 1209"/>
                  <a:gd name="T33" fmla="*/ 1 h 23"/>
                  <a:gd name="T34" fmla="*/ 1 w 1209"/>
                  <a:gd name="T35" fmla="*/ 1 h 23"/>
                  <a:gd name="T36" fmla="*/ 1 w 1209"/>
                  <a:gd name="T37" fmla="*/ 1 h 23"/>
                  <a:gd name="T38" fmla="*/ 1 w 1209"/>
                  <a:gd name="T39" fmla="*/ 1 h 23"/>
                  <a:gd name="T40" fmla="*/ 1 w 1209"/>
                  <a:gd name="T41" fmla="*/ 0 h 23"/>
                  <a:gd name="T42" fmla="*/ 1 w 1209"/>
                  <a:gd name="T43" fmla="*/ 0 h 23"/>
                  <a:gd name="T44" fmla="*/ 1 w 1209"/>
                  <a:gd name="T45" fmla="*/ 1 h 23"/>
                  <a:gd name="T46" fmla="*/ 1 w 1209"/>
                  <a:gd name="T47" fmla="*/ 0 h 23"/>
                  <a:gd name="T48" fmla="*/ 1 w 1209"/>
                  <a:gd name="T49" fmla="*/ 1 h 23"/>
                  <a:gd name="T50" fmla="*/ 1 w 1209"/>
                  <a:gd name="T51" fmla="*/ 1 h 23"/>
                  <a:gd name="T52" fmla="*/ 1 w 1209"/>
                  <a:gd name="T53" fmla="*/ 1 h 23"/>
                  <a:gd name="T54" fmla="*/ 1 w 1209"/>
                  <a:gd name="T55" fmla="*/ 1 h 23"/>
                  <a:gd name="T56" fmla="*/ 1 w 1209"/>
                  <a:gd name="T57" fmla="*/ 1 h 23"/>
                  <a:gd name="T58" fmla="*/ 1 w 1209"/>
                  <a:gd name="T59" fmla="*/ 1 h 23"/>
                  <a:gd name="T60" fmla="*/ 1 w 1209"/>
                  <a:gd name="T61" fmla="*/ 1 h 23"/>
                  <a:gd name="T62" fmla="*/ 1 w 1209"/>
                  <a:gd name="T63" fmla="*/ 0 h 23"/>
                  <a:gd name="T64" fmla="*/ 1 w 1209"/>
                  <a:gd name="T65" fmla="*/ 0 h 23"/>
                  <a:gd name="T66" fmla="*/ 1 w 1209"/>
                  <a:gd name="T67" fmla="*/ 1 h 23"/>
                  <a:gd name="T68" fmla="*/ 1 w 1209"/>
                  <a:gd name="T69" fmla="*/ 1 h 23"/>
                  <a:gd name="T70" fmla="*/ 1 w 1209"/>
                  <a:gd name="T71" fmla="*/ 1 h 23"/>
                  <a:gd name="T72" fmla="*/ 1 w 1209"/>
                  <a:gd name="T73" fmla="*/ 1 h 23"/>
                  <a:gd name="T74" fmla="*/ 1 w 1209"/>
                  <a:gd name="T75" fmla="*/ 1 h 23"/>
                  <a:gd name="T76" fmla="*/ 1 w 1209"/>
                  <a:gd name="T77" fmla="*/ 1 h 23"/>
                  <a:gd name="T78" fmla="*/ 1 w 1209"/>
                  <a:gd name="T79" fmla="*/ 1 h 23"/>
                  <a:gd name="T80" fmla="*/ 1 w 1209"/>
                  <a:gd name="T81" fmla="*/ 1 h 23"/>
                  <a:gd name="T82" fmla="*/ 1 w 1209"/>
                  <a:gd name="T83" fmla="*/ 1 h 23"/>
                  <a:gd name="T84" fmla="*/ 1 w 1209"/>
                  <a:gd name="T85" fmla="*/ 1 h 23"/>
                  <a:gd name="T86" fmla="*/ 1 w 1209"/>
                  <a:gd name="T87" fmla="*/ 0 h 23"/>
                  <a:gd name="T88" fmla="*/ 1 w 1209"/>
                  <a:gd name="T89" fmla="*/ 1 h 23"/>
                  <a:gd name="T90" fmla="*/ 1 w 1209"/>
                  <a:gd name="T91" fmla="*/ 1 h 23"/>
                  <a:gd name="T92" fmla="*/ 1 w 1209"/>
                  <a:gd name="T93" fmla="*/ 1 h 23"/>
                  <a:gd name="T94" fmla="*/ 1 w 1209"/>
                  <a:gd name="T95" fmla="*/ 1 h 23"/>
                  <a:gd name="T96" fmla="*/ 1 w 1209"/>
                  <a:gd name="T97" fmla="*/ 1 h 23"/>
                  <a:gd name="T98" fmla="*/ 1 w 1209"/>
                  <a:gd name="T99" fmla="*/ 1 h 23"/>
                  <a:gd name="T100" fmla="*/ 1 w 1209"/>
                  <a:gd name="T101" fmla="*/ 1 h 23"/>
                  <a:gd name="T102" fmla="*/ 1 w 1209"/>
                  <a:gd name="T103" fmla="*/ 1 h 23"/>
                  <a:gd name="T104" fmla="*/ 1 w 1209"/>
                  <a:gd name="T105" fmla="*/ 0 h 23"/>
                  <a:gd name="T106" fmla="*/ 1 w 1209"/>
                  <a:gd name="T107" fmla="*/ 0 h 23"/>
                  <a:gd name="T108" fmla="*/ 1 w 1209"/>
                  <a:gd name="T109" fmla="*/ 0 h 23"/>
                  <a:gd name="T110" fmla="*/ 1 w 1209"/>
                  <a:gd name="T111" fmla="*/ 1 h 23"/>
                  <a:gd name="T112" fmla="*/ 1 w 1209"/>
                  <a:gd name="T113" fmla="*/ 1 h 23"/>
                  <a:gd name="T114" fmla="*/ 1 w 1209"/>
                  <a:gd name="T115" fmla="*/ 1 h 23"/>
                  <a:gd name="T116" fmla="*/ 1 w 1209"/>
                  <a:gd name="T117" fmla="*/ 1 h 23"/>
                  <a:gd name="T118" fmla="*/ 1 w 1209"/>
                  <a:gd name="T119" fmla="*/ 1 h 23"/>
                  <a:gd name="T120" fmla="*/ 1 w 1209"/>
                  <a:gd name="T121" fmla="*/ 1 h 23"/>
                  <a:gd name="T122" fmla="*/ 1 w 1209"/>
                  <a:gd name="T123" fmla="*/ 1 h 23"/>
                  <a:gd name="T124" fmla="*/ 1 w 1209"/>
                  <a:gd name="T125" fmla="*/ 0 h 2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209" h="23">
                    <a:moveTo>
                      <a:pt x="0" y="0"/>
                    </a:moveTo>
                    <a:lnTo>
                      <a:pt x="0" y="23"/>
                    </a:lnTo>
                    <a:lnTo>
                      <a:pt x="6" y="2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  <a:moveTo>
                      <a:pt x="23" y="0"/>
                    </a:moveTo>
                    <a:lnTo>
                      <a:pt x="23" y="23"/>
                    </a:lnTo>
                    <a:lnTo>
                      <a:pt x="29" y="23"/>
                    </a:lnTo>
                    <a:lnTo>
                      <a:pt x="29" y="0"/>
                    </a:lnTo>
                    <a:lnTo>
                      <a:pt x="23" y="0"/>
                    </a:lnTo>
                    <a:close/>
                    <a:moveTo>
                      <a:pt x="55" y="0"/>
                    </a:moveTo>
                    <a:lnTo>
                      <a:pt x="55" y="23"/>
                    </a:lnTo>
                    <a:lnTo>
                      <a:pt x="61" y="23"/>
                    </a:lnTo>
                    <a:lnTo>
                      <a:pt x="61" y="0"/>
                    </a:lnTo>
                    <a:lnTo>
                      <a:pt x="55" y="0"/>
                    </a:lnTo>
                    <a:close/>
                    <a:moveTo>
                      <a:pt x="72" y="0"/>
                    </a:moveTo>
                    <a:lnTo>
                      <a:pt x="72" y="23"/>
                    </a:lnTo>
                    <a:lnTo>
                      <a:pt x="101" y="23"/>
                    </a:lnTo>
                    <a:lnTo>
                      <a:pt x="101" y="17"/>
                    </a:lnTo>
                    <a:lnTo>
                      <a:pt x="78" y="17"/>
                    </a:lnTo>
                    <a:lnTo>
                      <a:pt x="78" y="0"/>
                    </a:lnTo>
                    <a:lnTo>
                      <a:pt x="72" y="0"/>
                    </a:lnTo>
                    <a:close/>
                    <a:moveTo>
                      <a:pt x="147" y="0"/>
                    </a:moveTo>
                    <a:lnTo>
                      <a:pt x="147" y="0"/>
                    </a:lnTo>
                    <a:lnTo>
                      <a:pt x="150" y="0"/>
                    </a:lnTo>
                    <a:lnTo>
                      <a:pt x="150" y="3"/>
                    </a:lnTo>
                    <a:lnTo>
                      <a:pt x="153" y="3"/>
                    </a:lnTo>
                    <a:lnTo>
                      <a:pt x="153" y="5"/>
                    </a:lnTo>
                    <a:lnTo>
                      <a:pt x="153" y="8"/>
                    </a:lnTo>
                    <a:lnTo>
                      <a:pt x="153" y="11"/>
                    </a:lnTo>
                    <a:lnTo>
                      <a:pt x="150" y="11"/>
                    </a:lnTo>
                    <a:lnTo>
                      <a:pt x="150" y="14"/>
                    </a:lnTo>
                    <a:lnTo>
                      <a:pt x="147" y="17"/>
                    </a:lnTo>
                    <a:lnTo>
                      <a:pt x="144" y="17"/>
                    </a:lnTo>
                    <a:lnTo>
                      <a:pt x="141" y="17"/>
                    </a:lnTo>
                    <a:lnTo>
                      <a:pt x="138" y="17"/>
                    </a:lnTo>
                    <a:lnTo>
                      <a:pt x="135" y="17"/>
                    </a:lnTo>
                    <a:lnTo>
                      <a:pt x="135" y="14"/>
                    </a:lnTo>
                    <a:lnTo>
                      <a:pt x="133" y="14"/>
                    </a:lnTo>
                    <a:lnTo>
                      <a:pt x="133" y="11"/>
                    </a:lnTo>
                    <a:lnTo>
                      <a:pt x="133" y="8"/>
                    </a:lnTo>
                    <a:lnTo>
                      <a:pt x="127" y="8"/>
                    </a:lnTo>
                    <a:lnTo>
                      <a:pt x="127" y="11"/>
                    </a:lnTo>
                    <a:lnTo>
                      <a:pt x="127" y="14"/>
                    </a:lnTo>
                    <a:lnTo>
                      <a:pt x="130" y="17"/>
                    </a:lnTo>
                    <a:lnTo>
                      <a:pt x="133" y="20"/>
                    </a:lnTo>
                    <a:lnTo>
                      <a:pt x="135" y="20"/>
                    </a:lnTo>
                    <a:lnTo>
                      <a:pt x="135" y="23"/>
                    </a:lnTo>
                    <a:lnTo>
                      <a:pt x="138" y="23"/>
                    </a:lnTo>
                    <a:lnTo>
                      <a:pt x="141" y="23"/>
                    </a:lnTo>
                    <a:lnTo>
                      <a:pt x="144" y="23"/>
                    </a:lnTo>
                    <a:lnTo>
                      <a:pt x="147" y="23"/>
                    </a:lnTo>
                    <a:lnTo>
                      <a:pt x="150" y="20"/>
                    </a:lnTo>
                    <a:lnTo>
                      <a:pt x="153" y="20"/>
                    </a:lnTo>
                    <a:lnTo>
                      <a:pt x="153" y="17"/>
                    </a:lnTo>
                    <a:lnTo>
                      <a:pt x="155" y="17"/>
                    </a:lnTo>
                    <a:lnTo>
                      <a:pt x="155" y="14"/>
                    </a:lnTo>
                    <a:lnTo>
                      <a:pt x="155" y="11"/>
                    </a:lnTo>
                    <a:lnTo>
                      <a:pt x="158" y="11"/>
                    </a:lnTo>
                    <a:lnTo>
                      <a:pt x="158" y="8"/>
                    </a:lnTo>
                    <a:lnTo>
                      <a:pt x="158" y="5"/>
                    </a:lnTo>
                    <a:lnTo>
                      <a:pt x="158" y="3"/>
                    </a:lnTo>
                    <a:lnTo>
                      <a:pt x="155" y="3"/>
                    </a:lnTo>
                    <a:lnTo>
                      <a:pt x="155" y="0"/>
                    </a:lnTo>
                    <a:lnTo>
                      <a:pt x="147" y="0"/>
                    </a:lnTo>
                    <a:close/>
                    <a:moveTo>
                      <a:pt x="173" y="0"/>
                    </a:moveTo>
                    <a:lnTo>
                      <a:pt x="173" y="23"/>
                    </a:lnTo>
                    <a:lnTo>
                      <a:pt x="176" y="23"/>
                    </a:lnTo>
                    <a:lnTo>
                      <a:pt x="176" y="0"/>
                    </a:lnTo>
                    <a:lnTo>
                      <a:pt x="173" y="0"/>
                    </a:lnTo>
                    <a:close/>
                    <a:moveTo>
                      <a:pt x="193" y="0"/>
                    </a:moveTo>
                    <a:lnTo>
                      <a:pt x="184" y="23"/>
                    </a:lnTo>
                    <a:lnTo>
                      <a:pt x="190" y="23"/>
                    </a:lnTo>
                    <a:lnTo>
                      <a:pt x="199" y="5"/>
                    </a:lnTo>
                    <a:lnTo>
                      <a:pt x="222" y="5"/>
                    </a:lnTo>
                    <a:lnTo>
                      <a:pt x="230" y="23"/>
                    </a:lnTo>
                    <a:lnTo>
                      <a:pt x="236" y="23"/>
                    </a:lnTo>
                    <a:lnTo>
                      <a:pt x="224" y="0"/>
                    </a:lnTo>
                    <a:lnTo>
                      <a:pt x="219" y="0"/>
                    </a:lnTo>
                    <a:lnTo>
                      <a:pt x="199" y="0"/>
                    </a:lnTo>
                    <a:lnTo>
                      <a:pt x="193" y="0"/>
                    </a:lnTo>
                    <a:close/>
                    <a:moveTo>
                      <a:pt x="242" y="0"/>
                    </a:moveTo>
                    <a:lnTo>
                      <a:pt x="242" y="23"/>
                    </a:lnTo>
                    <a:lnTo>
                      <a:pt x="247" y="23"/>
                    </a:lnTo>
                    <a:lnTo>
                      <a:pt x="247" y="0"/>
                    </a:lnTo>
                    <a:lnTo>
                      <a:pt x="242" y="0"/>
                    </a:lnTo>
                    <a:close/>
                    <a:moveTo>
                      <a:pt x="265" y="0"/>
                    </a:moveTo>
                    <a:lnTo>
                      <a:pt x="265" y="23"/>
                    </a:lnTo>
                    <a:lnTo>
                      <a:pt x="293" y="23"/>
                    </a:lnTo>
                    <a:lnTo>
                      <a:pt x="293" y="17"/>
                    </a:lnTo>
                    <a:lnTo>
                      <a:pt x="270" y="17"/>
                    </a:lnTo>
                    <a:lnTo>
                      <a:pt x="270" y="0"/>
                    </a:lnTo>
                    <a:lnTo>
                      <a:pt x="265" y="0"/>
                    </a:lnTo>
                    <a:close/>
                    <a:moveTo>
                      <a:pt x="322" y="0"/>
                    </a:moveTo>
                    <a:lnTo>
                      <a:pt x="322" y="3"/>
                    </a:lnTo>
                    <a:lnTo>
                      <a:pt x="322" y="5"/>
                    </a:lnTo>
                    <a:lnTo>
                      <a:pt x="322" y="8"/>
                    </a:lnTo>
                    <a:lnTo>
                      <a:pt x="322" y="11"/>
                    </a:lnTo>
                    <a:lnTo>
                      <a:pt x="325" y="11"/>
                    </a:lnTo>
                    <a:lnTo>
                      <a:pt x="325" y="14"/>
                    </a:lnTo>
                    <a:lnTo>
                      <a:pt x="325" y="17"/>
                    </a:lnTo>
                    <a:lnTo>
                      <a:pt x="328" y="17"/>
                    </a:lnTo>
                    <a:lnTo>
                      <a:pt x="328" y="20"/>
                    </a:lnTo>
                    <a:lnTo>
                      <a:pt x="331" y="20"/>
                    </a:lnTo>
                    <a:lnTo>
                      <a:pt x="333" y="20"/>
                    </a:lnTo>
                    <a:lnTo>
                      <a:pt x="333" y="23"/>
                    </a:lnTo>
                    <a:lnTo>
                      <a:pt x="336" y="23"/>
                    </a:lnTo>
                    <a:lnTo>
                      <a:pt x="339" y="23"/>
                    </a:lnTo>
                    <a:lnTo>
                      <a:pt x="342" y="23"/>
                    </a:lnTo>
                    <a:lnTo>
                      <a:pt x="345" y="23"/>
                    </a:lnTo>
                    <a:lnTo>
                      <a:pt x="348" y="23"/>
                    </a:lnTo>
                    <a:lnTo>
                      <a:pt x="348" y="20"/>
                    </a:lnTo>
                    <a:lnTo>
                      <a:pt x="351" y="20"/>
                    </a:lnTo>
                    <a:lnTo>
                      <a:pt x="351" y="17"/>
                    </a:lnTo>
                    <a:lnTo>
                      <a:pt x="354" y="17"/>
                    </a:lnTo>
                    <a:lnTo>
                      <a:pt x="354" y="14"/>
                    </a:lnTo>
                    <a:lnTo>
                      <a:pt x="356" y="14"/>
                    </a:lnTo>
                    <a:lnTo>
                      <a:pt x="356" y="11"/>
                    </a:lnTo>
                    <a:lnTo>
                      <a:pt x="356" y="8"/>
                    </a:lnTo>
                    <a:lnTo>
                      <a:pt x="356" y="5"/>
                    </a:lnTo>
                    <a:lnTo>
                      <a:pt x="356" y="3"/>
                    </a:lnTo>
                    <a:lnTo>
                      <a:pt x="356" y="0"/>
                    </a:lnTo>
                    <a:lnTo>
                      <a:pt x="354" y="0"/>
                    </a:lnTo>
                    <a:lnTo>
                      <a:pt x="354" y="3"/>
                    </a:lnTo>
                    <a:lnTo>
                      <a:pt x="354" y="5"/>
                    </a:lnTo>
                    <a:lnTo>
                      <a:pt x="351" y="5"/>
                    </a:lnTo>
                    <a:lnTo>
                      <a:pt x="351" y="8"/>
                    </a:lnTo>
                    <a:lnTo>
                      <a:pt x="351" y="11"/>
                    </a:lnTo>
                    <a:lnTo>
                      <a:pt x="351" y="14"/>
                    </a:lnTo>
                    <a:lnTo>
                      <a:pt x="348" y="14"/>
                    </a:lnTo>
                    <a:lnTo>
                      <a:pt x="345" y="17"/>
                    </a:lnTo>
                    <a:lnTo>
                      <a:pt x="342" y="17"/>
                    </a:lnTo>
                    <a:lnTo>
                      <a:pt x="339" y="17"/>
                    </a:lnTo>
                    <a:lnTo>
                      <a:pt x="336" y="17"/>
                    </a:lnTo>
                    <a:lnTo>
                      <a:pt x="333" y="17"/>
                    </a:lnTo>
                    <a:lnTo>
                      <a:pt x="333" y="14"/>
                    </a:lnTo>
                    <a:lnTo>
                      <a:pt x="331" y="14"/>
                    </a:lnTo>
                    <a:lnTo>
                      <a:pt x="331" y="11"/>
                    </a:lnTo>
                    <a:lnTo>
                      <a:pt x="328" y="11"/>
                    </a:lnTo>
                    <a:lnTo>
                      <a:pt x="328" y="8"/>
                    </a:lnTo>
                    <a:lnTo>
                      <a:pt x="328" y="5"/>
                    </a:lnTo>
                    <a:lnTo>
                      <a:pt x="328" y="3"/>
                    </a:lnTo>
                    <a:lnTo>
                      <a:pt x="328" y="0"/>
                    </a:lnTo>
                    <a:lnTo>
                      <a:pt x="322" y="0"/>
                    </a:lnTo>
                    <a:close/>
                    <a:moveTo>
                      <a:pt x="368" y="0"/>
                    </a:moveTo>
                    <a:lnTo>
                      <a:pt x="368" y="23"/>
                    </a:lnTo>
                    <a:lnTo>
                      <a:pt x="374" y="23"/>
                    </a:lnTo>
                    <a:lnTo>
                      <a:pt x="374" y="0"/>
                    </a:lnTo>
                    <a:lnTo>
                      <a:pt x="368" y="0"/>
                    </a:lnTo>
                    <a:close/>
                    <a:moveTo>
                      <a:pt x="388" y="0"/>
                    </a:moveTo>
                    <a:lnTo>
                      <a:pt x="405" y="23"/>
                    </a:lnTo>
                    <a:lnTo>
                      <a:pt x="408" y="23"/>
                    </a:lnTo>
                    <a:lnTo>
                      <a:pt x="408" y="0"/>
                    </a:lnTo>
                    <a:lnTo>
                      <a:pt x="405" y="0"/>
                    </a:lnTo>
                    <a:lnTo>
                      <a:pt x="405" y="14"/>
                    </a:lnTo>
                    <a:lnTo>
                      <a:pt x="394" y="0"/>
                    </a:lnTo>
                    <a:lnTo>
                      <a:pt x="388" y="0"/>
                    </a:lnTo>
                    <a:close/>
                    <a:moveTo>
                      <a:pt x="420" y="0"/>
                    </a:moveTo>
                    <a:lnTo>
                      <a:pt x="420" y="23"/>
                    </a:lnTo>
                    <a:lnTo>
                      <a:pt x="425" y="23"/>
                    </a:lnTo>
                    <a:lnTo>
                      <a:pt x="425" y="0"/>
                    </a:lnTo>
                    <a:lnTo>
                      <a:pt x="420" y="0"/>
                    </a:lnTo>
                    <a:close/>
                    <a:moveTo>
                      <a:pt x="443" y="0"/>
                    </a:moveTo>
                    <a:lnTo>
                      <a:pt x="454" y="23"/>
                    </a:lnTo>
                    <a:lnTo>
                      <a:pt x="457" y="23"/>
                    </a:lnTo>
                    <a:lnTo>
                      <a:pt x="468" y="0"/>
                    </a:lnTo>
                    <a:lnTo>
                      <a:pt x="463" y="0"/>
                    </a:lnTo>
                    <a:lnTo>
                      <a:pt x="454" y="14"/>
                    </a:lnTo>
                    <a:lnTo>
                      <a:pt x="448" y="0"/>
                    </a:lnTo>
                    <a:lnTo>
                      <a:pt x="443" y="0"/>
                    </a:lnTo>
                    <a:close/>
                    <a:moveTo>
                      <a:pt x="486" y="0"/>
                    </a:moveTo>
                    <a:lnTo>
                      <a:pt x="486" y="23"/>
                    </a:lnTo>
                    <a:lnTo>
                      <a:pt x="514" y="23"/>
                    </a:lnTo>
                    <a:lnTo>
                      <a:pt x="514" y="17"/>
                    </a:lnTo>
                    <a:lnTo>
                      <a:pt x="491" y="17"/>
                    </a:lnTo>
                    <a:lnTo>
                      <a:pt x="491" y="0"/>
                    </a:lnTo>
                    <a:lnTo>
                      <a:pt x="486" y="0"/>
                    </a:lnTo>
                    <a:close/>
                    <a:moveTo>
                      <a:pt x="523" y="0"/>
                    </a:moveTo>
                    <a:lnTo>
                      <a:pt x="523" y="23"/>
                    </a:lnTo>
                    <a:lnTo>
                      <a:pt x="529" y="23"/>
                    </a:lnTo>
                    <a:lnTo>
                      <a:pt x="529" y="0"/>
                    </a:lnTo>
                    <a:lnTo>
                      <a:pt x="523" y="0"/>
                    </a:lnTo>
                    <a:close/>
                    <a:moveTo>
                      <a:pt x="534" y="0"/>
                    </a:moveTo>
                    <a:lnTo>
                      <a:pt x="552" y="23"/>
                    </a:lnTo>
                    <a:lnTo>
                      <a:pt x="557" y="23"/>
                    </a:lnTo>
                    <a:lnTo>
                      <a:pt x="543" y="3"/>
                    </a:lnTo>
                    <a:lnTo>
                      <a:pt x="546" y="3"/>
                    </a:lnTo>
                    <a:lnTo>
                      <a:pt x="549" y="3"/>
                    </a:lnTo>
                    <a:lnTo>
                      <a:pt x="549" y="0"/>
                    </a:lnTo>
                    <a:lnTo>
                      <a:pt x="552" y="0"/>
                    </a:lnTo>
                    <a:lnTo>
                      <a:pt x="534" y="0"/>
                    </a:lnTo>
                    <a:close/>
                    <a:moveTo>
                      <a:pt x="583" y="0"/>
                    </a:moveTo>
                    <a:lnTo>
                      <a:pt x="583" y="0"/>
                    </a:lnTo>
                    <a:lnTo>
                      <a:pt x="586" y="0"/>
                    </a:lnTo>
                    <a:lnTo>
                      <a:pt x="586" y="3"/>
                    </a:lnTo>
                    <a:lnTo>
                      <a:pt x="589" y="3"/>
                    </a:lnTo>
                    <a:lnTo>
                      <a:pt x="589" y="5"/>
                    </a:lnTo>
                    <a:lnTo>
                      <a:pt x="589" y="8"/>
                    </a:lnTo>
                    <a:lnTo>
                      <a:pt x="589" y="11"/>
                    </a:lnTo>
                    <a:lnTo>
                      <a:pt x="586" y="11"/>
                    </a:lnTo>
                    <a:lnTo>
                      <a:pt x="586" y="14"/>
                    </a:lnTo>
                    <a:lnTo>
                      <a:pt x="583" y="17"/>
                    </a:lnTo>
                    <a:lnTo>
                      <a:pt x="580" y="17"/>
                    </a:lnTo>
                    <a:lnTo>
                      <a:pt x="577" y="17"/>
                    </a:lnTo>
                    <a:lnTo>
                      <a:pt x="575" y="17"/>
                    </a:lnTo>
                    <a:lnTo>
                      <a:pt x="572" y="17"/>
                    </a:lnTo>
                    <a:lnTo>
                      <a:pt x="572" y="14"/>
                    </a:lnTo>
                    <a:lnTo>
                      <a:pt x="569" y="14"/>
                    </a:lnTo>
                    <a:lnTo>
                      <a:pt x="569" y="11"/>
                    </a:lnTo>
                    <a:lnTo>
                      <a:pt x="569" y="8"/>
                    </a:lnTo>
                    <a:lnTo>
                      <a:pt x="563" y="8"/>
                    </a:lnTo>
                    <a:lnTo>
                      <a:pt x="563" y="11"/>
                    </a:lnTo>
                    <a:lnTo>
                      <a:pt x="563" y="14"/>
                    </a:lnTo>
                    <a:lnTo>
                      <a:pt x="566" y="17"/>
                    </a:lnTo>
                    <a:lnTo>
                      <a:pt x="569" y="20"/>
                    </a:lnTo>
                    <a:lnTo>
                      <a:pt x="572" y="20"/>
                    </a:lnTo>
                    <a:lnTo>
                      <a:pt x="572" y="23"/>
                    </a:lnTo>
                    <a:lnTo>
                      <a:pt x="575" y="23"/>
                    </a:lnTo>
                    <a:lnTo>
                      <a:pt x="577" y="23"/>
                    </a:lnTo>
                    <a:lnTo>
                      <a:pt x="580" y="23"/>
                    </a:lnTo>
                    <a:lnTo>
                      <a:pt x="583" y="23"/>
                    </a:lnTo>
                    <a:lnTo>
                      <a:pt x="586" y="20"/>
                    </a:lnTo>
                    <a:lnTo>
                      <a:pt x="589" y="20"/>
                    </a:lnTo>
                    <a:lnTo>
                      <a:pt x="589" y="17"/>
                    </a:lnTo>
                    <a:lnTo>
                      <a:pt x="592" y="17"/>
                    </a:lnTo>
                    <a:lnTo>
                      <a:pt x="592" y="14"/>
                    </a:lnTo>
                    <a:lnTo>
                      <a:pt x="592" y="11"/>
                    </a:lnTo>
                    <a:lnTo>
                      <a:pt x="595" y="11"/>
                    </a:lnTo>
                    <a:lnTo>
                      <a:pt x="595" y="8"/>
                    </a:lnTo>
                    <a:lnTo>
                      <a:pt x="595" y="5"/>
                    </a:lnTo>
                    <a:lnTo>
                      <a:pt x="595" y="3"/>
                    </a:lnTo>
                    <a:lnTo>
                      <a:pt x="592" y="3"/>
                    </a:lnTo>
                    <a:lnTo>
                      <a:pt x="592" y="0"/>
                    </a:lnTo>
                    <a:lnTo>
                      <a:pt x="583" y="0"/>
                    </a:lnTo>
                    <a:close/>
                    <a:moveTo>
                      <a:pt x="603" y="0"/>
                    </a:moveTo>
                    <a:lnTo>
                      <a:pt x="603" y="23"/>
                    </a:lnTo>
                    <a:lnTo>
                      <a:pt x="606" y="23"/>
                    </a:lnTo>
                    <a:lnTo>
                      <a:pt x="606" y="0"/>
                    </a:lnTo>
                    <a:lnTo>
                      <a:pt x="603" y="0"/>
                    </a:lnTo>
                    <a:close/>
                    <a:moveTo>
                      <a:pt x="626" y="0"/>
                    </a:moveTo>
                    <a:lnTo>
                      <a:pt x="626" y="23"/>
                    </a:lnTo>
                    <a:lnTo>
                      <a:pt x="629" y="23"/>
                    </a:lnTo>
                    <a:lnTo>
                      <a:pt x="629" y="0"/>
                    </a:lnTo>
                    <a:lnTo>
                      <a:pt x="626" y="0"/>
                    </a:lnTo>
                    <a:close/>
                    <a:moveTo>
                      <a:pt x="658" y="0"/>
                    </a:moveTo>
                    <a:lnTo>
                      <a:pt x="661" y="5"/>
                    </a:lnTo>
                    <a:lnTo>
                      <a:pt x="661" y="23"/>
                    </a:lnTo>
                    <a:lnTo>
                      <a:pt x="666" y="23"/>
                    </a:lnTo>
                    <a:lnTo>
                      <a:pt x="666" y="5"/>
                    </a:lnTo>
                    <a:lnTo>
                      <a:pt x="669" y="0"/>
                    </a:lnTo>
                    <a:lnTo>
                      <a:pt x="664" y="0"/>
                    </a:lnTo>
                    <a:lnTo>
                      <a:pt x="658" y="0"/>
                    </a:lnTo>
                    <a:close/>
                    <a:moveTo>
                      <a:pt x="707" y="0"/>
                    </a:moveTo>
                    <a:lnTo>
                      <a:pt x="707" y="0"/>
                    </a:lnTo>
                    <a:lnTo>
                      <a:pt x="707" y="3"/>
                    </a:lnTo>
                    <a:lnTo>
                      <a:pt x="710" y="5"/>
                    </a:lnTo>
                    <a:lnTo>
                      <a:pt x="710" y="8"/>
                    </a:lnTo>
                    <a:lnTo>
                      <a:pt x="712" y="11"/>
                    </a:lnTo>
                    <a:lnTo>
                      <a:pt x="712" y="14"/>
                    </a:lnTo>
                    <a:lnTo>
                      <a:pt x="715" y="14"/>
                    </a:lnTo>
                    <a:lnTo>
                      <a:pt x="715" y="17"/>
                    </a:lnTo>
                    <a:lnTo>
                      <a:pt x="718" y="17"/>
                    </a:lnTo>
                    <a:lnTo>
                      <a:pt x="721" y="20"/>
                    </a:lnTo>
                    <a:lnTo>
                      <a:pt x="724" y="20"/>
                    </a:lnTo>
                    <a:lnTo>
                      <a:pt x="727" y="20"/>
                    </a:lnTo>
                    <a:lnTo>
                      <a:pt x="727" y="23"/>
                    </a:lnTo>
                    <a:lnTo>
                      <a:pt x="730" y="23"/>
                    </a:lnTo>
                    <a:lnTo>
                      <a:pt x="733" y="23"/>
                    </a:lnTo>
                    <a:lnTo>
                      <a:pt x="735" y="23"/>
                    </a:lnTo>
                    <a:lnTo>
                      <a:pt x="738" y="23"/>
                    </a:lnTo>
                    <a:lnTo>
                      <a:pt x="741" y="23"/>
                    </a:lnTo>
                    <a:lnTo>
                      <a:pt x="744" y="20"/>
                    </a:lnTo>
                    <a:lnTo>
                      <a:pt x="747" y="20"/>
                    </a:lnTo>
                    <a:lnTo>
                      <a:pt x="750" y="20"/>
                    </a:lnTo>
                    <a:lnTo>
                      <a:pt x="750" y="17"/>
                    </a:lnTo>
                    <a:lnTo>
                      <a:pt x="753" y="17"/>
                    </a:lnTo>
                    <a:lnTo>
                      <a:pt x="753" y="14"/>
                    </a:lnTo>
                    <a:lnTo>
                      <a:pt x="755" y="14"/>
                    </a:lnTo>
                    <a:lnTo>
                      <a:pt x="755" y="11"/>
                    </a:lnTo>
                    <a:lnTo>
                      <a:pt x="758" y="11"/>
                    </a:lnTo>
                    <a:lnTo>
                      <a:pt x="758" y="8"/>
                    </a:lnTo>
                    <a:lnTo>
                      <a:pt x="758" y="5"/>
                    </a:lnTo>
                    <a:lnTo>
                      <a:pt x="761" y="5"/>
                    </a:lnTo>
                    <a:lnTo>
                      <a:pt x="761" y="3"/>
                    </a:lnTo>
                    <a:lnTo>
                      <a:pt x="761" y="0"/>
                    </a:lnTo>
                    <a:lnTo>
                      <a:pt x="755" y="0"/>
                    </a:lnTo>
                    <a:lnTo>
                      <a:pt x="755" y="3"/>
                    </a:lnTo>
                    <a:lnTo>
                      <a:pt x="755" y="5"/>
                    </a:lnTo>
                    <a:lnTo>
                      <a:pt x="753" y="5"/>
                    </a:lnTo>
                    <a:lnTo>
                      <a:pt x="753" y="8"/>
                    </a:lnTo>
                    <a:lnTo>
                      <a:pt x="750" y="11"/>
                    </a:lnTo>
                    <a:lnTo>
                      <a:pt x="747" y="14"/>
                    </a:lnTo>
                    <a:lnTo>
                      <a:pt x="744" y="14"/>
                    </a:lnTo>
                    <a:lnTo>
                      <a:pt x="744" y="17"/>
                    </a:lnTo>
                    <a:lnTo>
                      <a:pt x="741" y="17"/>
                    </a:lnTo>
                    <a:lnTo>
                      <a:pt x="738" y="17"/>
                    </a:lnTo>
                    <a:lnTo>
                      <a:pt x="735" y="17"/>
                    </a:lnTo>
                    <a:lnTo>
                      <a:pt x="733" y="17"/>
                    </a:lnTo>
                    <a:lnTo>
                      <a:pt x="730" y="17"/>
                    </a:lnTo>
                    <a:lnTo>
                      <a:pt x="727" y="17"/>
                    </a:lnTo>
                    <a:lnTo>
                      <a:pt x="724" y="14"/>
                    </a:lnTo>
                    <a:lnTo>
                      <a:pt x="721" y="14"/>
                    </a:lnTo>
                    <a:lnTo>
                      <a:pt x="721" y="11"/>
                    </a:lnTo>
                    <a:lnTo>
                      <a:pt x="718" y="11"/>
                    </a:lnTo>
                    <a:lnTo>
                      <a:pt x="718" y="8"/>
                    </a:lnTo>
                    <a:lnTo>
                      <a:pt x="715" y="8"/>
                    </a:lnTo>
                    <a:lnTo>
                      <a:pt x="715" y="5"/>
                    </a:lnTo>
                    <a:lnTo>
                      <a:pt x="712" y="3"/>
                    </a:lnTo>
                    <a:lnTo>
                      <a:pt x="712" y="0"/>
                    </a:lnTo>
                    <a:lnTo>
                      <a:pt x="707" y="0"/>
                    </a:lnTo>
                    <a:close/>
                    <a:moveTo>
                      <a:pt x="770" y="0"/>
                    </a:moveTo>
                    <a:lnTo>
                      <a:pt x="770" y="23"/>
                    </a:lnTo>
                    <a:lnTo>
                      <a:pt x="776" y="23"/>
                    </a:lnTo>
                    <a:lnTo>
                      <a:pt x="776" y="0"/>
                    </a:lnTo>
                    <a:lnTo>
                      <a:pt x="770" y="0"/>
                    </a:lnTo>
                    <a:close/>
                    <a:moveTo>
                      <a:pt x="824" y="0"/>
                    </a:moveTo>
                    <a:lnTo>
                      <a:pt x="824" y="23"/>
                    </a:lnTo>
                    <a:lnTo>
                      <a:pt x="830" y="23"/>
                    </a:lnTo>
                    <a:lnTo>
                      <a:pt x="830" y="0"/>
                    </a:lnTo>
                    <a:lnTo>
                      <a:pt x="824" y="0"/>
                    </a:lnTo>
                    <a:close/>
                    <a:moveTo>
                      <a:pt x="844" y="0"/>
                    </a:moveTo>
                    <a:lnTo>
                      <a:pt x="859" y="23"/>
                    </a:lnTo>
                    <a:lnTo>
                      <a:pt x="865" y="23"/>
                    </a:lnTo>
                    <a:lnTo>
                      <a:pt x="865" y="0"/>
                    </a:lnTo>
                    <a:lnTo>
                      <a:pt x="859" y="0"/>
                    </a:lnTo>
                    <a:lnTo>
                      <a:pt x="859" y="14"/>
                    </a:lnTo>
                    <a:lnTo>
                      <a:pt x="850" y="0"/>
                    </a:lnTo>
                    <a:lnTo>
                      <a:pt x="844" y="0"/>
                    </a:lnTo>
                    <a:close/>
                    <a:moveTo>
                      <a:pt x="876" y="0"/>
                    </a:moveTo>
                    <a:lnTo>
                      <a:pt x="876" y="23"/>
                    </a:lnTo>
                    <a:lnTo>
                      <a:pt x="905" y="23"/>
                    </a:lnTo>
                    <a:lnTo>
                      <a:pt x="905" y="17"/>
                    </a:lnTo>
                    <a:lnTo>
                      <a:pt x="882" y="17"/>
                    </a:lnTo>
                    <a:lnTo>
                      <a:pt x="882" y="0"/>
                    </a:lnTo>
                    <a:lnTo>
                      <a:pt x="876" y="0"/>
                    </a:lnTo>
                    <a:close/>
                    <a:moveTo>
                      <a:pt x="916" y="0"/>
                    </a:moveTo>
                    <a:lnTo>
                      <a:pt x="925" y="23"/>
                    </a:lnTo>
                    <a:lnTo>
                      <a:pt x="931" y="23"/>
                    </a:lnTo>
                    <a:lnTo>
                      <a:pt x="936" y="0"/>
                    </a:lnTo>
                    <a:lnTo>
                      <a:pt x="931" y="0"/>
                    </a:lnTo>
                    <a:lnTo>
                      <a:pt x="928" y="14"/>
                    </a:lnTo>
                    <a:lnTo>
                      <a:pt x="922" y="0"/>
                    </a:lnTo>
                    <a:lnTo>
                      <a:pt x="916" y="0"/>
                    </a:lnTo>
                    <a:close/>
                    <a:moveTo>
                      <a:pt x="948" y="0"/>
                    </a:moveTo>
                    <a:lnTo>
                      <a:pt x="954" y="23"/>
                    </a:lnTo>
                    <a:lnTo>
                      <a:pt x="959" y="23"/>
                    </a:lnTo>
                    <a:lnTo>
                      <a:pt x="968" y="0"/>
                    </a:lnTo>
                    <a:lnTo>
                      <a:pt x="962" y="0"/>
                    </a:lnTo>
                    <a:lnTo>
                      <a:pt x="956" y="14"/>
                    </a:lnTo>
                    <a:lnTo>
                      <a:pt x="954" y="0"/>
                    </a:lnTo>
                    <a:lnTo>
                      <a:pt x="948" y="0"/>
                    </a:lnTo>
                    <a:close/>
                    <a:moveTo>
                      <a:pt x="1020" y="0"/>
                    </a:moveTo>
                    <a:lnTo>
                      <a:pt x="1020" y="5"/>
                    </a:lnTo>
                    <a:lnTo>
                      <a:pt x="1020" y="8"/>
                    </a:lnTo>
                    <a:lnTo>
                      <a:pt x="1020" y="11"/>
                    </a:lnTo>
                    <a:lnTo>
                      <a:pt x="1017" y="11"/>
                    </a:lnTo>
                    <a:lnTo>
                      <a:pt x="1017" y="14"/>
                    </a:lnTo>
                    <a:lnTo>
                      <a:pt x="1017" y="17"/>
                    </a:lnTo>
                    <a:lnTo>
                      <a:pt x="1014" y="17"/>
                    </a:lnTo>
                    <a:lnTo>
                      <a:pt x="1011" y="17"/>
                    </a:lnTo>
                    <a:lnTo>
                      <a:pt x="1008" y="17"/>
                    </a:lnTo>
                    <a:lnTo>
                      <a:pt x="1005" y="17"/>
                    </a:lnTo>
                    <a:lnTo>
                      <a:pt x="1005" y="14"/>
                    </a:lnTo>
                    <a:lnTo>
                      <a:pt x="1002" y="14"/>
                    </a:lnTo>
                    <a:lnTo>
                      <a:pt x="1002" y="11"/>
                    </a:lnTo>
                    <a:lnTo>
                      <a:pt x="1002" y="8"/>
                    </a:lnTo>
                    <a:lnTo>
                      <a:pt x="997" y="8"/>
                    </a:lnTo>
                    <a:lnTo>
                      <a:pt x="997" y="11"/>
                    </a:lnTo>
                    <a:lnTo>
                      <a:pt x="997" y="14"/>
                    </a:lnTo>
                    <a:lnTo>
                      <a:pt x="997" y="17"/>
                    </a:lnTo>
                    <a:lnTo>
                      <a:pt x="999" y="17"/>
                    </a:lnTo>
                    <a:lnTo>
                      <a:pt x="999" y="20"/>
                    </a:lnTo>
                    <a:lnTo>
                      <a:pt x="1002" y="20"/>
                    </a:lnTo>
                    <a:lnTo>
                      <a:pt x="1005" y="23"/>
                    </a:lnTo>
                    <a:lnTo>
                      <a:pt x="1008" y="23"/>
                    </a:lnTo>
                    <a:lnTo>
                      <a:pt x="1011" y="23"/>
                    </a:lnTo>
                    <a:lnTo>
                      <a:pt x="1014" y="23"/>
                    </a:lnTo>
                    <a:lnTo>
                      <a:pt x="1017" y="23"/>
                    </a:lnTo>
                    <a:lnTo>
                      <a:pt x="1017" y="20"/>
                    </a:lnTo>
                    <a:lnTo>
                      <a:pt x="1020" y="20"/>
                    </a:lnTo>
                    <a:lnTo>
                      <a:pt x="1020" y="17"/>
                    </a:lnTo>
                    <a:lnTo>
                      <a:pt x="1022" y="17"/>
                    </a:lnTo>
                    <a:lnTo>
                      <a:pt x="1022" y="14"/>
                    </a:lnTo>
                    <a:lnTo>
                      <a:pt x="1022" y="11"/>
                    </a:lnTo>
                    <a:lnTo>
                      <a:pt x="1022" y="8"/>
                    </a:lnTo>
                    <a:lnTo>
                      <a:pt x="1022" y="0"/>
                    </a:lnTo>
                    <a:lnTo>
                      <a:pt x="1020" y="0"/>
                    </a:lnTo>
                    <a:close/>
                    <a:moveTo>
                      <a:pt x="1034" y="0"/>
                    </a:moveTo>
                    <a:lnTo>
                      <a:pt x="1034" y="23"/>
                    </a:lnTo>
                    <a:lnTo>
                      <a:pt x="1063" y="23"/>
                    </a:lnTo>
                    <a:lnTo>
                      <a:pt x="1063" y="17"/>
                    </a:lnTo>
                    <a:lnTo>
                      <a:pt x="1040" y="17"/>
                    </a:lnTo>
                    <a:lnTo>
                      <a:pt x="1040" y="0"/>
                    </a:lnTo>
                    <a:lnTo>
                      <a:pt x="1034" y="0"/>
                    </a:lnTo>
                    <a:close/>
                    <a:moveTo>
                      <a:pt x="1071" y="0"/>
                    </a:moveTo>
                    <a:lnTo>
                      <a:pt x="1071" y="23"/>
                    </a:lnTo>
                    <a:lnTo>
                      <a:pt x="1077" y="23"/>
                    </a:lnTo>
                    <a:lnTo>
                      <a:pt x="1077" y="0"/>
                    </a:lnTo>
                    <a:lnTo>
                      <a:pt x="1071" y="0"/>
                    </a:lnTo>
                    <a:close/>
                    <a:moveTo>
                      <a:pt x="1083" y="0"/>
                    </a:moveTo>
                    <a:lnTo>
                      <a:pt x="1100" y="23"/>
                    </a:lnTo>
                    <a:lnTo>
                      <a:pt x="1106" y="23"/>
                    </a:lnTo>
                    <a:lnTo>
                      <a:pt x="1091" y="3"/>
                    </a:lnTo>
                    <a:lnTo>
                      <a:pt x="1094" y="3"/>
                    </a:lnTo>
                    <a:lnTo>
                      <a:pt x="1097" y="3"/>
                    </a:lnTo>
                    <a:lnTo>
                      <a:pt x="1097" y="0"/>
                    </a:lnTo>
                    <a:lnTo>
                      <a:pt x="1100" y="0"/>
                    </a:lnTo>
                    <a:lnTo>
                      <a:pt x="1103" y="0"/>
                    </a:lnTo>
                    <a:lnTo>
                      <a:pt x="1083" y="0"/>
                    </a:lnTo>
                    <a:close/>
                    <a:moveTo>
                      <a:pt x="1132" y="0"/>
                    </a:moveTo>
                    <a:lnTo>
                      <a:pt x="1132" y="0"/>
                    </a:lnTo>
                    <a:lnTo>
                      <a:pt x="1134" y="0"/>
                    </a:lnTo>
                    <a:lnTo>
                      <a:pt x="1134" y="3"/>
                    </a:lnTo>
                    <a:lnTo>
                      <a:pt x="1137" y="3"/>
                    </a:lnTo>
                    <a:lnTo>
                      <a:pt x="1137" y="5"/>
                    </a:lnTo>
                    <a:lnTo>
                      <a:pt x="1137" y="8"/>
                    </a:lnTo>
                    <a:lnTo>
                      <a:pt x="1137" y="11"/>
                    </a:lnTo>
                    <a:lnTo>
                      <a:pt x="1134" y="14"/>
                    </a:lnTo>
                    <a:lnTo>
                      <a:pt x="1132" y="17"/>
                    </a:lnTo>
                    <a:lnTo>
                      <a:pt x="1129" y="17"/>
                    </a:lnTo>
                    <a:lnTo>
                      <a:pt x="1126" y="17"/>
                    </a:lnTo>
                    <a:lnTo>
                      <a:pt x="1123" y="17"/>
                    </a:lnTo>
                    <a:lnTo>
                      <a:pt x="1120" y="17"/>
                    </a:lnTo>
                    <a:lnTo>
                      <a:pt x="1120" y="14"/>
                    </a:lnTo>
                    <a:lnTo>
                      <a:pt x="1117" y="14"/>
                    </a:lnTo>
                    <a:lnTo>
                      <a:pt x="1117" y="11"/>
                    </a:lnTo>
                    <a:lnTo>
                      <a:pt x="1117" y="8"/>
                    </a:lnTo>
                    <a:lnTo>
                      <a:pt x="1111" y="8"/>
                    </a:lnTo>
                    <a:lnTo>
                      <a:pt x="1111" y="11"/>
                    </a:lnTo>
                    <a:lnTo>
                      <a:pt x="1111" y="14"/>
                    </a:lnTo>
                    <a:lnTo>
                      <a:pt x="1114" y="14"/>
                    </a:lnTo>
                    <a:lnTo>
                      <a:pt x="1114" y="17"/>
                    </a:lnTo>
                    <a:lnTo>
                      <a:pt x="1117" y="20"/>
                    </a:lnTo>
                    <a:lnTo>
                      <a:pt x="1120" y="20"/>
                    </a:lnTo>
                    <a:lnTo>
                      <a:pt x="1120" y="23"/>
                    </a:lnTo>
                    <a:lnTo>
                      <a:pt x="1123" y="23"/>
                    </a:lnTo>
                    <a:lnTo>
                      <a:pt x="1126" y="23"/>
                    </a:lnTo>
                    <a:lnTo>
                      <a:pt x="1129" y="23"/>
                    </a:lnTo>
                    <a:lnTo>
                      <a:pt x="1132" y="23"/>
                    </a:lnTo>
                    <a:lnTo>
                      <a:pt x="1134" y="23"/>
                    </a:lnTo>
                    <a:lnTo>
                      <a:pt x="1134" y="20"/>
                    </a:lnTo>
                    <a:lnTo>
                      <a:pt x="1137" y="20"/>
                    </a:lnTo>
                    <a:lnTo>
                      <a:pt x="1137" y="17"/>
                    </a:lnTo>
                    <a:lnTo>
                      <a:pt x="1140" y="17"/>
                    </a:lnTo>
                    <a:lnTo>
                      <a:pt x="1140" y="14"/>
                    </a:lnTo>
                    <a:lnTo>
                      <a:pt x="1143" y="14"/>
                    </a:lnTo>
                    <a:lnTo>
                      <a:pt x="1143" y="11"/>
                    </a:lnTo>
                    <a:lnTo>
                      <a:pt x="1143" y="8"/>
                    </a:lnTo>
                    <a:lnTo>
                      <a:pt x="1143" y="5"/>
                    </a:lnTo>
                    <a:lnTo>
                      <a:pt x="1143" y="3"/>
                    </a:lnTo>
                    <a:lnTo>
                      <a:pt x="1140" y="0"/>
                    </a:lnTo>
                    <a:lnTo>
                      <a:pt x="1132" y="0"/>
                    </a:lnTo>
                    <a:close/>
                    <a:moveTo>
                      <a:pt x="1149" y="0"/>
                    </a:moveTo>
                    <a:lnTo>
                      <a:pt x="1149" y="23"/>
                    </a:lnTo>
                    <a:lnTo>
                      <a:pt x="1177" y="23"/>
                    </a:lnTo>
                    <a:lnTo>
                      <a:pt x="1177" y="17"/>
                    </a:lnTo>
                    <a:lnTo>
                      <a:pt x="1154" y="17"/>
                    </a:lnTo>
                    <a:lnTo>
                      <a:pt x="1154" y="0"/>
                    </a:lnTo>
                    <a:lnTo>
                      <a:pt x="1149" y="0"/>
                    </a:lnTo>
                    <a:lnTo>
                      <a:pt x="1198" y="0"/>
                    </a:lnTo>
                    <a:lnTo>
                      <a:pt x="1200" y="5"/>
                    </a:lnTo>
                    <a:lnTo>
                      <a:pt x="1200" y="23"/>
                    </a:lnTo>
                    <a:lnTo>
                      <a:pt x="1206" y="23"/>
                    </a:lnTo>
                    <a:lnTo>
                      <a:pt x="1206" y="5"/>
                    </a:lnTo>
                    <a:lnTo>
                      <a:pt x="1209" y="0"/>
                    </a:lnTo>
                    <a:lnTo>
                      <a:pt x="1203" y="0"/>
                    </a:lnTo>
                    <a:lnTo>
                      <a:pt x="1198" y="0"/>
                    </a:lnTo>
                    <a:lnTo>
                      <a:pt x="1149" y="0"/>
                    </a:lnTo>
                    <a:close/>
                  </a:path>
                </a:pathLst>
              </a:custGeom>
              <a:solidFill>
                <a:schemeClr val="tx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Freeform 95"/>
              <p:cNvSpPr>
                <a:spLocks noEditPoints="1"/>
              </p:cNvSpPr>
              <p:nvPr userDrawn="1"/>
            </p:nvSpPr>
            <p:spPr bwMode="auto">
              <a:xfrm>
                <a:off x="25" y="4098"/>
                <a:ext cx="796" cy="17"/>
              </a:xfrm>
              <a:custGeom>
                <a:avLst/>
                <a:gdLst>
                  <a:gd name="T0" fmla="*/ 1 w 1221"/>
                  <a:gd name="T1" fmla="*/ 1 h 26"/>
                  <a:gd name="T2" fmla="*/ 1 w 1221"/>
                  <a:gd name="T3" fmla="*/ 1 h 26"/>
                  <a:gd name="T4" fmla="*/ 1 w 1221"/>
                  <a:gd name="T5" fmla="*/ 1 h 26"/>
                  <a:gd name="T6" fmla="*/ 1 w 1221"/>
                  <a:gd name="T7" fmla="*/ 1 h 26"/>
                  <a:gd name="T8" fmla="*/ 1 w 1221"/>
                  <a:gd name="T9" fmla="*/ 1 h 26"/>
                  <a:gd name="T10" fmla="*/ 1 w 1221"/>
                  <a:gd name="T11" fmla="*/ 1 h 26"/>
                  <a:gd name="T12" fmla="*/ 1 w 1221"/>
                  <a:gd name="T13" fmla="*/ 1 h 26"/>
                  <a:gd name="T14" fmla="*/ 1 w 1221"/>
                  <a:gd name="T15" fmla="*/ 0 h 26"/>
                  <a:gd name="T16" fmla="*/ 1 w 1221"/>
                  <a:gd name="T17" fmla="*/ 1 h 26"/>
                  <a:gd name="T18" fmla="*/ 1 w 1221"/>
                  <a:gd name="T19" fmla="*/ 1 h 26"/>
                  <a:gd name="T20" fmla="*/ 1 w 1221"/>
                  <a:gd name="T21" fmla="*/ 1 h 26"/>
                  <a:gd name="T22" fmla="*/ 1 w 1221"/>
                  <a:gd name="T23" fmla="*/ 0 h 26"/>
                  <a:gd name="T24" fmla="*/ 1 w 1221"/>
                  <a:gd name="T25" fmla="*/ 0 h 26"/>
                  <a:gd name="T26" fmla="*/ 1 w 1221"/>
                  <a:gd name="T27" fmla="*/ 1 h 26"/>
                  <a:gd name="T28" fmla="*/ 1 w 1221"/>
                  <a:gd name="T29" fmla="*/ 0 h 26"/>
                  <a:gd name="T30" fmla="*/ 1 w 1221"/>
                  <a:gd name="T31" fmla="*/ 1 h 26"/>
                  <a:gd name="T32" fmla="*/ 1 w 1221"/>
                  <a:gd name="T33" fmla="*/ 0 h 26"/>
                  <a:gd name="T34" fmla="*/ 1 w 1221"/>
                  <a:gd name="T35" fmla="*/ 1 h 26"/>
                  <a:gd name="T36" fmla="*/ 1 w 1221"/>
                  <a:gd name="T37" fmla="*/ 1 h 26"/>
                  <a:gd name="T38" fmla="*/ 1 w 1221"/>
                  <a:gd name="T39" fmla="*/ 1 h 26"/>
                  <a:gd name="T40" fmla="*/ 1 w 1221"/>
                  <a:gd name="T41" fmla="*/ 1 h 26"/>
                  <a:gd name="T42" fmla="*/ 1 w 1221"/>
                  <a:gd name="T43" fmla="*/ 1 h 26"/>
                  <a:gd name="T44" fmla="*/ 1 w 1221"/>
                  <a:gd name="T45" fmla="*/ 1 h 26"/>
                  <a:gd name="T46" fmla="*/ 1 w 1221"/>
                  <a:gd name="T47" fmla="*/ 0 h 26"/>
                  <a:gd name="T48" fmla="*/ 1 w 1221"/>
                  <a:gd name="T49" fmla="*/ 1 h 26"/>
                  <a:gd name="T50" fmla="*/ 1 w 1221"/>
                  <a:gd name="T51" fmla="*/ 1 h 26"/>
                  <a:gd name="T52" fmla="*/ 1 w 1221"/>
                  <a:gd name="T53" fmla="*/ 1 h 26"/>
                  <a:gd name="T54" fmla="*/ 1 w 1221"/>
                  <a:gd name="T55" fmla="*/ 1 h 26"/>
                  <a:gd name="T56" fmla="*/ 1 w 1221"/>
                  <a:gd name="T57" fmla="*/ 1 h 26"/>
                  <a:gd name="T58" fmla="*/ 1 w 1221"/>
                  <a:gd name="T59" fmla="*/ 0 h 26"/>
                  <a:gd name="T60" fmla="*/ 1 w 1221"/>
                  <a:gd name="T61" fmla="*/ 1 h 26"/>
                  <a:gd name="T62" fmla="*/ 1 w 1221"/>
                  <a:gd name="T63" fmla="*/ 0 h 26"/>
                  <a:gd name="T64" fmla="*/ 1 w 1221"/>
                  <a:gd name="T65" fmla="*/ 0 h 26"/>
                  <a:gd name="T66" fmla="*/ 1 w 1221"/>
                  <a:gd name="T67" fmla="*/ 1 h 26"/>
                  <a:gd name="T68" fmla="*/ 1 w 1221"/>
                  <a:gd name="T69" fmla="*/ 1 h 26"/>
                  <a:gd name="T70" fmla="*/ 1 w 1221"/>
                  <a:gd name="T71" fmla="*/ 1 h 26"/>
                  <a:gd name="T72" fmla="*/ 1 w 1221"/>
                  <a:gd name="T73" fmla="*/ 1 h 26"/>
                  <a:gd name="T74" fmla="*/ 1 w 1221"/>
                  <a:gd name="T75" fmla="*/ 1 h 26"/>
                  <a:gd name="T76" fmla="*/ 1 w 1221"/>
                  <a:gd name="T77" fmla="*/ 1 h 26"/>
                  <a:gd name="T78" fmla="*/ 1 w 1221"/>
                  <a:gd name="T79" fmla="*/ 1 h 26"/>
                  <a:gd name="T80" fmla="*/ 1 w 1221"/>
                  <a:gd name="T81" fmla="*/ 1 h 26"/>
                  <a:gd name="T82" fmla="*/ 1 w 1221"/>
                  <a:gd name="T83" fmla="*/ 1 h 26"/>
                  <a:gd name="T84" fmla="*/ 1 w 1221"/>
                  <a:gd name="T85" fmla="*/ 0 h 26"/>
                  <a:gd name="T86" fmla="*/ 1 w 1221"/>
                  <a:gd name="T87" fmla="*/ 1 h 26"/>
                  <a:gd name="T88" fmla="*/ 1 w 1221"/>
                  <a:gd name="T89" fmla="*/ 1 h 26"/>
                  <a:gd name="T90" fmla="*/ 1 w 1221"/>
                  <a:gd name="T91" fmla="*/ 0 h 26"/>
                  <a:gd name="T92" fmla="*/ 1 w 1221"/>
                  <a:gd name="T93" fmla="*/ 1 h 26"/>
                  <a:gd name="T94" fmla="*/ 1 w 1221"/>
                  <a:gd name="T95" fmla="*/ 1 h 26"/>
                  <a:gd name="T96" fmla="*/ 1 w 1221"/>
                  <a:gd name="T97" fmla="*/ 1 h 26"/>
                  <a:gd name="T98" fmla="*/ 1 w 1221"/>
                  <a:gd name="T99" fmla="*/ 1 h 26"/>
                  <a:gd name="T100" fmla="*/ 1 w 1221"/>
                  <a:gd name="T101" fmla="*/ 1 h 26"/>
                  <a:gd name="T102" fmla="*/ 1 w 1221"/>
                  <a:gd name="T103" fmla="*/ 1 h 26"/>
                  <a:gd name="T104" fmla="*/ 1 w 1221"/>
                  <a:gd name="T105" fmla="*/ 1 h 26"/>
                  <a:gd name="T106" fmla="*/ 1 w 1221"/>
                  <a:gd name="T107" fmla="*/ 0 h 26"/>
                  <a:gd name="T108" fmla="*/ 1 w 1221"/>
                  <a:gd name="T109" fmla="*/ 1 h 26"/>
                  <a:gd name="T110" fmla="*/ 1 w 1221"/>
                  <a:gd name="T111" fmla="*/ 1 h 26"/>
                  <a:gd name="T112" fmla="*/ 1 w 1221"/>
                  <a:gd name="T113" fmla="*/ 1 h 26"/>
                  <a:gd name="T114" fmla="*/ 1 w 1221"/>
                  <a:gd name="T115" fmla="*/ 1 h 26"/>
                  <a:gd name="T116" fmla="*/ 1 w 1221"/>
                  <a:gd name="T117" fmla="*/ 1 h 26"/>
                  <a:gd name="T118" fmla="*/ 1 w 1221"/>
                  <a:gd name="T119" fmla="*/ 0 h 26"/>
                  <a:gd name="T120" fmla="*/ 1 w 1221"/>
                  <a:gd name="T121" fmla="*/ 1 h 26"/>
                  <a:gd name="T122" fmla="*/ 1 w 1221"/>
                  <a:gd name="T123" fmla="*/ 1 h 26"/>
                  <a:gd name="T124" fmla="*/ 1 w 1221"/>
                  <a:gd name="T125" fmla="*/ 0 h 2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221" h="26">
                    <a:moveTo>
                      <a:pt x="0" y="0"/>
                    </a:moveTo>
                    <a:lnTo>
                      <a:pt x="0" y="26"/>
                    </a:lnTo>
                    <a:lnTo>
                      <a:pt x="6" y="2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  <a:moveTo>
                      <a:pt x="23" y="0"/>
                    </a:moveTo>
                    <a:lnTo>
                      <a:pt x="23" y="26"/>
                    </a:lnTo>
                    <a:lnTo>
                      <a:pt x="29" y="26"/>
                    </a:lnTo>
                    <a:lnTo>
                      <a:pt x="29" y="23"/>
                    </a:lnTo>
                    <a:lnTo>
                      <a:pt x="55" y="23"/>
                    </a:lnTo>
                    <a:lnTo>
                      <a:pt x="55" y="26"/>
                    </a:lnTo>
                    <a:lnTo>
                      <a:pt x="61" y="26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5" y="20"/>
                    </a:lnTo>
                    <a:lnTo>
                      <a:pt x="29" y="20"/>
                    </a:lnTo>
                    <a:lnTo>
                      <a:pt x="29" y="0"/>
                    </a:lnTo>
                    <a:lnTo>
                      <a:pt x="23" y="0"/>
                    </a:lnTo>
                    <a:close/>
                    <a:moveTo>
                      <a:pt x="72" y="0"/>
                    </a:moveTo>
                    <a:lnTo>
                      <a:pt x="72" y="26"/>
                    </a:lnTo>
                    <a:lnTo>
                      <a:pt x="78" y="26"/>
                    </a:lnTo>
                    <a:lnTo>
                      <a:pt x="78" y="23"/>
                    </a:lnTo>
                    <a:lnTo>
                      <a:pt x="101" y="23"/>
                    </a:lnTo>
                    <a:lnTo>
                      <a:pt x="101" y="20"/>
                    </a:lnTo>
                    <a:lnTo>
                      <a:pt x="78" y="20"/>
                    </a:lnTo>
                    <a:lnTo>
                      <a:pt x="78" y="0"/>
                    </a:lnTo>
                    <a:lnTo>
                      <a:pt x="72" y="0"/>
                    </a:lnTo>
                    <a:close/>
                    <a:moveTo>
                      <a:pt x="130" y="0"/>
                    </a:moveTo>
                    <a:lnTo>
                      <a:pt x="130" y="3"/>
                    </a:lnTo>
                    <a:lnTo>
                      <a:pt x="127" y="6"/>
                    </a:lnTo>
                    <a:lnTo>
                      <a:pt x="127" y="9"/>
                    </a:lnTo>
                    <a:lnTo>
                      <a:pt x="127" y="11"/>
                    </a:lnTo>
                    <a:lnTo>
                      <a:pt x="127" y="14"/>
                    </a:lnTo>
                    <a:lnTo>
                      <a:pt x="130" y="14"/>
                    </a:lnTo>
                    <a:lnTo>
                      <a:pt x="130" y="17"/>
                    </a:lnTo>
                    <a:lnTo>
                      <a:pt x="133" y="20"/>
                    </a:lnTo>
                    <a:lnTo>
                      <a:pt x="135" y="20"/>
                    </a:lnTo>
                    <a:lnTo>
                      <a:pt x="138" y="23"/>
                    </a:lnTo>
                    <a:lnTo>
                      <a:pt x="141" y="23"/>
                    </a:lnTo>
                    <a:lnTo>
                      <a:pt x="144" y="23"/>
                    </a:lnTo>
                    <a:lnTo>
                      <a:pt x="147" y="26"/>
                    </a:lnTo>
                    <a:lnTo>
                      <a:pt x="155" y="26"/>
                    </a:lnTo>
                    <a:lnTo>
                      <a:pt x="153" y="23"/>
                    </a:lnTo>
                    <a:lnTo>
                      <a:pt x="150" y="20"/>
                    </a:lnTo>
                    <a:lnTo>
                      <a:pt x="147" y="20"/>
                    </a:lnTo>
                    <a:lnTo>
                      <a:pt x="144" y="20"/>
                    </a:lnTo>
                    <a:lnTo>
                      <a:pt x="144" y="17"/>
                    </a:lnTo>
                    <a:lnTo>
                      <a:pt x="141" y="17"/>
                    </a:lnTo>
                    <a:lnTo>
                      <a:pt x="138" y="17"/>
                    </a:lnTo>
                    <a:lnTo>
                      <a:pt x="135" y="17"/>
                    </a:lnTo>
                    <a:lnTo>
                      <a:pt x="135" y="14"/>
                    </a:lnTo>
                    <a:lnTo>
                      <a:pt x="133" y="14"/>
                    </a:lnTo>
                    <a:lnTo>
                      <a:pt x="133" y="11"/>
                    </a:lnTo>
                    <a:lnTo>
                      <a:pt x="133" y="9"/>
                    </a:lnTo>
                    <a:lnTo>
                      <a:pt x="133" y="6"/>
                    </a:lnTo>
                    <a:lnTo>
                      <a:pt x="133" y="3"/>
                    </a:lnTo>
                    <a:lnTo>
                      <a:pt x="135" y="3"/>
                    </a:lnTo>
                    <a:lnTo>
                      <a:pt x="138" y="0"/>
                    </a:lnTo>
                    <a:lnTo>
                      <a:pt x="130" y="0"/>
                    </a:lnTo>
                    <a:close/>
                    <a:moveTo>
                      <a:pt x="144" y="0"/>
                    </a:moveTo>
                    <a:lnTo>
                      <a:pt x="147" y="0"/>
                    </a:lnTo>
                    <a:lnTo>
                      <a:pt x="147" y="3"/>
                    </a:lnTo>
                    <a:lnTo>
                      <a:pt x="150" y="3"/>
                    </a:lnTo>
                    <a:lnTo>
                      <a:pt x="150" y="6"/>
                    </a:lnTo>
                    <a:lnTo>
                      <a:pt x="150" y="9"/>
                    </a:lnTo>
                    <a:lnTo>
                      <a:pt x="155" y="9"/>
                    </a:lnTo>
                    <a:lnTo>
                      <a:pt x="155" y="6"/>
                    </a:lnTo>
                    <a:lnTo>
                      <a:pt x="155" y="3"/>
                    </a:lnTo>
                    <a:lnTo>
                      <a:pt x="153" y="0"/>
                    </a:lnTo>
                    <a:lnTo>
                      <a:pt x="144" y="0"/>
                    </a:lnTo>
                    <a:close/>
                    <a:moveTo>
                      <a:pt x="173" y="0"/>
                    </a:moveTo>
                    <a:lnTo>
                      <a:pt x="173" y="26"/>
                    </a:lnTo>
                    <a:lnTo>
                      <a:pt x="176" y="26"/>
                    </a:lnTo>
                    <a:lnTo>
                      <a:pt x="176" y="0"/>
                    </a:lnTo>
                    <a:lnTo>
                      <a:pt x="173" y="0"/>
                    </a:lnTo>
                    <a:close/>
                    <a:moveTo>
                      <a:pt x="204" y="0"/>
                    </a:moveTo>
                    <a:lnTo>
                      <a:pt x="193" y="26"/>
                    </a:lnTo>
                    <a:lnTo>
                      <a:pt x="199" y="26"/>
                    </a:lnTo>
                    <a:lnTo>
                      <a:pt x="210" y="3"/>
                    </a:lnTo>
                    <a:lnTo>
                      <a:pt x="219" y="26"/>
                    </a:lnTo>
                    <a:lnTo>
                      <a:pt x="224" y="26"/>
                    </a:lnTo>
                    <a:lnTo>
                      <a:pt x="216" y="0"/>
                    </a:lnTo>
                    <a:lnTo>
                      <a:pt x="204" y="0"/>
                    </a:lnTo>
                    <a:close/>
                    <a:moveTo>
                      <a:pt x="242" y="0"/>
                    </a:moveTo>
                    <a:lnTo>
                      <a:pt x="242" y="26"/>
                    </a:lnTo>
                    <a:lnTo>
                      <a:pt x="247" y="26"/>
                    </a:lnTo>
                    <a:lnTo>
                      <a:pt x="247" y="0"/>
                    </a:lnTo>
                    <a:lnTo>
                      <a:pt x="242" y="0"/>
                    </a:lnTo>
                    <a:close/>
                    <a:moveTo>
                      <a:pt x="265" y="0"/>
                    </a:moveTo>
                    <a:lnTo>
                      <a:pt x="265" y="26"/>
                    </a:lnTo>
                    <a:lnTo>
                      <a:pt x="270" y="26"/>
                    </a:lnTo>
                    <a:lnTo>
                      <a:pt x="270" y="23"/>
                    </a:lnTo>
                    <a:lnTo>
                      <a:pt x="293" y="23"/>
                    </a:lnTo>
                    <a:lnTo>
                      <a:pt x="293" y="20"/>
                    </a:lnTo>
                    <a:lnTo>
                      <a:pt x="270" y="20"/>
                    </a:lnTo>
                    <a:lnTo>
                      <a:pt x="270" y="0"/>
                    </a:lnTo>
                    <a:lnTo>
                      <a:pt x="265" y="0"/>
                    </a:lnTo>
                    <a:close/>
                    <a:moveTo>
                      <a:pt x="322" y="0"/>
                    </a:moveTo>
                    <a:lnTo>
                      <a:pt x="322" y="26"/>
                    </a:lnTo>
                    <a:lnTo>
                      <a:pt x="328" y="26"/>
                    </a:lnTo>
                    <a:lnTo>
                      <a:pt x="328" y="0"/>
                    </a:lnTo>
                    <a:lnTo>
                      <a:pt x="322" y="0"/>
                    </a:lnTo>
                    <a:close/>
                    <a:moveTo>
                      <a:pt x="354" y="0"/>
                    </a:moveTo>
                    <a:lnTo>
                      <a:pt x="354" y="26"/>
                    </a:lnTo>
                    <a:lnTo>
                      <a:pt x="356" y="26"/>
                    </a:lnTo>
                    <a:lnTo>
                      <a:pt x="356" y="0"/>
                    </a:lnTo>
                    <a:lnTo>
                      <a:pt x="354" y="0"/>
                    </a:lnTo>
                    <a:close/>
                    <a:moveTo>
                      <a:pt x="368" y="0"/>
                    </a:moveTo>
                    <a:lnTo>
                      <a:pt x="368" y="26"/>
                    </a:lnTo>
                    <a:lnTo>
                      <a:pt x="374" y="26"/>
                    </a:lnTo>
                    <a:lnTo>
                      <a:pt x="374" y="3"/>
                    </a:lnTo>
                    <a:lnTo>
                      <a:pt x="388" y="26"/>
                    </a:lnTo>
                    <a:lnTo>
                      <a:pt x="394" y="26"/>
                    </a:lnTo>
                    <a:lnTo>
                      <a:pt x="379" y="0"/>
                    </a:lnTo>
                    <a:lnTo>
                      <a:pt x="368" y="0"/>
                    </a:lnTo>
                    <a:close/>
                    <a:moveTo>
                      <a:pt x="405" y="0"/>
                    </a:moveTo>
                    <a:lnTo>
                      <a:pt x="405" y="26"/>
                    </a:lnTo>
                    <a:lnTo>
                      <a:pt x="408" y="26"/>
                    </a:lnTo>
                    <a:lnTo>
                      <a:pt x="408" y="0"/>
                    </a:lnTo>
                    <a:lnTo>
                      <a:pt x="405" y="0"/>
                    </a:lnTo>
                    <a:close/>
                    <a:moveTo>
                      <a:pt x="420" y="0"/>
                    </a:moveTo>
                    <a:lnTo>
                      <a:pt x="420" y="26"/>
                    </a:lnTo>
                    <a:lnTo>
                      <a:pt x="425" y="26"/>
                    </a:lnTo>
                    <a:lnTo>
                      <a:pt x="425" y="0"/>
                    </a:lnTo>
                    <a:lnTo>
                      <a:pt x="420" y="0"/>
                    </a:lnTo>
                    <a:close/>
                    <a:moveTo>
                      <a:pt x="434" y="0"/>
                    </a:moveTo>
                    <a:lnTo>
                      <a:pt x="443" y="26"/>
                    </a:lnTo>
                    <a:lnTo>
                      <a:pt x="448" y="26"/>
                    </a:lnTo>
                    <a:lnTo>
                      <a:pt x="440" y="0"/>
                    </a:lnTo>
                    <a:lnTo>
                      <a:pt x="434" y="0"/>
                    </a:lnTo>
                    <a:close/>
                    <a:moveTo>
                      <a:pt x="471" y="0"/>
                    </a:moveTo>
                    <a:lnTo>
                      <a:pt x="463" y="26"/>
                    </a:lnTo>
                    <a:lnTo>
                      <a:pt x="468" y="26"/>
                    </a:lnTo>
                    <a:lnTo>
                      <a:pt x="477" y="0"/>
                    </a:lnTo>
                    <a:lnTo>
                      <a:pt x="471" y="0"/>
                    </a:lnTo>
                    <a:close/>
                    <a:moveTo>
                      <a:pt x="486" y="0"/>
                    </a:moveTo>
                    <a:lnTo>
                      <a:pt x="486" y="26"/>
                    </a:lnTo>
                    <a:lnTo>
                      <a:pt x="491" y="26"/>
                    </a:lnTo>
                    <a:lnTo>
                      <a:pt x="491" y="23"/>
                    </a:lnTo>
                    <a:lnTo>
                      <a:pt x="514" y="23"/>
                    </a:lnTo>
                    <a:lnTo>
                      <a:pt x="514" y="20"/>
                    </a:lnTo>
                    <a:lnTo>
                      <a:pt x="491" y="20"/>
                    </a:lnTo>
                    <a:lnTo>
                      <a:pt x="491" y="0"/>
                    </a:lnTo>
                    <a:lnTo>
                      <a:pt x="486" y="0"/>
                    </a:lnTo>
                    <a:close/>
                    <a:moveTo>
                      <a:pt x="523" y="0"/>
                    </a:moveTo>
                    <a:lnTo>
                      <a:pt x="523" y="26"/>
                    </a:lnTo>
                    <a:lnTo>
                      <a:pt x="529" y="26"/>
                    </a:lnTo>
                    <a:lnTo>
                      <a:pt x="529" y="0"/>
                    </a:lnTo>
                    <a:lnTo>
                      <a:pt x="523" y="0"/>
                    </a:lnTo>
                    <a:close/>
                    <a:moveTo>
                      <a:pt x="540" y="0"/>
                    </a:moveTo>
                    <a:lnTo>
                      <a:pt x="543" y="0"/>
                    </a:lnTo>
                    <a:lnTo>
                      <a:pt x="546" y="3"/>
                    </a:lnTo>
                    <a:lnTo>
                      <a:pt x="549" y="3"/>
                    </a:lnTo>
                    <a:lnTo>
                      <a:pt x="549" y="6"/>
                    </a:lnTo>
                    <a:lnTo>
                      <a:pt x="552" y="6"/>
                    </a:lnTo>
                    <a:lnTo>
                      <a:pt x="552" y="9"/>
                    </a:lnTo>
                    <a:lnTo>
                      <a:pt x="552" y="11"/>
                    </a:lnTo>
                    <a:lnTo>
                      <a:pt x="555" y="11"/>
                    </a:lnTo>
                    <a:lnTo>
                      <a:pt x="555" y="14"/>
                    </a:lnTo>
                    <a:lnTo>
                      <a:pt x="552" y="14"/>
                    </a:lnTo>
                    <a:lnTo>
                      <a:pt x="552" y="17"/>
                    </a:lnTo>
                    <a:lnTo>
                      <a:pt x="552" y="20"/>
                    </a:lnTo>
                    <a:lnTo>
                      <a:pt x="549" y="20"/>
                    </a:lnTo>
                    <a:lnTo>
                      <a:pt x="549" y="23"/>
                    </a:lnTo>
                    <a:lnTo>
                      <a:pt x="546" y="23"/>
                    </a:lnTo>
                    <a:lnTo>
                      <a:pt x="543" y="23"/>
                    </a:lnTo>
                    <a:lnTo>
                      <a:pt x="540" y="23"/>
                    </a:lnTo>
                    <a:lnTo>
                      <a:pt x="537" y="23"/>
                    </a:lnTo>
                    <a:lnTo>
                      <a:pt x="534" y="23"/>
                    </a:lnTo>
                    <a:lnTo>
                      <a:pt x="534" y="26"/>
                    </a:lnTo>
                    <a:lnTo>
                      <a:pt x="552" y="26"/>
                    </a:lnTo>
                    <a:lnTo>
                      <a:pt x="555" y="23"/>
                    </a:lnTo>
                    <a:lnTo>
                      <a:pt x="557" y="20"/>
                    </a:lnTo>
                    <a:lnTo>
                      <a:pt x="557" y="17"/>
                    </a:lnTo>
                    <a:lnTo>
                      <a:pt x="557" y="14"/>
                    </a:lnTo>
                    <a:lnTo>
                      <a:pt x="557" y="11"/>
                    </a:lnTo>
                    <a:lnTo>
                      <a:pt x="557" y="9"/>
                    </a:lnTo>
                    <a:lnTo>
                      <a:pt x="557" y="6"/>
                    </a:lnTo>
                    <a:lnTo>
                      <a:pt x="557" y="3"/>
                    </a:lnTo>
                    <a:lnTo>
                      <a:pt x="555" y="3"/>
                    </a:lnTo>
                    <a:lnTo>
                      <a:pt x="555" y="0"/>
                    </a:lnTo>
                    <a:lnTo>
                      <a:pt x="540" y="0"/>
                    </a:lnTo>
                    <a:close/>
                    <a:moveTo>
                      <a:pt x="566" y="0"/>
                    </a:moveTo>
                    <a:lnTo>
                      <a:pt x="566" y="3"/>
                    </a:lnTo>
                    <a:lnTo>
                      <a:pt x="563" y="6"/>
                    </a:lnTo>
                    <a:lnTo>
                      <a:pt x="563" y="9"/>
                    </a:lnTo>
                    <a:lnTo>
                      <a:pt x="563" y="11"/>
                    </a:lnTo>
                    <a:lnTo>
                      <a:pt x="563" y="14"/>
                    </a:lnTo>
                    <a:lnTo>
                      <a:pt x="566" y="14"/>
                    </a:lnTo>
                    <a:lnTo>
                      <a:pt x="566" y="17"/>
                    </a:lnTo>
                    <a:lnTo>
                      <a:pt x="569" y="17"/>
                    </a:lnTo>
                    <a:lnTo>
                      <a:pt x="569" y="20"/>
                    </a:lnTo>
                    <a:lnTo>
                      <a:pt x="572" y="20"/>
                    </a:lnTo>
                    <a:lnTo>
                      <a:pt x="575" y="23"/>
                    </a:lnTo>
                    <a:lnTo>
                      <a:pt x="577" y="23"/>
                    </a:lnTo>
                    <a:lnTo>
                      <a:pt x="580" y="23"/>
                    </a:lnTo>
                    <a:lnTo>
                      <a:pt x="583" y="26"/>
                    </a:lnTo>
                    <a:lnTo>
                      <a:pt x="592" y="26"/>
                    </a:lnTo>
                    <a:lnTo>
                      <a:pt x="589" y="23"/>
                    </a:lnTo>
                    <a:lnTo>
                      <a:pt x="586" y="20"/>
                    </a:lnTo>
                    <a:lnTo>
                      <a:pt x="583" y="20"/>
                    </a:lnTo>
                    <a:lnTo>
                      <a:pt x="580" y="20"/>
                    </a:lnTo>
                    <a:lnTo>
                      <a:pt x="580" y="17"/>
                    </a:lnTo>
                    <a:lnTo>
                      <a:pt x="577" y="17"/>
                    </a:lnTo>
                    <a:lnTo>
                      <a:pt x="575" y="17"/>
                    </a:lnTo>
                    <a:lnTo>
                      <a:pt x="572" y="17"/>
                    </a:lnTo>
                    <a:lnTo>
                      <a:pt x="572" y="14"/>
                    </a:lnTo>
                    <a:lnTo>
                      <a:pt x="569" y="14"/>
                    </a:lnTo>
                    <a:lnTo>
                      <a:pt x="569" y="11"/>
                    </a:lnTo>
                    <a:lnTo>
                      <a:pt x="569" y="9"/>
                    </a:lnTo>
                    <a:lnTo>
                      <a:pt x="569" y="6"/>
                    </a:lnTo>
                    <a:lnTo>
                      <a:pt x="572" y="3"/>
                    </a:lnTo>
                    <a:lnTo>
                      <a:pt x="575" y="0"/>
                    </a:lnTo>
                    <a:lnTo>
                      <a:pt x="566" y="0"/>
                    </a:lnTo>
                    <a:close/>
                    <a:moveTo>
                      <a:pt x="580" y="0"/>
                    </a:moveTo>
                    <a:lnTo>
                      <a:pt x="583" y="0"/>
                    </a:lnTo>
                    <a:lnTo>
                      <a:pt x="583" y="3"/>
                    </a:lnTo>
                    <a:lnTo>
                      <a:pt x="586" y="3"/>
                    </a:lnTo>
                    <a:lnTo>
                      <a:pt x="586" y="6"/>
                    </a:lnTo>
                    <a:lnTo>
                      <a:pt x="586" y="9"/>
                    </a:lnTo>
                    <a:lnTo>
                      <a:pt x="592" y="9"/>
                    </a:lnTo>
                    <a:lnTo>
                      <a:pt x="592" y="6"/>
                    </a:lnTo>
                    <a:lnTo>
                      <a:pt x="592" y="3"/>
                    </a:lnTo>
                    <a:lnTo>
                      <a:pt x="589" y="0"/>
                    </a:lnTo>
                    <a:lnTo>
                      <a:pt x="580" y="0"/>
                    </a:lnTo>
                    <a:close/>
                    <a:moveTo>
                      <a:pt x="603" y="0"/>
                    </a:moveTo>
                    <a:lnTo>
                      <a:pt x="603" y="26"/>
                    </a:lnTo>
                    <a:lnTo>
                      <a:pt x="606" y="26"/>
                    </a:lnTo>
                    <a:lnTo>
                      <a:pt x="606" y="0"/>
                    </a:lnTo>
                    <a:lnTo>
                      <a:pt x="603" y="0"/>
                    </a:lnTo>
                    <a:close/>
                    <a:moveTo>
                      <a:pt x="626" y="0"/>
                    </a:moveTo>
                    <a:lnTo>
                      <a:pt x="626" y="26"/>
                    </a:lnTo>
                    <a:lnTo>
                      <a:pt x="629" y="26"/>
                    </a:lnTo>
                    <a:lnTo>
                      <a:pt x="629" y="0"/>
                    </a:lnTo>
                    <a:lnTo>
                      <a:pt x="626" y="0"/>
                    </a:lnTo>
                    <a:close/>
                    <a:moveTo>
                      <a:pt x="646" y="0"/>
                    </a:moveTo>
                    <a:lnTo>
                      <a:pt x="658" y="26"/>
                    </a:lnTo>
                    <a:lnTo>
                      <a:pt x="664" y="26"/>
                    </a:lnTo>
                    <a:lnTo>
                      <a:pt x="652" y="0"/>
                    </a:lnTo>
                    <a:lnTo>
                      <a:pt x="646" y="0"/>
                    </a:lnTo>
                    <a:close/>
                    <a:moveTo>
                      <a:pt x="675" y="0"/>
                    </a:moveTo>
                    <a:lnTo>
                      <a:pt x="664" y="26"/>
                    </a:lnTo>
                    <a:lnTo>
                      <a:pt x="669" y="26"/>
                    </a:lnTo>
                    <a:lnTo>
                      <a:pt x="681" y="0"/>
                    </a:lnTo>
                    <a:lnTo>
                      <a:pt x="675" y="0"/>
                    </a:lnTo>
                    <a:close/>
                    <a:moveTo>
                      <a:pt x="718" y="0"/>
                    </a:moveTo>
                    <a:lnTo>
                      <a:pt x="715" y="3"/>
                    </a:lnTo>
                    <a:lnTo>
                      <a:pt x="712" y="6"/>
                    </a:lnTo>
                    <a:lnTo>
                      <a:pt x="712" y="9"/>
                    </a:lnTo>
                    <a:lnTo>
                      <a:pt x="710" y="9"/>
                    </a:lnTo>
                    <a:lnTo>
                      <a:pt x="710" y="11"/>
                    </a:lnTo>
                    <a:lnTo>
                      <a:pt x="707" y="14"/>
                    </a:lnTo>
                    <a:lnTo>
                      <a:pt x="707" y="17"/>
                    </a:lnTo>
                    <a:lnTo>
                      <a:pt x="707" y="20"/>
                    </a:lnTo>
                    <a:lnTo>
                      <a:pt x="707" y="23"/>
                    </a:lnTo>
                    <a:lnTo>
                      <a:pt x="707" y="26"/>
                    </a:lnTo>
                    <a:lnTo>
                      <a:pt x="712" y="26"/>
                    </a:lnTo>
                    <a:lnTo>
                      <a:pt x="712" y="23"/>
                    </a:lnTo>
                    <a:lnTo>
                      <a:pt x="712" y="20"/>
                    </a:lnTo>
                    <a:lnTo>
                      <a:pt x="712" y="17"/>
                    </a:lnTo>
                    <a:lnTo>
                      <a:pt x="712" y="14"/>
                    </a:lnTo>
                    <a:lnTo>
                      <a:pt x="715" y="14"/>
                    </a:lnTo>
                    <a:lnTo>
                      <a:pt x="715" y="11"/>
                    </a:lnTo>
                    <a:lnTo>
                      <a:pt x="715" y="9"/>
                    </a:lnTo>
                    <a:lnTo>
                      <a:pt x="718" y="9"/>
                    </a:lnTo>
                    <a:lnTo>
                      <a:pt x="718" y="6"/>
                    </a:lnTo>
                    <a:lnTo>
                      <a:pt x="721" y="6"/>
                    </a:lnTo>
                    <a:lnTo>
                      <a:pt x="721" y="3"/>
                    </a:lnTo>
                    <a:lnTo>
                      <a:pt x="724" y="3"/>
                    </a:lnTo>
                    <a:lnTo>
                      <a:pt x="727" y="3"/>
                    </a:lnTo>
                    <a:lnTo>
                      <a:pt x="727" y="0"/>
                    </a:lnTo>
                    <a:lnTo>
                      <a:pt x="730" y="0"/>
                    </a:lnTo>
                    <a:lnTo>
                      <a:pt x="718" y="0"/>
                    </a:lnTo>
                    <a:close/>
                    <a:moveTo>
                      <a:pt x="741" y="0"/>
                    </a:moveTo>
                    <a:lnTo>
                      <a:pt x="741" y="0"/>
                    </a:lnTo>
                    <a:lnTo>
                      <a:pt x="744" y="3"/>
                    </a:lnTo>
                    <a:lnTo>
                      <a:pt x="747" y="3"/>
                    </a:lnTo>
                    <a:lnTo>
                      <a:pt x="747" y="6"/>
                    </a:lnTo>
                    <a:lnTo>
                      <a:pt x="750" y="6"/>
                    </a:lnTo>
                    <a:lnTo>
                      <a:pt x="753" y="9"/>
                    </a:lnTo>
                    <a:lnTo>
                      <a:pt x="753" y="11"/>
                    </a:lnTo>
                    <a:lnTo>
                      <a:pt x="755" y="11"/>
                    </a:lnTo>
                    <a:lnTo>
                      <a:pt x="755" y="14"/>
                    </a:lnTo>
                    <a:lnTo>
                      <a:pt x="755" y="17"/>
                    </a:lnTo>
                    <a:lnTo>
                      <a:pt x="755" y="20"/>
                    </a:lnTo>
                    <a:lnTo>
                      <a:pt x="755" y="23"/>
                    </a:lnTo>
                    <a:lnTo>
                      <a:pt x="755" y="26"/>
                    </a:lnTo>
                    <a:lnTo>
                      <a:pt x="761" y="26"/>
                    </a:lnTo>
                    <a:lnTo>
                      <a:pt x="761" y="23"/>
                    </a:lnTo>
                    <a:lnTo>
                      <a:pt x="761" y="20"/>
                    </a:lnTo>
                    <a:lnTo>
                      <a:pt x="761" y="17"/>
                    </a:lnTo>
                    <a:lnTo>
                      <a:pt x="761" y="14"/>
                    </a:lnTo>
                    <a:lnTo>
                      <a:pt x="761" y="11"/>
                    </a:lnTo>
                    <a:lnTo>
                      <a:pt x="758" y="11"/>
                    </a:lnTo>
                    <a:lnTo>
                      <a:pt x="758" y="9"/>
                    </a:lnTo>
                    <a:lnTo>
                      <a:pt x="755" y="6"/>
                    </a:lnTo>
                    <a:lnTo>
                      <a:pt x="755" y="3"/>
                    </a:lnTo>
                    <a:lnTo>
                      <a:pt x="753" y="3"/>
                    </a:lnTo>
                    <a:lnTo>
                      <a:pt x="750" y="0"/>
                    </a:lnTo>
                    <a:lnTo>
                      <a:pt x="741" y="0"/>
                    </a:lnTo>
                    <a:close/>
                    <a:moveTo>
                      <a:pt x="770" y="0"/>
                    </a:moveTo>
                    <a:lnTo>
                      <a:pt x="770" y="26"/>
                    </a:lnTo>
                    <a:lnTo>
                      <a:pt x="776" y="26"/>
                    </a:lnTo>
                    <a:lnTo>
                      <a:pt x="776" y="23"/>
                    </a:lnTo>
                    <a:lnTo>
                      <a:pt x="796" y="23"/>
                    </a:lnTo>
                    <a:lnTo>
                      <a:pt x="796" y="20"/>
                    </a:lnTo>
                    <a:lnTo>
                      <a:pt x="776" y="20"/>
                    </a:lnTo>
                    <a:lnTo>
                      <a:pt x="776" y="0"/>
                    </a:lnTo>
                    <a:lnTo>
                      <a:pt x="770" y="0"/>
                    </a:lnTo>
                    <a:close/>
                    <a:moveTo>
                      <a:pt x="824" y="0"/>
                    </a:moveTo>
                    <a:lnTo>
                      <a:pt x="824" y="26"/>
                    </a:lnTo>
                    <a:lnTo>
                      <a:pt x="830" y="26"/>
                    </a:lnTo>
                    <a:lnTo>
                      <a:pt x="830" y="3"/>
                    </a:lnTo>
                    <a:lnTo>
                      <a:pt x="844" y="26"/>
                    </a:lnTo>
                    <a:lnTo>
                      <a:pt x="850" y="26"/>
                    </a:lnTo>
                    <a:lnTo>
                      <a:pt x="833" y="0"/>
                    </a:lnTo>
                    <a:lnTo>
                      <a:pt x="824" y="0"/>
                    </a:lnTo>
                    <a:close/>
                    <a:moveTo>
                      <a:pt x="859" y="0"/>
                    </a:moveTo>
                    <a:lnTo>
                      <a:pt x="859" y="26"/>
                    </a:lnTo>
                    <a:lnTo>
                      <a:pt x="865" y="26"/>
                    </a:lnTo>
                    <a:lnTo>
                      <a:pt x="865" y="0"/>
                    </a:lnTo>
                    <a:lnTo>
                      <a:pt x="859" y="0"/>
                    </a:lnTo>
                    <a:close/>
                    <a:moveTo>
                      <a:pt x="876" y="0"/>
                    </a:moveTo>
                    <a:lnTo>
                      <a:pt x="876" y="26"/>
                    </a:lnTo>
                    <a:lnTo>
                      <a:pt x="882" y="26"/>
                    </a:lnTo>
                    <a:lnTo>
                      <a:pt x="882" y="23"/>
                    </a:lnTo>
                    <a:lnTo>
                      <a:pt x="905" y="23"/>
                    </a:lnTo>
                    <a:lnTo>
                      <a:pt x="905" y="20"/>
                    </a:lnTo>
                    <a:lnTo>
                      <a:pt x="882" y="20"/>
                    </a:lnTo>
                    <a:lnTo>
                      <a:pt x="882" y="0"/>
                    </a:lnTo>
                    <a:lnTo>
                      <a:pt x="876" y="0"/>
                    </a:lnTo>
                    <a:close/>
                    <a:moveTo>
                      <a:pt x="910" y="0"/>
                    </a:moveTo>
                    <a:lnTo>
                      <a:pt x="916" y="26"/>
                    </a:lnTo>
                    <a:lnTo>
                      <a:pt x="922" y="26"/>
                    </a:lnTo>
                    <a:lnTo>
                      <a:pt x="916" y="0"/>
                    </a:lnTo>
                    <a:lnTo>
                      <a:pt x="910" y="0"/>
                    </a:lnTo>
                    <a:close/>
                    <a:moveTo>
                      <a:pt x="939" y="0"/>
                    </a:moveTo>
                    <a:lnTo>
                      <a:pt x="931" y="26"/>
                    </a:lnTo>
                    <a:lnTo>
                      <a:pt x="936" y="26"/>
                    </a:lnTo>
                    <a:lnTo>
                      <a:pt x="942" y="6"/>
                    </a:lnTo>
                    <a:lnTo>
                      <a:pt x="948" y="26"/>
                    </a:lnTo>
                    <a:lnTo>
                      <a:pt x="954" y="26"/>
                    </a:lnTo>
                    <a:lnTo>
                      <a:pt x="945" y="0"/>
                    </a:lnTo>
                    <a:lnTo>
                      <a:pt x="939" y="0"/>
                    </a:lnTo>
                    <a:close/>
                    <a:moveTo>
                      <a:pt x="968" y="0"/>
                    </a:moveTo>
                    <a:lnTo>
                      <a:pt x="962" y="26"/>
                    </a:lnTo>
                    <a:lnTo>
                      <a:pt x="968" y="26"/>
                    </a:lnTo>
                    <a:lnTo>
                      <a:pt x="974" y="0"/>
                    </a:lnTo>
                    <a:lnTo>
                      <a:pt x="968" y="0"/>
                    </a:lnTo>
                    <a:close/>
                    <a:moveTo>
                      <a:pt x="1020" y="0"/>
                    </a:moveTo>
                    <a:lnTo>
                      <a:pt x="1020" y="26"/>
                    </a:lnTo>
                    <a:lnTo>
                      <a:pt x="1022" y="26"/>
                    </a:lnTo>
                    <a:lnTo>
                      <a:pt x="1022" y="0"/>
                    </a:lnTo>
                    <a:lnTo>
                      <a:pt x="1020" y="0"/>
                    </a:lnTo>
                    <a:close/>
                    <a:moveTo>
                      <a:pt x="1034" y="0"/>
                    </a:moveTo>
                    <a:lnTo>
                      <a:pt x="1034" y="26"/>
                    </a:lnTo>
                    <a:lnTo>
                      <a:pt x="1040" y="26"/>
                    </a:lnTo>
                    <a:lnTo>
                      <a:pt x="1040" y="23"/>
                    </a:lnTo>
                    <a:lnTo>
                      <a:pt x="1063" y="23"/>
                    </a:lnTo>
                    <a:lnTo>
                      <a:pt x="1063" y="20"/>
                    </a:lnTo>
                    <a:lnTo>
                      <a:pt x="1040" y="20"/>
                    </a:lnTo>
                    <a:lnTo>
                      <a:pt x="1040" y="0"/>
                    </a:lnTo>
                    <a:lnTo>
                      <a:pt x="1034" y="0"/>
                    </a:lnTo>
                    <a:close/>
                    <a:moveTo>
                      <a:pt x="1071" y="0"/>
                    </a:moveTo>
                    <a:lnTo>
                      <a:pt x="1071" y="26"/>
                    </a:lnTo>
                    <a:lnTo>
                      <a:pt x="1077" y="26"/>
                    </a:lnTo>
                    <a:lnTo>
                      <a:pt x="1077" y="0"/>
                    </a:lnTo>
                    <a:lnTo>
                      <a:pt x="1071" y="0"/>
                    </a:lnTo>
                    <a:close/>
                    <a:moveTo>
                      <a:pt x="1091" y="0"/>
                    </a:moveTo>
                    <a:lnTo>
                      <a:pt x="1091" y="0"/>
                    </a:lnTo>
                    <a:lnTo>
                      <a:pt x="1094" y="0"/>
                    </a:lnTo>
                    <a:lnTo>
                      <a:pt x="1094" y="3"/>
                    </a:lnTo>
                    <a:lnTo>
                      <a:pt x="1097" y="3"/>
                    </a:lnTo>
                    <a:lnTo>
                      <a:pt x="1100" y="6"/>
                    </a:lnTo>
                    <a:lnTo>
                      <a:pt x="1100" y="9"/>
                    </a:lnTo>
                    <a:lnTo>
                      <a:pt x="1103" y="9"/>
                    </a:lnTo>
                    <a:lnTo>
                      <a:pt x="1103" y="11"/>
                    </a:lnTo>
                    <a:lnTo>
                      <a:pt x="1103" y="14"/>
                    </a:lnTo>
                    <a:lnTo>
                      <a:pt x="1100" y="17"/>
                    </a:lnTo>
                    <a:lnTo>
                      <a:pt x="1100" y="20"/>
                    </a:lnTo>
                    <a:lnTo>
                      <a:pt x="1097" y="20"/>
                    </a:lnTo>
                    <a:lnTo>
                      <a:pt x="1097" y="23"/>
                    </a:lnTo>
                    <a:lnTo>
                      <a:pt x="1094" y="23"/>
                    </a:lnTo>
                    <a:lnTo>
                      <a:pt x="1091" y="23"/>
                    </a:lnTo>
                    <a:lnTo>
                      <a:pt x="1088" y="23"/>
                    </a:lnTo>
                    <a:lnTo>
                      <a:pt x="1086" y="23"/>
                    </a:lnTo>
                    <a:lnTo>
                      <a:pt x="1083" y="23"/>
                    </a:lnTo>
                    <a:lnTo>
                      <a:pt x="1083" y="26"/>
                    </a:lnTo>
                    <a:lnTo>
                      <a:pt x="1103" y="26"/>
                    </a:lnTo>
                    <a:lnTo>
                      <a:pt x="1103" y="23"/>
                    </a:lnTo>
                    <a:lnTo>
                      <a:pt x="1106" y="23"/>
                    </a:lnTo>
                    <a:lnTo>
                      <a:pt x="1106" y="20"/>
                    </a:lnTo>
                    <a:lnTo>
                      <a:pt x="1106" y="17"/>
                    </a:lnTo>
                    <a:lnTo>
                      <a:pt x="1106" y="14"/>
                    </a:lnTo>
                    <a:lnTo>
                      <a:pt x="1109" y="14"/>
                    </a:lnTo>
                    <a:lnTo>
                      <a:pt x="1109" y="11"/>
                    </a:lnTo>
                    <a:lnTo>
                      <a:pt x="1106" y="11"/>
                    </a:lnTo>
                    <a:lnTo>
                      <a:pt x="1106" y="9"/>
                    </a:lnTo>
                    <a:lnTo>
                      <a:pt x="1106" y="6"/>
                    </a:lnTo>
                    <a:lnTo>
                      <a:pt x="1106" y="3"/>
                    </a:lnTo>
                    <a:lnTo>
                      <a:pt x="1103" y="3"/>
                    </a:lnTo>
                    <a:lnTo>
                      <a:pt x="1103" y="0"/>
                    </a:lnTo>
                    <a:lnTo>
                      <a:pt x="1091" y="0"/>
                    </a:lnTo>
                    <a:close/>
                    <a:moveTo>
                      <a:pt x="1114" y="0"/>
                    </a:moveTo>
                    <a:lnTo>
                      <a:pt x="1114" y="3"/>
                    </a:lnTo>
                    <a:lnTo>
                      <a:pt x="1114" y="6"/>
                    </a:lnTo>
                    <a:lnTo>
                      <a:pt x="1111" y="6"/>
                    </a:lnTo>
                    <a:lnTo>
                      <a:pt x="1111" y="9"/>
                    </a:lnTo>
                    <a:lnTo>
                      <a:pt x="1111" y="11"/>
                    </a:lnTo>
                    <a:lnTo>
                      <a:pt x="1114" y="14"/>
                    </a:lnTo>
                    <a:lnTo>
                      <a:pt x="1114" y="17"/>
                    </a:lnTo>
                    <a:lnTo>
                      <a:pt x="1117" y="17"/>
                    </a:lnTo>
                    <a:lnTo>
                      <a:pt x="1117" y="20"/>
                    </a:lnTo>
                    <a:lnTo>
                      <a:pt x="1120" y="20"/>
                    </a:lnTo>
                    <a:lnTo>
                      <a:pt x="1123" y="23"/>
                    </a:lnTo>
                    <a:lnTo>
                      <a:pt x="1126" y="23"/>
                    </a:lnTo>
                    <a:lnTo>
                      <a:pt x="1129" y="23"/>
                    </a:lnTo>
                    <a:lnTo>
                      <a:pt x="1132" y="23"/>
                    </a:lnTo>
                    <a:lnTo>
                      <a:pt x="1132" y="26"/>
                    </a:lnTo>
                    <a:lnTo>
                      <a:pt x="1140" y="26"/>
                    </a:lnTo>
                    <a:lnTo>
                      <a:pt x="1140" y="23"/>
                    </a:lnTo>
                    <a:lnTo>
                      <a:pt x="1137" y="23"/>
                    </a:lnTo>
                    <a:lnTo>
                      <a:pt x="1134" y="20"/>
                    </a:lnTo>
                    <a:lnTo>
                      <a:pt x="1132" y="20"/>
                    </a:lnTo>
                    <a:lnTo>
                      <a:pt x="1129" y="17"/>
                    </a:lnTo>
                    <a:lnTo>
                      <a:pt x="1126" y="17"/>
                    </a:lnTo>
                    <a:lnTo>
                      <a:pt x="1123" y="17"/>
                    </a:lnTo>
                    <a:lnTo>
                      <a:pt x="1120" y="14"/>
                    </a:lnTo>
                    <a:lnTo>
                      <a:pt x="1117" y="14"/>
                    </a:lnTo>
                    <a:lnTo>
                      <a:pt x="1117" y="11"/>
                    </a:lnTo>
                    <a:lnTo>
                      <a:pt x="1117" y="9"/>
                    </a:lnTo>
                    <a:lnTo>
                      <a:pt x="1117" y="6"/>
                    </a:lnTo>
                    <a:lnTo>
                      <a:pt x="1120" y="6"/>
                    </a:lnTo>
                    <a:lnTo>
                      <a:pt x="1120" y="3"/>
                    </a:lnTo>
                    <a:lnTo>
                      <a:pt x="1123" y="3"/>
                    </a:lnTo>
                    <a:lnTo>
                      <a:pt x="1123" y="0"/>
                    </a:lnTo>
                    <a:lnTo>
                      <a:pt x="1114" y="0"/>
                    </a:lnTo>
                    <a:close/>
                    <a:moveTo>
                      <a:pt x="1132" y="0"/>
                    </a:moveTo>
                    <a:lnTo>
                      <a:pt x="1132" y="0"/>
                    </a:lnTo>
                    <a:lnTo>
                      <a:pt x="1132" y="3"/>
                    </a:lnTo>
                    <a:lnTo>
                      <a:pt x="1134" y="3"/>
                    </a:lnTo>
                    <a:lnTo>
                      <a:pt x="1134" y="6"/>
                    </a:lnTo>
                    <a:lnTo>
                      <a:pt x="1137" y="9"/>
                    </a:lnTo>
                    <a:lnTo>
                      <a:pt x="1140" y="9"/>
                    </a:lnTo>
                    <a:lnTo>
                      <a:pt x="1140" y="6"/>
                    </a:lnTo>
                    <a:lnTo>
                      <a:pt x="1140" y="3"/>
                    </a:lnTo>
                    <a:lnTo>
                      <a:pt x="1140" y="0"/>
                    </a:lnTo>
                    <a:lnTo>
                      <a:pt x="1132" y="0"/>
                    </a:lnTo>
                    <a:close/>
                    <a:moveTo>
                      <a:pt x="1149" y="0"/>
                    </a:moveTo>
                    <a:lnTo>
                      <a:pt x="1149" y="26"/>
                    </a:lnTo>
                    <a:lnTo>
                      <a:pt x="1154" y="26"/>
                    </a:lnTo>
                    <a:lnTo>
                      <a:pt x="1154" y="23"/>
                    </a:lnTo>
                    <a:lnTo>
                      <a:pt x="1177" y="23"/>
                    </a:lnTo>
                    <a:lnTo>
                      <a:pt x="1177" y="20"/>
                    </a:lnTo>
                    <a:lnTo>
                      <a:pt x="1154" y="20"/>
                    </a:lnTo>
                    <a:lnTo>
                      <a:pt x="1154" y="0"/>
                    </a:lnTo>
                    <a:lnTo>
                      <a:pt x="1149" y="0"/>
                    </a:lnTo>
                    <a:close/>
                    <a:moveTo>
                      <a:pt x="1186" y="0"/>
                    </a:moveTo>
                    <a:lnTo>
                      <a:pt x="1198" y="26"/>
                    </a:lnTo>
                    <a:lnTo>
                      <a:pt x="1203" y="26"/>
                    </a:lnTo>
                    <a:lnTo>
                      <a:pt x="1189" y="0"/>
                    </a:lnTo>
                    <a:lnTo>
                      <a:pt x="1186" y="0"/>
                    </a:lnTo>
                    <a:lnTo>
                      <a:pt x="1215" y="0"/>
                    </a:lnTo>
                    <a:lnTo>
                      <a:pt x="1203" y="26"/>
                    </a:lnTo>
                    <a:lnTo>
                      <a:pt x="1209" y="26"/>
                    </a:lnTo>
                    <a:lnTo>
                      <a:pt x="1221" y="0"/>
                    </a:lnTo>
                    <a:lnTo>
                      <a:pt x="1215" y="0"/>
                    </a:lnTo>
                    <a:lnTo>
                      <a:pt x="1186" y="0"/>
                    </a:lnTo>
                    <a:close/>
                  </a:path>
                </a:pathLst>
              </a:custGeom>
              <a:solidFill>
                <a:schemeClr val="tx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" name="Freeform 96"/>
              <p:cNvSpPr>
                <a:spLocks noEditPoints="1"/>
              </p:cNvSpPr>
              <p:nvPr userDrawn="1"/>
            </p:nvSpPr>
            <p:spPr bwMode="auto">
              <a:xfrm>
                <a:off x="18" y="4094"/>
                <a:ext cx="806" cy="4"/>
              </a:xfrm>
              <a:custGeom>
                <a:avLst/>
                <a:gdLst>
                  <a:gd name="T0" fmla="*/ 1 w 1234"/>
                  <a:gd name="T1" fmla="*/ 1 h 6"/>
                  <a:gd name="T2" fmla="*/ 1 w 1234"/>
                  <a:gd name="T3" fmla="*/ 1 h 6"/>
                  <a:gd name="T4" fmla="*/ 1 w 1234"/>
                  <a:gd name="T5" fmla="*/ 1 h 6"/>
                  <a:gd name="T6" fmla="*/ 1 w 1234"/>
                  <a:gd name="T7" fmla="*/ 1 h 6"/>
                  <a:gd name="T8" fmla="*/ 1 w 1234"/>
                  <a:gd name="T9" fmla="*/ 1 h 6"/>
                  <a:gd name="T10" fmla="*/ 1 w 1234"/>
                  <a:gd name="T11" fmla="*/ 1 h 6"/>
                  <a:gd name="T12" fmla="*/ 1 w 1234"/>
                  <a:gd name="T13" fmla="*/ 0 h 6"/>
                  <a:gd name="T14" fmla="*/ 1 w 1234"/>
                  <a:gd name="T15" fmla="*/ 0 h 6"/>
                  <a:gd name="T16" fmla="*/ 1 w 1234"/>
                  <a:gd name="T17" fmla="*/ 1 h 6"/>
                  <a:gd name="T18" fmla="*/ 1 w 1234"/>
                  <a:gd name="T19" fmla="*/ 1 h 6"/>
                  <a:gd name="T20" fmla="*/ 1 w 1234"/>
                  <a:gd name="T21" fmla="*/ 1 h 6"/>
                  <a:gd name="T22" fmla="*/ 1 w 1234"/>
                  <a:gd name="T23" fmla="*/ 1 h 6"/>
                  <a:gd name="T24" fmla="*/ 1 w 1234"/>
                  <a:gd name="T25" fmla="*/ 1 h 6"/>
                  <a:gd name="T26" fmla="*/ 1 w 1234"/>
                  <a:gd name="T27" fmla="*/ 1 h 6"/>
                  <a:gd name="T28" fmla="*/ 1 w 1234"/>
                  <a:gd name="T29" fmla="*/ 1 h 6"/>
                  <a:gd name="T30" fmla="*/ 1 w 1234"/>
                  <a:gd name="T31" fmla="*/ 1 h 6"/>
                  <a:gd name="T32" fmla="*/ 1 w 1234"/>
                  <a:gd name="T33" fmla="*/ 1 h 6"/>
                  <a:gd name="T34" fmla="*/ 1 w 1234"/>
                  <a:gd name="T35" fmla="*/ 1 h 6"/>
                  <a:gd name="T36" fmla="*/ 1 w 1234"/>
                  <a:gd name="T37" fmla="*/ 1 h 6"/>
                  <a:gd name="T38" fmla="*/ 1 w 1234"/>
                  <a:gd name="T39" fmla="*/ 1 h 6"/>
                  <a:gd name="T40" fmla="*/ 1 w 1234"/>
                  <a:gd name="T41" fmla="*/ 1 h 6"/>
                  <a:gd name="T42" fmla="*/ 1 w 1234"/>
                  <a:gd name="T43" fmla="*/ 1 h 6"/>
                  <a:gd name="T44" fmla="*/ 1 w 1234"/>
                  <a:gd name="T45" fmla="*/ 1 h 6"/>
                  <a:gd name="T46" fmla="*/ 1 w 1234"/>
                  <a:gd name="T47" fmla="*/ 1 h 6"/>
                  <a:gd name="T48" fmla="*/ 1 w 1234"/>
                  <a:gd name="T49" fmla="*/ 1 h 6"/>
                  <a:gd name="T50" fmla="*/ 1 w 1234"/>
                  <a:gd name="T51" fmla="*/ 1 h 6"/>
                  <a:gd name="T52" fmla="*/ 1 w 1234"/>
                  <a:gd name="T53" fmla="*/ 0 h 6"/>
                  <a:gd name="T54" fmla="*/ 1 w 1234"/>
                  <a:gd name="T55" fmla="*/ 0 h 6"/>
                  <a:gd name="T56" fmla="*/ 1 w 1234"/>
                  <a:gd name="T57" fmla="*/ 1 h 6"/>
                  <a:gd name="T58" fmla="*/ 1 w 1234"/>
                  <a:gd name="T59" fmla="*/ 1 h 6"/>
                  <a:gd name="T60" fmla="*/ 1 w 1234"/>
                  <a:gd name="T61" fmla="*/ 1 h 6"/>
                  <a:gd name="T62" fmla="*/ 1 w 1234"/>
                  <a:gd name="T63" fmla="*/ 1 h 6"/>
                  <a:gd name="T64" fmla="*/ 1 w 1234"/>
                  <a:gd name="T65" fmla="*/ 1 h 6"/>
                  <a:gd name="T66" fmla="*/ 1 w 1234"/>
                  <a:gd name="T67" fmla="*/ 1 h 6"/>
                  <a:gd name="T68" fmla="*/ 1 w 1234"/>
                  <a:gd name="T69" fmla="*/ 1 h 6"/>
                  <a:gd name="T70" fmla="*/ 1 w 1234"/>
                  <a:gd name="T71" fmla="*/ 1 h 6"/>
                  <a:gd name="T72" fmla="*/ 1 w 1234"/>
                  <a:gd name="T73" fmla="*/ 0 h 6"/>
                  <a:gd name="T74" fmla="*/ 1 w 1234"/>
                  <a:gd name="T75" fmla="*/ 1 h 6"/>
                  <a:gd name="T76" fmla="*/ 1 w 1234"/>
                  <a:gd name="T77" fmla="*/ 1 h 6"/>
                  <a:gd name="T78" fmla="*/ 1 w 1234"/>
                  <a:gd name="T79" fmla="*/ 1 h 6"/>
                  <a:gd name="T80" fmla="*/ 1 w 1234"/>
                  <a:gd name="T81" fmla="*/ 1 h 6"/>
                  <a:gd name="T82" fmla="*/ 1 w 1234"/>
                  <a:gd name="T83" fmla="*/ 1 h 6"/>
                  <a:gd name="T84" fmla="*/ 1 w 1234"/>
                  <a:gd name="T85" fmla="*/ 1 h 6"/>
                  <a:gd name="T86" fmla="*/ 1 w 1234"/>
                  <a:gd name="T87" fmla="*/ 1 h 6"/>
                  <a:gd name="T88" fmla="*/ 1 w 1234"/>
                  <a:gd name="T89" fmla="*/ 1 h 6"/>
                  <a:gd name="T90" fmla="*/ 1 w 1234"/>
                  <a:gd name="T91" fmla="*/ 1 h 6"/>
                  <a:gd name="T92" fmla="*/ 1 w 1234"/>
                  <a:gd name="T93" fmla="*/ 1 h 6"/>
                  <a:gd name="T94" fmla="*/ 1 w 1234"/>
                  <a:gd name="T95" fmla="*/ 1 h 6"/>
                  <a:gd name="T96" fmla="*/ 1 w 1234"/>
                  <a:gd name="T97" fmla="*/ 1 h 6"/>
                  <a:gd name="T98" fmla="*/ 1 w 1234"/>
                  <a:gd name="T99" fmla="*/ 1 h 6"/>
                  <a:gd name="T100" fmla="*/ 1 w 1234"/>
                  <a:gd name="T101" fmla="*/ 1 h 6"/>
                  <a:gd name="T102" fmla="*/ 1 w 1234"/>
                  <a:gd name="T103" fmla="*/ 1 h 6"/>
                  <a:gd name="T104" fmla="*/ 1 w 1234"/>
                  <a:gd name="T105" fmla="*/ 1 h 6"/>
                  <a:gd name="T106" fmla="*/ 1 w 1234"/>
                  <a:gd name="T107" fmla="*/ 0 h 6"/>
                  <a:gd name="T108" fmla="*/ 1 w 1234"/>
                  <a:gd name="T109" fmla="*/ 1 h 6"/>
                  <a:gd name="T110" fmla="*/ 1 w 1234"/>
                  <a:gd name="T111" fmla="*/ 1 h 6"/>
                  <a:gd name="T112" fmla="*/ 1 w 1234"/>
                  <a:gd name="T113" fmla="*/ 1 h 6"/>
                  <a:gd name="T114" fmla="*/ 1 w 1234"/>
                  <a:gd name="T115" fmla="*/ 1 h 6"/>
                  <a:gd name="T116" fmla="*/ 1 w 1234"/>
                  <a:gd name="T117" fmla="*/ 1 h 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34" h="6">
                    <a:moveTo>
                      <a:pt x="17" y="6"/>
                    </a:moveTo>
                    <a:lnTo>
                      <a:pt x="17" y="6"/>
                    </a:lnTo>
                    <a:lnTo>
                      <a:pt x="29" y="6"/>
                    </a:lnTo>
                    <a:lnTo>
                      <a:pt x="29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1" y="6"/>
                    </a:lnTo>
                    <a:lnTo>
                      <a:pt x="17" y="6"/>
                    </a:lnTo>
                    <a:close/>
                    <a:moveTo>
                      <a:pt x="40" y="6"/>
                    </a:moveTo>
                    <a:lnTo>
                      <a:pt x="40" y="3"/>
                    </a:lnTo>
                    <a:lnTo>
                      <a:pt x="34" y="3"/>
                    </a:lnTo>
                    <a:lnTo>
                      <a:pt x="34" y="6"/>
                    </a:lnTo>
                    <a:lnTo>
                      <a:pt x="40" y="6"/>
                    </a:lnTo>
                    <a:close/>
                    <a:moveTo>
                      <a:pt x="72" y="6"/>
                    </a:moveTo>
                    <a:lnTo>
                      <a:pt x="72" y="3"/>
                    </a:lnTo>
                    <a:lnTo>
                      <a:pt x="66" y="3"/>
                    </a:lnTo>
                    <a:lnTo>
                      <a:pt x="66" y="6"/>
                    </a:lnTo>
                    <a:lnTo>
                      <a:pt x="72" y="6"/>
                    </a:lnTo>
                    <a:close/>
                    <a:moveTo>
                      <a:pt x="89" y="6"/>
                    </a:moveTo>
                    <a:lnTo>
                      <a:pt x="89" y="6"/>
                    </a:lnTo>
                    <a:lnTo>
                      <a:pt x="112" y="6"/>
                    </a:lnTo>
                    <a:lnTo>
                      <a:pt x="112" y="3"/>
                    </a:lnTo>
                    <a:lnTo>
                      <a:pt x="83" y="3"/>
                    </a:lnTo>
                    <a:lnTo>
                      <a:pt x="83" y="6"/>
                    </a:lnTo>
                    <a:lnTo>
                      <a:pt x="89" y="6"/>
                    </a:lnTo>
                    <a:close/>
                    <a:moveTo>
                      <a:pt x="149" y="6"/>
                    </a:moveTo>
                    <a:lnTo>
                      <a:pt x="149" y="6"/>
                    </a:lnTo>
                    <a:lnTo>
                      <a:pt x="152" y="6"/>
                    </a:lnTo>
                    <a:lnTo>
                      <a:pt x="155" y="6"/>
                    </a:lnTo>
                    <a:lnTo>
                      <a:pt x="164" y="6"/>
                    </a:lnTo>
                    <a:lnTo>
                      <a:pt x="164" y="3"/>
                    </a:lnTo>
                    <a:lnTo>
                      <a:pt x="161" y="3"/>
                    </a:lnTo>
                    <a:lnTo>
                      <a:pt x="158" y="3"/>
                    </a:lnTo>
                    <a:lnTo>
                      <a:pt x="155" y="0"/>
                    </a:lnTo>
                    <a:lnTo>
                      <a:pt x="152" y="0"/>
                    </a:lnTo>
                    <a:lnTo>
                      <a:pt x="149" y="0"/>
                    </a:lnTo>
                    <a:lnTo>
                      <a:pt x="149" y="3"/>
                    </a:lnTo>
                    <a:lnTo>
                      <a:pt x="146" y="3"/>
                    </a:lnTo>
                    <a:lnTo>
                      <a:pt x="144" y="3"/>
                    </a:lnTo>
                    <a:lnTo>
                      <a:pt x="144" y="6"/>
                    </a:lnTo>
                    <a:lnTo>
                      <a:pt x="141" y="6"/>
                    </a:lnTo>
                    <a:lnTo>
                      <a:pt x="149" y="6"/>
                    </a:lnTo>
                    <a:close/>
                    <a:moveTo>
                      <a:pt x="187" y="6"/>
                    </a:moveTo>
                    <a:lnTo>
                      <a:pt x="187" y="6"/>
                    </a:lnTo>
                    <a:lnTo>
                      <a:pt x="198" y="6"/>
                    </a:lnTo>
                    <a:lnTo>
                      <a:pt x="198" y="3"/>
                    </a:lnTo>
                    <a:lnTo>
                      <a:pt x="169" y="3"/>
                    </a:lnTo>
                    <a:lnTo>
                      <a:pt x="169" y="6"/>
                    </a:lnTo>
                    <a:lnTo>
                      <a:pt x="184" y="6"/>
                    </a:lnTo>
                    <a:lnTo>
                      <a:pt x="187" y="6"/>
                    </a:lnTo>
                    <a:close/>
                    <a:moveTo>
                      <a:pt x="227" y="6"/>
                    </a:moveTo>
                    <a:lnTo>
                      <a:pt x="224" y="3"/>
                    </a:lnTo>
                    <a:lnTo>
                      <a:pt x="218" y="3"/>
                    </a:lnTo>
                    <a:lnTo>
                      <a:pt x="215" y="6"/>
                    </a:lnTo>
                    <a:lnTo>
                      <a:pt x="227" y="6"/>
                    </a:lnTo>
                    <a:close/>
                    <a:moveTo>
                      <a:pt x="258" y="6"/>
                    </a:moveTo>
                    <a:lnTo>
                      <a:pt x="258" y="6"/>
                    </a:lnTo>
                    <a:lnTo>
                      <a:pt x="270" y="6"/>
                    </a:lnTo>
                    <a:lnTo>
                      <a:pt x="270" y="3"/>
                    </a:lnTo>
                    <a:lnTo>
                      <a:pt x="241" y="3"/>
                    </a:lnTo>
                    <a:lnTo>
                      <a:pt x="241" y="6"/>
                    </a:lnTo>
                    <a:lnTo>
                      <a:pt x="253" y="6"/>
                    </a:lnTo>
                    <a:lnTo>
                      <a:pt x="258" y="6"/>
                    </a:lnTo>
                    <a:close/>
                    <a:moveTo>
                      <a:pt x="281" y="6"/>
                    </a:moveTo>
                    <a:lnTo>
                      <a:pt x="281" y="6"/>
                    </a:lnTo>
                    <a:lnTo>
                      <a:pt x="304" y="6"/>
                    </a:lnTo>
                    <a:lnTo>
                      <a:pt x="304" y="3"/>
                    </a:lnTo>
                    <a:lnTo>
                      <a:pt x="276" y="3"/>
                    </a:lnTo>
                    <a:lnTo>
                      <a:pt x="276" y="6"/>
                    </a:lnTo>
                    <a:lnTo>
                      <a:pt x="281" y="6"/>
                    </a:lnTo>
                    <a:close/>
                    <a:moveTo>
                      <a:pt x="339" y="6"/>
                    </a:moveTo>
                    <a:lnTo>
                      <a:pt x="339" y="3"/>
                    </a:lnTo>
                    <a:lnTo>
                      <a:pt x="333" y="3"/>
                    </a:lnTo>
                    <a:lnTo>
                      <a:pt x="333" y="6"/>
                    </a:lnTo>
                    <a:lnTo>
                      <a:pt x="339" y="6"/>
                    </a:lnTo>
                    <a:close/>
                    <a:moveTo>
                      <a:pt x="367" y="6"/>
                    </a:moveTo>
                    <a:lnTo>
                      <a:pt x="367" y="3"/>
                    </a:lnTo>
                    <a:lnTo>
                      <a:pt x="365" y="3"/>
                    </a:lnTo>
                    <a:lnTo>
                      <a:pt x="365" y="6"/>
                    </a:lnTo>
                    <a:lnTo>
                      <a:pt x="367" y="6"/>
                    </a:lnTo>
                    <a:close/>
                    <a:moveTo>
                      <a:pt x="390" y="6"/>
                    </a:moveTo>
                    <a:lnTo>
                      <a:pt x="388" y="3"/>
                    </a:lnTo>
                    <a:lnTo>
                      <a:pt x="379" y="3"/>
                    </a:lnTo>
                    <a:lnTo>
                      <a:pt x="379" y="6"/>
                    </a:lnTo>
                    <a:lnTo>
                      <a:pt x="390" y="6"/>
                    </a:lnTo>
                    <a:close/>
                    <a:moveTo>
                      <a:pt x="419" y="6"/>
                    </a:moveTo>
                    <a:lnTo>
                      <a:pt x="419" y="3"/>
                    </a:lnTo>
                    <a:lnTo>
                      <a:pt x="416" y="3"/>
                    </a:lnTo>
                    <a:lnTo>
                      <a:pt x="416" y="6"/>
                    </a:lnTo>
                    <a:lnTo>
                      <a:pt x="419" y="6"/>
                    </a:lnTo>
                    <a:close/>
                    <a:moveTo>
                      <a:pt x="436" y="6"/>
                    </a:moveTo>
                    <a:lnTo>
                      <a:pt x="436" y="3"/>
                    </a:lnTo>
                    <a:lnTo>
                      <a:pt x="431" y="3"/>
                    </a:lnTo>
                    <a:lnTo>
                      <a:pt x="431" y="6"/>
                    </a:lnTo>
                    <a:lnTo>
                      <a:pt x="436" y="6"/>
                    </a:lnTo>
                    <a:close/>
                    <a:moveTo>
                      <a:pt x="451" y="6"/>
                    </a:moveTo>
                    <a:lnTo>
                      <a:pt x="448" y="3"/>
                    </a:lnTo>
                    <a:lnTo>
                      <a:pt x="442" y="3"/>
                    </a:lnTo>
                    <a:lnTo>
                      <a:pt x="445" y="6"/>
                    </a:lnTo>
                    <a:lnTo>
                      <a:pt x="451" y="6"/>
                    </a:lnTo>
                    <a:close/>
                    <a:moveTo>
                      <a:pt x="488" y="6"/>
                    </a:moveTo>
                    <a:lnTo>
                      <a:pt x="491" y="3"/>
                    </a:lnTo>
                    <a:lnTo>
                      <a:pt x="485" y="3"/>
                    </a:lnTo>
                    <a:lnTo>
                      <a:pt x="482" y="6"/>
                    </a:lnTo>
                    <a:lnTo>
                      <a:pt x="488" y="6"/>
                    </a:lnTo>
                    <a:close/>
                    <a:moveTo>
                      <a:pt x="502" y="6"/>
                    </a:moveTo>
                    <a:lnTo>
                      <a:pt x="502" y="6"/>
                    </a:lnTo>
                    <a:lnTo>
                      <a:pt x="525" y="6"/>
                    </a:lnTo>
                    <a:lnTo>
                      <a:pt x="525" y="3"/>
                    </a:lnTo>
                    <a:lnTo>
                      <a:pt x="497" y="3"/>
                    </a:lnTo>
                    <a:lnTo>
                      <a:pt x="497" y="6"/>
                    </a:lnTo>
                    <a:lnTo>
                      <a:pt x="502" y="6"/>
                    </a:lnTo>
                    <a:close/>
                    <a:moveTo>
                      <a:pt x="540" y="6"/>
                    </a:moveTo>
                    <a:lnTo>
                      <a:pt x="540" y="6"/>
                    </a:lnTo>
                    <a:lnTo>
                      <a:pt x="548" y="6"/>
                    </a:lnTo>
                    <a:lnTo>
                      <a:pt x="551" y="6"/>
                    </a:lnTo>
                    <a:lnTo>
                      <a:pt x="566" y="6"/>
                    </a:lnTo>
                    <a:lnTo>
                      <a:pt x="563" y="6"/>
                    </a:lnTo>
                    <a:lnTo>
                      <a:pt x="563" y="3"/>
                    </a:lnTo>
                    <a:lnTo>
                      <a:pt x="560" y="3"/>
                    </a:lnTo>
                    <a:lnTo>
                      <a:pt x="557" y="3"/>
                    </a:lnTo>
                    <a:lnTo>
                      <a:pt x="554" y="3"/>
                    </a:lnTo>
                    <a:lnTo>
                      <a:pt x="551" y="3"/>
                    </a:lnTo>
                    <a:lnTo>
                      <a:pt x="548" y="3"/>
                    </a:lnTo>
                    <a:lnTo>
                      <a:pt x="545" y="3"/>
                    </a:lnTo>
                    <a:lnTo>
                      <a:pt x="534" y="3"/>
                    </a:lnTo>
                    <a:lnTo>
                      <a:pt x="534" y="6"/>
                    </a:lnTo>
                    <a:lnTo>
                      <a:pt x="540" y="6"/>
                    </a:lnTo>
                    <a:close/>
                    <a:moveTo>
                      <a:pt x="586" y="6"/>
                    </a:moveTo>
                    <a:lnTo>
                      <a:pt x="586" y="6"/>
                    </a:lnTo>
                    <a:lnTo>
                      <a:pt x="588" y="6"/>
                    </a:lnTo>
                    <a:lnTo>
                      <a:pt x="591" y="6"/>
                    </a:lnTo>
                    <a:lnTo>
                      <a:pt x="600" y="6"/>
                    </a:lnTo>
                    <a:lnTo>
                      <a:pt x="600" y="3"/>
                    </a:lnTo>
                    <a:lnTo>
                      <a:pt x="597" y="3"/>
                    </a:lnTo>
                    <a:lnTo>
                      <a:pt x="594" y="3"/>
                    </a:lnTo>
                    <a:lnTo>
                      <a:pt x="591" y="0"/>
                    </a:lnTo>
                    <a:lnTo>
                      <a:pt x="588" y="0"/>
                    </a:lnTo>
                    <a:lnTo>
                      <a:pt x="586" y="0"/>
                    </a:lnTo>
                    <a:lnTo>
                      <a:pt x="586" y="3"/>
                    </a:lnTo>
                    <a:lnTo>
                      <a:pt x="583" y="3"/>
                    </a:lnTo>
                    <a:lnTo>
                      <a:pt x="580" y="3"/>
                    </a:lnTo>
                    <a:lnTo>
                      <a:pt x="580" y="6"/>
                    </a:lnTo>
                    <a:lnTo>
                      <a:pt x="577" y="6"/>
                    </a:lnTo>
                    <a:lnTo>
                      <a:pt x="586" y="6"/>
                    </a:lnTo>
                    <a:close/>
                    <a:moveTo>
                      <a:pt x="617" y="6"/>
                    </a:moveTo>
                    <a:lnTo>
                      <a:pt x="617" y="3"/>
                    </a:lnTo>
                    <a:lnTo>
                      <a:pt x="614" y="3"/>
                    </a:lnTo>
                    <a:lnTo>
                      <a:pt x="614" y="6"/>
                    </a:lnTo>
                    <a:lnTo>
                      <a:pt x="617" y="6"/>
                    </a:lnTo>
                    <a:close/>
                    <a:moveTo>
                      <a:pt x="640" y="6"/>
                    </a:moveTo>
                    <a:lnTo>
                      <a:pt x="640" y="6"/>
                    </a:lnTo>
                    <a:lnTo>
                      <a:pt x="655" y="6"/>
                    </a:lnTo>
                    <a:lnTo>
                      <a:pt x="655" y="3"/>
                    </a:lnTo>
                    <a:lnTo>
                      <a:pt x="623" y="3"/>
                    </a:lnTo>
                    <a:lnTo>
                      <a:pt x="623" y="6"/>
                    </a:lnTo>
                    <a:lnTo>
                      <a:pt x="637" y="6"/>
                    </a:lnTo>
                    <a:lnTo>
                      <a:pt x="640" y="6"/>
                    </a:lnTo>
                    <a:close/>
                    <a:moveTo>
                      <a:pt x="663" y="6"/>
                    </a:moveTo>
                    <a:lnTo>
                      <a:pt x="660" y="3"/>
                    </a:lnTo>
                    <a:lnTo>
                      <a:pt x="655" y="3"/>
                    </a:lnTo>
                    <a:lnTo>
                      <a:pt x="657" y="6"/>
                    </a:lnTo>
                    <a:lnTo>
                      <a:pt x="663" y="6"/>
                    </a:lnTo>
                    <a:close/>
                    <a:moveTo>
                      <a:pt x="692" y="6"/>
                    </a:moveTo>
                    <a:lnTo>
                      <a:pt x="695" y="3"/>
                    </a:lnTo>
                    <a:lnTo>
                      <a:pt x="689" y="3"/>
                    </a:lnTo>
                    <a:lnTo>
                      <a:pt x="686" y="6"/>
                    </a:lnTo>
                    <a:lnTo>
                      <a:pt x="692" y="6"/>
                    </a:lnTo>
                    <a:close/>
                    <a:moveTo>
                      <a:pt x="741" y="6"/>
                    </a:moveTo>
                    <a:lnTo>
                      <a:pt x="741" y="6"/>
                    </a:lnTo>
                    <a:lnTo>
                      <a:pt x="744" y="6"/>
                    </a:lnTo>
                    <a:lnTo>
                      <a:pt x="746" y="6"/>
                    </a:lnTo>
                    <a:lnTo>
                      <a:pt x="749" y="6"/>
                    </a:lnTo>
                    <a:lnTo>
                      <a:pt x="752" y="6"/>
                    </a:lnTo>
                    <a:lnTo>
                      <a:pt x="761" y="6"/>
                    </a:lnTo>
                    <a:lnTo>
                      <a:pt x="758" y="6"/>
                    </a:lnTo>
                    <a:lnTo>
                      <a:pt x="758" y="3"/>
                    </a:lnTo>
                    <a:lnTo>
                      <a:pt x="755" y="3"/>
                    </a:lnTo>
                    <a:lnTo>
                      <a:pt x="752" y="3"/>
                    </a:lnTo>
                    <a:lnTo>
                      <a:pt x="749" y="0"/>
                    </a:lnTo>
                    <a:lnTo>
                      <a:pt x="746" y="0"/>
                    </a:lnTo>
                    <a:lnTo>
                      <a:pt x="744" y="0"/>
                    </a:lnTo>
                    <a:lnTo>
                      <a:pt x="741" y="0"/>
                    </a:lnTo>
                    <a:lnTo>
                      <a:pt x="741" y="3"/>
                    </a:lnTo>
                    <a:lnTo>
                      <a:pt x="738" y="3"/>
                    </a:lnTo>
                    <a:lnTo>
                      <a:pt x="735" y="3"/>
                    </a:lnTo>
                    <a:lnTo>
                      <a:pt x="732" y="3"/>
                    </a:lnTo>
                    <a:lnTo>
                      <a:pt x="732" y="6"/>
                    </a:lnTo>
                    <a:lnTo>
                      <a:pt x="729" y="6"/>
                    </a:lnTo>
                    <a:lnTo>
                      <a:pt x="741" y="6"/>
                    </a:lnTo>
                    <a:close/>
                    <a:moveTo>
                      <a:pt x="787" y="6"/>
                    </a:moveTo>
                    <a:lnTo>
                      <a:pt x="787" y="6"/>
                    </a:lnTo>
                    <a:lnTo>
                      <a:pt x="807" y="6"/>
                    </a:lnTo>
                    <a:lnTo>
                      <a:pt x="807" y="3"/>
                    </a:lnTo>
                    <a:lnTo>
                      <a:pt x="781" y="3"/>
                    </a:lnTo>
                    <a:lnTo>
                      <a:pt x="781" y="6"/>
                    </a:lnTo>
                    <a:lnTo>
                      <a:pt x="787" y="6"/>
                    </a:lnTo>
                    <a:close/>
                    <a:moveTo>
                      <a:pt x="844" y="6"/>
                    </a:moveTo>
                    <a:lnTo>
                      <a:pt x="841" y="3"/>
                    </a:lnTo>
                    <a:lnTo>
                      <a:pt x="835" y="3"/>
                    </a:lnTo>
                    <a:lnTo>
                      <a:pt x="835" y="6"/>
                    </a:lnTo>
                    <a:lnTo>
                      <a:pt x="844" y="6"/>
                    </a:lnTo>
                    <a:close/>
                    <a:moveTo>
                      <a:pt x="876" y="6"/>
                    </a:moveTo>
                    <a:lnTo>
                      <a:pt x="876" y="3"/>
                    </a:lnTo>
                    <a:lnTo>
                      <a:pt x="870" y="3"/>
                    </a:lnTo>
                    <a:lnTo>
                      <a:pt x="870" y="6"/>
                    </a:lnTo>
                    <a:lnTo>
                      <a:pt x="876" y="6"/>
                    </a:lnTo>
                    <a:close/>
                    <a:moveTo>
                      <a:pt x="893" y="6"/>
                    </a:moveTo>
                    <a:lnTo>
                      <a:pt x="893" y="6"/>
                    </a:lnTo>
                    <a:lnTo>
                      <a:pt x="916" y="6"/>
                    </a:lnTo>
                    <a:lnTo>
                      <a:pt x="916" y="3"/>
                    </a:lnTo>
                    <a:lnTo>
                      <a:pt x="887" y="3"/>
                    </a:lnTo>
                    <a:lnTo>
                      <a:pt x="887" y="6"/>
                    </a:lnTo>
                    <a:lnTo>
                      <a:pt x="893" y="6"/>
                    </a:lnTo>
                    <a:close/>
                    <a:moveTo>
                      <a:pt x="927" y="6"/>
                    </a:moveTo>
                    <a:lnTo>
                      <a:pt x="924" y="3"/>
                    </a:lnTo>
                    <a:lnTo>
                      <a:pt x="919" y="3"/>
                    </a:lnTo>
                    <a:lnTo>
                      <a:pt x="921" y="6"/>
                    </a:lnTo>
                    <a:lnTo>
                      <a:pt x="927" y="6"/>
                    </a:lnTo>
                    <a:close/>
                    <a:moveTo>
                      <a:pt x="956" y="6"/>
                    </a:moveTo>
                    <a:lnTo>
                      <a:pt x="956" y="3"/>
                    </a:lnTo>
                    <a:lnTo>
                      <a:pt x="950" y="3"/>
                    </a:lnTo>
                    <a:lnTo>
                      <a:pt x="950" y="6"/>
                    </a:lnTo>
                    <a:lnTo>
                      <a:pt x="956" y="6"/>
                    </a:lnTo>
                    <a:close/>
                    <a:moveTo>
                      <a:pt x="985" y="6"/>
                    </a:moveTo>
                    <a:lnTo>
                      <a:pt x="985" y="3"/>
                    </a:lnTo>
                    <a:lnTo>
                      <a:pt x="982" y="3"/>
                    </a:lnTo>
                    <a:lnTo>
                      <a:pt x="979" y="6"/>
                    </a:lnTo>
                    <a:lnTo>
                      <a:pt x="985" y="6"/>
                    </a:lnTo>
                    <a:close/>
                    <a:moveTo>
                      <a:pt x="1033" y="6"/>
                    </a:moveTo>
                    <a:lnTo>
                      <a:pt x="1033" y="3"/>
                    </a:lnTo>
                    <a:lnTo>
                      <a:pt x="1031" y="3"/>
                    </a:lnTo>
                    <a:lnTo>
                      <a:pt x="1031" y="6"/>
                    </a:lnTo>
                    <a:lnTo>
                      <a:pt x="1033" y="6"/>
                    </a:lnTo>
                    <a:close/>
                    <a:moveTo>
                      <a:pt x="1051" y="6"/>
                    </a:moveTo>
                    <a:lnTo>
                      <a:pt x="1051" y="6"/>
                    </a:lnTo>
                    <a:lnTo>
                      <a:pt x="1074" y="6"/>
                    </a:lnTo>
                    <a:lnTo>
                      <a:pt x="1074" y="3"/>
                    </a:lnTo>
                    <a:lnTo>
                      <a:pt x="1045" y="3"/>
                    </a:lnTo>
                    <a:lnTo>
                      <a:pt x="1045" y="6"/>
                    </a:lnTo>
                    <a:lnTo>
                      <a:pt x="1051" y="6"/>
                    </a:lnTo>
                    <a:close/>
                    <a:moveTo>
                      <a:pt x="1088" y="6"/>
                    </a:moveTo>
                    <a:lnTo>
                      <a:pt x="1088" y="6"/>
                    </a:lnTo>
                    <a:lnTo>
                      <a:pt x="1097" y="6"/>
                    </a:lnTo>
                    <a:lnTo>
                      <a:pt x="1099" y="6"/>
                    </a:lnTo>
                    <a:lnTo>
                      <a:pt x="1102" y="6"/>
                    </a:lnTo>
                    <a:lnTo>
                      <a:pt x="1114" y="6"/>
                    </a:lnTo>
                    <a:lnTo>
                      <a:pt x="1111" y="6"/>
                    </a:lnTo>
                    <a:lnTo>
                      <a:pt x="1111" y="3"/>
                    </a:lnTo>
                    <a:lnTo>
                      <a:pt x="1108" y="3"/>
                    </a:lnTo>
                    <a:lnTo>
                      <a:pt x="1105" y="3"/>
                    </a:lnTo>
                    <a:lnTo>
                      <a:pt x="1102" y="3"/>
                    </a:lnTo>
                    <a:lnTo>
                      <a:pt x="1099" y="3"/>
                    </a:lnTo>
                    <a:lnTo>
                      <a:pt x="1097" y="3"/>
                    </a:lnTo>
                    <a:lnTo>
                      <a:pt x="1082" y="3"/>
                    </a:lnTo>
                    <a:lnTo>
                      <a:pt x="1082" y="6"/>
                    </a:lnTo>
                    <a:lnTo>
                      <a:pt x="1088" y="6"/>
                    </a:lnTo>
                    <a:close/>
                    <a:moveTo>
                      <a:pt x="1134" y="6"/>
                    </a:moveTo>
                    <a:lnTo>
                      <a:pt x="1134" y="6"/>
                    </a:lnTo>
                    <a:lnTo>
                      <a:pt x="1137" y="6"/>
                    </a:lnTo>
                    <a:lnTo>
                      <a:pt x="1140" y="6"/>
                    </a:lnTo>
                    <a:lnTo>
                      <a:pt x="1143" y="6"/>
                    </a:lnTo>
                    <a:lnTo>
                      <a:pt x="1151" y="6"/>
                    </a:lnTo>
                    <a:lnTo>
                      <a:pt x="1148" y="6"/>
                    </a:lnTo>
                    <a:lnTo>
                      <a:pt x="1148" y="3"/>
                    </a:lnTo>
                    <a:lnTo>
                      <a:pt x="1145" y="3"/>
                    </a:lnTo>
                    <a:lnTo>
                      <a:pt x="1143" y="3"/>
                    </a:lnTo>
                    <a:lnTo>
                      <a:pt x="1143" y="0"/>
                    </a:lnTo>
                    <a:lnTo>
                      <a:pt x="1140" y="0"/>
                    </a:lnTo>
                    <a:lnTo>
                      <a:pt x="1137" y="0"/>
                    </a:lnTo>
                    <a:lnTo>
                      <a:pt x="1134" y="0"/>
                    </a:lnTo>
                    <a:lnTo>
                      <a:pt x="1134" y="3"/>
                    </a:lnTo>
                    <a:lnTo>
                      <a:pt x="1131" y="3"/>
                    </a:lnTo>
                    <a:lnTo>
                      <a:pt x="1128" y="3"/>
                    </a:lnTo>
                    <a:lnTo>
                      <a:pt x="1128" y="6"/>
                    </a:lnTo>
                    <a:lnTo>
                      <a:pt x="1125" y="6"/>
                    </a:lnTo>
                    <a:lnTo>
                      <a:pt x="1134" y="6"/>
                    </a:lnTo>
                    <a:close/>
                    <a:moveTo>
                      <a:pt x="1165" y="6"/>
                    </a:moveTo>
                    <a:lnTo>
                      <a:pt x="1165" y="6"/>
                    </a:lnTo>
                    <a:lnTo>
                      <a:pt x="1188" y="6"/>
                    </a:lnTo>
                    <a:lnTo>
                      <a:pt x="1188" y="3"/>
                    </a:lnTo>
                    <a:lnTo>
                      <a:pt x="1160" y="3"/>
                    </a:lnTo>
                    <a:lnTo>
                      <a:pt x="1160" y="6"/>
                    </a:lnTo>
                    <a:lnTo>
                      <a:pt x="1165" y="6"/>
                    </a:lnTo>
                    <a:close/>
                    <a:moveTo>
                      <a:pt x="1200" y="6"/>
                    </a:moveTo>
                    <a:lnTo>
                      <a:pt x="1200" y="3"/>
                    </a:lnTo>
                    <a:lnTo>
                      <a:pt x="1194" y="3"/>
                    </a:lnTo>
                    <a:lnTo>
                      <a:pt x="1197" y="6"/>
                    </a:lnTo>
                    <a:lnTo>
                      <a:pt x="1200" y="6"/>
                    </a:lnTo>
                    <a:lnTo>
                      <a:pt x="1232" y="6"/>
                    </a:lnTo>
                    <a:lnTo>
                      <a:pt x="1234" y="3"/>
                    </a:lnTo>
                    <a:lnTo>
                      <a:pt x="1229" y="3"/>
                    </a:lnTo>
                    <a:lnTo>
                      <a:pt x="1226" y="6"/>
                    </a:lnTo>
                    <a:lnTo>
                      <a:pt x="1232" y="6"/>
                    </a:lnTo>
                    <a:lnTo>
                      <a:pt x="1200" y="6"/>
                    </a:lnTo>
                    <a:close/>
                  </a:path>
                </a:pathLst>
              </a:custGeom>
              <a:solidFill>
                <a:schemeClr val="tx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52" name="Rectangle 97"/>
            <p:cNvSpPr>
              <a:spLocks noChangeArrowheads="1"/>
            </p:cNvSpPr>
            <p:nvPr userDrawn="1"/>
          </p:nvSpPr>
          <p:spPr bwMode="auto">
            <a:xfrm>
              <a:off x="5061" y="4116"/>
              <a:ext cx="656" cy="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/>
            <a:lstStyle>
              <a:lvl1pPr eaLnBrk="0" hangingPunct="0">
                <a:defRPr sz="4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buFont typeface="Wingdings 3" pitchFamily="18" charset="2"/>
                <a:defRPr sz="4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buFont typeface="Wingdings 3" pitchFamily="18" charset="2"/>
                <a:defRPr sz="4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buFont typeface="Wingdings 3" pitchFamily="18" charset="2"/>
                <a:defRPr sz="4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buFont typeface="Wingdings 3" pitchFamily="18" charset="2"/>
                <a:defRPr sz="4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40000"/>
                </a:spcBef>
                <a:buSzPct val="80000"/>
                <a:buFont typeface="Wingdings 3" panose="05040102010807070707" pitchFamily="18" charset="2"/>
                <a:buNone/>
                <a:defRPr/>
              </a:pPr>
              <a:endParaRPr lang="en-US" altLang="en-US"/>
            </a:p>
          </p:txBody>
        </p:sp>
        <p:sp>
          <p:nvSpPr>
            <p:cNvPr id="1053" name="Rectangle 98"/>
            <p:cNvSpPr>
              <a:spLocks noChangeArrowheads="1"/>
            </p:cNvSpPr>
            <p:nvPr userDrawn="1"/>
          </p:nvSpPr>
          <p:spPr bwMode="auto">
            <a:xfrm>
              <a:off x="5061" y="4308"/>
              <a:ext cx="656" cy="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/>
            <a:lstStyle>
              <a:lvl1pPr eaLnBrk="0" hangingPunct="0">
                <a:defRPr sz="4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buFont typeface="Wingdings 3" pitchFamily="18" charset="2"/>
                <a:defRPr sz="4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buFont typeface="Wingdings 3" pitchFamily="18" charset="2"/>
                <a:defRPr sz="4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buFont typeface="Wingdings 3" pitchFamily="18" charset="2"/>
                <a:defRPr sz="4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buFont typeface="Wingdings 3" pitchFamily="18" charset="2"/>
                <a:defRPr sz="4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40000"/>
                </a:spcBef>
                <a:buSzPct val="80000"/>
                <a:buFont typeface="Wingdings 3" panose="05040102010807070707" pitchFamily="18" charset="2"/>
                <a:buNone/>
                <a:defRPr/>
              </a:pPr>
              <a:endParaRPr lang="en-US" altLang="en-US"/>
            </a:p>
          </p:txBody>
        </p:sp>
      </p:grpSp>
      <p:sp>
        <p:nvSpPr>
          <p:cNvPr id="1027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125538"/>
          </a:xfrm>
          <a:prstGeom prst="rect">
            <a:avLst/>
          </a:prstGeom>
          <a:gradFill rotWithShape="1">
            <a:gsLst>
              <a:gs pos="0">
                <a:srgbClr val="131347"/>
              </a:gs>
              <a:gs pos="100000">
                <a:srgbClr val="282899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itchFamily="18" charset="2"/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itchFamily="18" charset="2"/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itchFamily="18" charset="2"/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itchFamily="18" charset="2"/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buNone/>
              <a:defRPr/>
            </a:pPr>
            <a:endParaRPr lang="en-US" altLang="en-US"/>
          </a:p>
        </p:txBody>
      </p:sp>
      <p:sp>
        <p:nvSpPr>
          <p:cNvPr id="1028" name="Rectangle 12"/>
          <p:cNvSpPr>
            <a:spLocks noChangeArrowheads="1"/>
          </p:cNvSpPr>
          <p:nvPr userDrawn="1"/>
        </p:nvSpPr>
        <p:spPr bwMode="auto">
          <a:xfrm>
            <a:off x="0" y="1117600"/>
            <a:ext cx="9144000" cy="5313363"/>
          </a:xfrm>
          <a:prstGeom prst="rect">
            <a:avLst/>
          </a:prstGeom>
          <a:solidFill>
            <a:srgbClr val="28289A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itchFamily="18" charset="2"/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itchFamily="18" charset="2"/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itchFamily="18" charset="2"/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itchFamily="18" charset="2"/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buNone/>
              <a:defRPr/>
            </a:pPr>
            <a:endParaRPr lang="en-US" altLang="en-US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6525"/>
            <a:ext cx="8229600" cy="850900"/>
          </a:xfrm>
          <a:prstGeom prst="rect">
            <a:avLst/>
          </a:prstGeom>
          <a:noFill/>
          <a:ln>
            <a:noFill/>
          </a:ln>
          <a:effectLst>
            <a:outerShdw dist="29935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0638"/>
            <a:ext cx="8229600" cy="267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1" name="Rectangle 9"/>
          <p:cNvSpPr>
            <a:spLocks noChangeArrowheads="1"/>
          </p:cNvSpPr>
          <p:nvPr userDrawn="1"/>
        </p:nvSpPr>
        <p:spPr bwMode="auto">
          <a:xfrm>
            <a:off x="0" y="6048375"/>
            <a:ext cx="9144000" cy="809625"/>
          </a:xfrm>
          <a:prstGeom prst="rect">
            <a:avLst/>
          </a:prstGeom>
          <a:gradFill rotWithShape="1">
            <a:gsLst>
              <a:gs pos="0">
                <a:srgbClr val="282899"/>
              </a:gs>
              <a:gs pos="100000">
                <a:srgbClr val="0A0A25"/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itchFamily="18" charset="2"/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itchFamily="18" charset="2"/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itchFamily="18" charset="2"/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itchFamily="18" charset="2"/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buNone/>
              <a:defRPr/>
            </a:pPr>
            <a:endParaRPr lang="en-US" altLang="en-US"/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150813" y="6591300"/>
            <a:ext cx="4186980" cy="1661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marL="276225" indent="-276225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buNone/>
              <a:defRPr/>
            </a:pPr>
            <a:r>
              <a:rPr lang="en-US" altLang="en-US" sz="1200" dirty="0">
                <a:latin typeface="Arial Narrow" pitchFamily="34" charset="0"/>
              </a:rPr>
              <a:t>Eric Allender:</a:t>
            </a:r>
            <a:r>
              <a:rPr lang="en-US" altLang="en-US" sz="1200" i="1" dirty="0">
                <a:latin typeface="Arial Narrow" pitchFamily="34" charset="0"/>
              </a:rPr>
              <a:t>  The New Complexity Landscape around Circuit Minimization</a:t>
            </a:r>
            <a:endParaRPr lang="en-US" altLang="en-US" sz="1200" dirty="0">
              <a:latin typeface="Arial Narrow" pitchFamily="34" charset="0"/>
            </a:endParaRPr>
          </a:p>
        </p:txBody>
      </p:sp>
      <p:grpSp>
        <p:nvGrpSpPr>
          <p:cNvPr id="1033" name="Group 83"/>
          <p:cNvGrpSpPr>
            <a:grpSpLocks/>
          </p:cNvGrpSpPr>
          <p:nvPr userDrawn="1"/>
        </p:nvGrpSpPr>
        <p:grpSpPr bwMode="auto">
          <a:xfrm>
            <a:off x="7853363" y="6534150"/>
            <a:ext cx="1222375" cy="311150"/>
            <a:chOff x="5061" y="4116"/>
            <a:chExt cx="656" cy="196"/>
          </a:xfrm>
        </p:grpSpPr>
        <p:grpSp>
          <p:nvGrpSpPr>
            <p:cNvPr id="1036" name="Group 77"/>
            <p:cNvGrpSpPr>
              <a:grpSpLocks/>
            </p:cNvGrpSpPr>
            <p:nvPr userDrawn="1"/>
          </p:nvGrpSpPr>
          <p:grpSpPr bwMode="auto">
            <a:xfrm>
              <a:off x="5063" y="4172"/>
              <a:ext cx="654" cy="122"/>
              <a:chOff x="5055" y="80"/>
              <a:chExt cx="654" cy="122"/>
            </a:xfrm>
          </p:grpSpPr>
          <p:sp>
            <p:nvSpPr>
              <p:cNvPr id="2" name="Freeform 62"/>
              <p:cNvSpPr>
                <a:spLocks/>
              </p:cNvSpPr>
              <p:nvPr userDrawn="1"/>
            </p:nvSpPr>
            <p:spPr bwMode="auto">
              <a:xfrm>
                <a:off x="5055" y="83"/>
                <a:ext cx="106" cy="116"/>
              </a:xfrm>
              <a:custGeom>
                <a:avLst/>
                <a:gdLst>
                  <a:gd name="T0" fmla="*/ 1 w 201"/>
                  <a:gd name="T1" fmla="*/ 0 h 220"/>
                  <a:gd name="T2" fmla="*/ 1 w 201"/>
                  <a:gd name="T3" fmla="*/ 1 h 220"/>
                  <a:gd name="T4" fmla="*/ 1 w 201"/>
                  <a:gd name="T5" fmla="*/ 1 h 220"/>
                  <a:gd name="T6" fmla="*/ 1 w 201"/>
                  <a:gd name="T7" fmla="*/ 1 h 220"/>
                  <a:gd name="T8" fmla="*/ 1 w 201"/>
                  <a:gd name="T9" fmla="*/ 1 h 220"/>
                  <a:gd name="T10" fmla="*/ 1 w 201"/>
                  <a:gd name="T11" fmla="*/ 1 h 220"/>
                  <a:gd name="T12" fmla="*/ 1 w 201"/>
                  <a:gd name="T13" fmla="*/ 1 h 220"/>
                  <a:gd name="T14" fmla="*/ 1 w 201"/>
                  <a:gd name="T15" fmla="*/ 1 h 220"/>
                  <a:gd name="T16" fmla="*/ 1 w 201"/>
                  <a:gd name="T17" fmla="*/ 1 h 220"/>
                  <a:gd name="T18" fmla="*/ 1 w 201"/>
                  <a:gd name="T19" fmla="*/ 1 h 220"/>
                  <a:gd name="T20" fmla="*/ 1 w 201"/>
                  <a:gd name="T21" fmla="*/ 1 h 220"/>
                  <a:gd name="T22" fmla="*/ 1 w 201"/>
                  <a:gd name="T23" fmla="*/ 1 h 220"/>
                  <a:gd name="T24" fmla="*/ 1 w 201"/>
                  <a:gd name="T25" fmla="*/ 1 h 220"/>
                  <a:gd name="T26" fmla="*/ 1 w 201"/>
                  <a:gd name="T27" fmla="*/ 1 h 220"/>
                  <a:gd name="T28" fmla="*/ 1 w 201"/>
                  <a:gd name="T29" fmla="*/ 1 h 220"/>
                  <a:gd name="T30" fmla="*/ 1 w 201"/>
                  <a:gd name="T31" fmla="*/ 1 h 220"/>
                  <a:gd name="T32" fmla="*/ 1 w 201"/>
                  <a:gd name="T33" fmla="*/ 1 h 220"/>
                  <a:gd name="T34" fmla="*/ 1 w 201"/>
                  <a:gd name="T35" fmla="*/ 1 h 220"/>
                  <a:gd name="T36" fmla="*/ 1 w 201"/>
                  <a:gd name="T37" fmla="*/ 1 h 220"/>
                  <a:gd name="T38" fmla="*/ 1 w 201"/>
                  <a:gd name="T39" fmla="*/ 1 h 220"/>
                  <a:gd name="T40" fmla="*/ 1 w 201"/>
                  <a:gd name="T41" fmla="*/ 1 h 220"/>
                  <a:gd name="T42" fmla="*/ 1 w 201"/>
                  <a:gd name="T43" fmla="*/ 1 h 220"/>
                  <a:gd name="T44" fmla="*/ 1 w 201"/>
                  <a:gd name="T45" fmla="*/ 1 h 220"/>
                  <a:gd name="T46" fmla="*/ 1 w 201"/>
                  <a:gd name="T47" fmla="*/ 1 h 220"/>
                  <a:gd name="T48" fmla="*/ 1 w 201"/>
                  <a:gd name="T49" fmla="*/ 1 h 220"/>
                  <a:gd name="T50" fmla="*/ 1 w 201"/>
                  <a:gd name="T51" fmla="*/ 1 h 220"/>
                  <a:gd name="T52" fmla="*/ 1 w 201"/>
                  <a:gd name="T53" fmla="*/ 1 h 220"/>
                  <a:gd name="T54" fmla="*/ 1 w 201"/>
                  <a:gd name="T55" fmla="*/ 1 h 220"/>
                  <a:gd name="T56" fmla="*/ 1 w 201"/>
                  <a:gd name="T57" fmla="*/ 1 h 220"/>
                  <a:gd name="T58" fmla="*/ 1 w 201"/>
                  <a:gd name="T59" fmla="*/ 1 h 220"/>
                  <a:gd name="T60" fmla="*/ 1 w 201"/>
                  <a:gd name="T61" fmla="*/ 1 h 220"/>
                  <a:gd name="T62" fmla="*/ 1 w 201"/>
                  <a:gd name="T63" fmla="*/ 1 h 220"/>
                  <a:gd name="T64" fmla="*/ 1 w 201"/>
                  <a:gd name="T65" fmla="*/ 1 h 220"/>
                  <a:gd name="T66" fmla="*/ 1 w 201"/>
                  <a:gd name="T67" fmla="*/ 1 h 220"/>
                  <a:gd name="T68" fmla="*/ 1 w 201"/>
                  <a:gd name="T69" fmla="*/ 1 h 220"/>
                  <a:gd name="T70" fmla="*/ 1 w 201"/>
                  <a:gd name="T71" fmla="*/ 1 h 220"/>
                  <a:gd name="T72" fmla="*/ 1 w 201"/>
                  <a:gd name="T73" fmla="*/ 1 h 220"/>
                  <a:gd name="T74" fmla="*/ 1 w 201"/>
                  <a:gd name="T75" fmla="*/ 1 h 220"/>
                  <a:gd name="T76" fmla="*/ 1 w 201"/>
                  <a:gd name="T77" fmla="*/ 1 h 220"/>
                  <a:gd name="T78" fmla="*/ 1 w 201"/>
                  <a:gd name="T79" fmla="*/ 1 h 220"/>
                  <a:gd name="T80" fmla="*/ 1 w 201"/>
                  <a:gd name="T81" fmla="*/ 1 h 220"/>
                  <a:gd name="T82" fmla="*/ 0 w 201"/>
                  <a:gd name="T83" fmla="*/ 1 h 220"/>
                  <a:gd name="T84" fmla="*/ 1 w 201"/>
                  <a:gd name="T85" fmla="*/ 1 h 220"/>
                  <a:gd name="T86" fmla="*/ 1 w 201"/>
                  <a:gd name="T87" fmla="*/ 1 h 220"/>
                  <a:gd name="T88" fmla="*/ 1 w 201"/>
                  <a:gd name="T89" fmla="*/ 1 h 220"/>
                  <a:gd name="T90" fmla="*/ 1 w 201"/>
                  <a:gd name="T91" fmla="*/ 1 h 220"/>
                  <a:gd name="T92" fmla="*/ 1 w 201"/>
                  <a:gd name="T93" fmla="*/ 1 h 220"/>
                  <a:gd name="T94" fmla="*/ 1 w 201"/>
                  <a:gd name="T95" fmla="*/ 1 h 220"/>
                  <a:gd name="T96" fmla="*/ 1 w 201"/>
                  <a:gd name="T97" fmla="*/ 1 h 220"/>
                  <a:gd name="T98" fmla="*/ 1 w 201"/>
                  <a:gd name="T99" fmla="*/ 1 h 220"/>
                  <a:gd name="T100" fmla="*/ 1 w 201"/>
                  <a:gd name="T101" fmla="*/ 1 h 220"/>
                  <a:gd name="T102" fmla="*/ 0 w 201"/>
                  <a:gd name="T103" fmla="*/ 0 h 2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201" h="220">
                    <a:moveTo>
                      <a:pt x="80" y="0"/>
                    </a:moveTo>
                    <a:lnTo>
                      <a:pt x="86" y="0"/>
                    </a:lnTo>
                    <a:lnTo>
                      <a:pt x="89" y="0"/>
                    </a:lnTo>
                    <a:lnTo>
                      <a:pt x="92" y="0"/>
                    </a:lnTo>
                    <a:lnTo>
                      <a:pt x="97" y="0"/>
                    </a:lnTo>
                    <a:lnTo>
                      <a:pt x="100" y="0"/>
                    </a:lnTo>
                    <a:lnTo>
                      <a:pt x="103" y="0"/>
                    </a:lnTo>
                    <a:lnTo>
                      <a:pt x="106" y="3"/>
                    </a:lnTo>
                    <a:lnTo>
                      <a:pt x="112" y="3"/>
                    </a:lnTo>
                    <a:lnTo>
                      <a:pt x="115" y="3"/>
                    </a:lnTo>
                    <a:lnTo>
                      <a:pt x="118" y="6"/>
                    </a:lnTo>
                    <a:lnTo>
                      <a:pt x="120" y="6"/>
                    </a:lnTo>
                    <a:lnTo>
                      <a:pt x="123" y="9"/>
                    </a:lnTo>
                    <a:lnTo>
                      <a:pt x="126" y="9"/>
                    </a:lnTo>
                    <a:lnTo>
                      <a:pt x="129" y="12"/>
                    </a:lnTo>
                    <a:lnTo>
                      <a:pt x="132" y="15"/>
                    </a:lnTo>
                    <a:lnTo>
                      <a:pt x="135" y="17"/>
                    </a:lnTo>
                    <a:lnTo>
                      <a:pt x="138" y="17"/>
                    </a:lnTo>
                    <a:lnTo>
                      <a:pt x="138" y="20"/>
                    </a:lnTo>
                    <a:lnTo>
                      <a:pt x="141" y="23"/>
                    </a:lnTo>
                    <a:lnTo>
                      <a:pt x="143" y="26"/>
                    </a:lnTo>
                    <a:lnTo>
                      <a:pt x="146" y="29"/>
                    </a:lnTo>
                    <a:lnTo>
                      <a:pt x="146" y="32"/>
                    </a:lnTo>
                    <a:lnTo>
                      <a:pt x="146" y="35"/>
                    </a:lnTo>
                    <a:lnTo>
                      <a:pt x="149" y="37"/>
                    </a:lnTo>
                    <a:lnTo>
                      <a:pt x="149" y="40"/>
                    </a:lnTo>
                    <a:lnTo>
                      <a:pt x="149" y="43"/>
                    </a:lnTo>
                    <a:lnTo>
                      <a:pt x="149" y="46"/>
                    </a:lnTo>
                    <a:lnTo>
                      <a:pt x="149" y="49"/>
                    </a:lnTo>
                    <a:lnTo>
                      <a:pt x="152" y="52"/>
                    </a:lnTo>
                    <a:lnTo>
                      <a:pt x="152" y="55"/>
                    </a:lnTo>
                    <a:lnTo>
                      <a:pt x="149" y="57"/>
                    </a:lnTo>
                    <a:lnTo>
                      <a:pt x="149" y="60"/>
                    </a:lnTo>
                    <a:lnTo>
                      <a:pt x="149" y="63"/>
                    </a:lnTo>
                    <a:lnTo>
                      <a:pt x="149" y="66"/>
                    </a:lnTo>
                    <a:lnTo>
                      <a:pt x="149" y="69"/>
                    </a:lnTo>
                    <a:lnTo>
                      <a:pt x="146" y="72"/>
                    </a:lnTo>
                    <a:lnTo>
                      <a:pt x="146" y="75"/>
                    </a:lnTo>
                    <a:lnTo>
                      <a:pt x="146" y="77"/>
                    </a:lnTo>
                    <a:lnTo>
                      <a:pt x="143" y="77"/>
                    </a:lnTo>
                    <a:lnTo>
                      <a:pt x="143" y="80"/>
                    </a:lnTo>
                    <a:lnTo>
                      <a:pt x="141" y="83"/>
                    </a:lnTo>
                    <a:lnTo>
                      <a:pt x="141" y="86"/>
                    </a:lnTo>
                    <a:lnTo>
                      <a:pt x="138" y="86"/>
                    </a:lnTo>
                    <a:lnTo>
                      <a:pt x="135" y="89"/>
                    </a:lnTo>
                    <a:lnTo>
                      <a:pt x="135" y="92"/>
                    </a:lnTo>
                    <a:lnTo>
                      <a:pt x="132" y="95"/>
                    </a:lnTo>
                    <a:lnTo>
                      <a:pt x="129" y="95"/>
                    </a:lnTo>
                    <a:lnTo>
                      <a:pt x="129" y="97"/>
                    </a:lnTo>
                    <a:lnTo>
                      <a:pt x="126" y="97"/>
                    </a:lnTo>
                    <a:lnTo>
                      <a:pt x="123" y="100"/>
                    </a:lnTo>
                    <a:lnTo>
                      <a:pt x="120" y="100"/>
                    </a:lnTo>
                    <a:lnTo>
                      <a:pt x="120" y="103"/>
                    </a:lnTo>
                    <a:lnTo>
                      <a:pt x="118" y="103"/>
                    </a:lnTo>
                    <a:lnTo>
                      <a:pt x="115" y="106"/>
                    </a:lnTo>
                    <a:lnTo>
                      <a:pt x="112" y="106"/>
                    </a:lnTo>
                    <a:lnTo>
                      <a:pt x="109" y="109"/>
                    </a:lnTo>
                    <a:lnTo>
                      <a:pt x="106" y="109"/>
                    </a:lnTo>
                    <a:lnTo>
                      <a:pt x="103" y="112"/>
                    </a:lnTo>
                    <a:lnTo>
                      <a:pt x="100" y="112"/>
                    </a:lnTo>
                    <a:lnTo>
                      <a:pt x="97" y="112"/>
                    </a:lnTo>
                    <a:lnTo>
                      <a:pt x="146" y="172"/>
                    </a:lnTo>
                    <a:lnTo>
                      <a:pt x="149" y="177"/>
                    </a:lnTo>
                    <a:lnTo>
                      <a:pt x="152" y="180"/>
                    </a:lnTo>
                    <a:lnTo>
                      <a:pt x="155" y="183"/>
                    </a:lnTo>
                    <a:lnTo>
                      <a:pt x="158" y="186"/>
                    </a:lnTo>
                    <a:lnTo>
                      <a:pt x="161" y="189"/>
                    </a:lnTo>
                    <a:lnTo>
                      <a:pt x="163" y="192"/>
                    </a:lnTo>
                    <a:lnTo>
                      <a:pt x="166" y="194"/>
                    </a:lnTo>
                    <a:lnTo>
                      <a:pt x="172" y="197"/>
                    </a:lnTo>
                    <a:lnTo>
                      <a:pt x="175" y="200"/>
                    </a:lnTo>
                    <a:lnTo>
                      <a:pt x="178" y="203"/>
                    </a:lnTo>
                    <a:lnTo>
                      <a:pt x="181" y="206"/>
                    </a:lnTo>
                    <a:lnTo>
                      <a:pt x="186" y="209"/>
                    </a:lnTo>
                    <a:lnTo>
                      <a:pt x="189" y="212"/>
                    </a:lnTo>
                    <a:lnTo>
                      <a:pt x="192" y="214"/>
                    </a:lnTo>
                    <a:lnTo>
                      <a:pt x="195" y="217"/>
                    </a:lnTo>
                    <a:lnTo>
                      <a:pt x="201" y="220"/>
                    </a:lnTo>
                    <a:lnTo>
                      <a:pt x="169" y="220"/>
                    </a:lnTo>
                    <a:lnTo>
                      <a:pt x="166" y="220"/>
                    </a:lnTo>
                    <a:lnTo>
                      <a:pt x="163" y="220"/>
                    </a:lnTo>
                    <a:lnTo>
                      <a:pt x="161" y="220"/>
                    </a:lnTo>
                    <a:lnTo>
                      <a:pt x="158" y="220"/>
                    </a:lnTo>
                    <a:lnTo>
                      <a:pt x="155" y="217"/>
                    </a:lnTo>
                    <a:lnTo>
                      <a:pt x="152" y="217"/>
                    </a:lnTo>
                    <a:lnTo>
                      <a:pt x="149" y="217"/>
                    </a:lnTo>
                    <a:lnTo>
                      <a:pt x="146" y="214"/>
                    </a:lnTo>
                    <a:lnTo>
                      <a:pt x="143" y="214"/>
                    </a:lnTo>
                    <a:lnTo>
                      <a:pt x="141" y="212"/>
                    </a:lnTo>
                    <a:lnTo>
                      <a:pt x="138" y="212"/>
                    </a:lnTo>
                    <a:lnTo>
                      <a:pt x="138" y="209"/>
                    </a:lnTo>
                    <a:lnTo>
                      <a:pt x="135" y="209"/>
                    </a:lnTo>
                    <a:lnTo>
                      <a:pt x="135" y="206"/>
                    </a:lnTo>
                    <a:lnTo>
                      <a:pt x="132" y="206"/>
                    </a:lnTo>
                    <a:lnTo>
                      <a:pt x="129" y="203"/>
                    </a:lnTo>
                    <a:lnTo>
                      <a:pt x="89" y="152"/>
                    </a:lnTo>
                    <a:lnTo>
                      <a:pt x="57" y="106"/>
                    </a:lnTo>
                    <a:lnTo>
                      <a:pt x="60" y="103"/>
                    </a:lnTo>
                    <a:lnTo>
                      <a:pt x="63" y="103"/>
                    </a:lnTo>
                    <a:lnTo>
                      <a:pt x="66" y="103"/>
                    </a:lnTo>
                    <a:lnTo>
                      <a:pt x="69" y="103"/>
                    </a:lnTo>
                    <a:lnTo>
                      <a:pt x="72" y="103"/>
                    </a:lnTo>
                    <a:lnTo>
                      <a:pt x="75" y="103"/>
                    </a:lnTo>
                    <a:lnTo>
                      <a:pt x="75" y="100"/>
                    </a:lnTo>
                    <a:lnTo>
                      <a:pt x="77" y="100"/>
                    </a:lnTo>
                    <a:lnTo>
                      <a:pt x="80" y="100"/>
                    </a:lnTo>
                    <a:lnTo>
                      <a:pt x="83" y="97"/>
                    </a:lnTo>
                    <a:lnTo>
                      <a:pt x="86" y="97"/>
                    </a:lnTo>
                    <a:lnTo>
                      <a:pt x="89" y="97"/>
                    </a:lnTo>
                    <a:lnTo>
                      <a:pt x="92" y="95"/>
                    </a:lnTo>
                    <a:lnTo>
                      <a:pt x="95" y="92"/>
                    </a:lnTo>
                    <a:lnTo>
                      <a:pt x="97" y="92"/>
                    </a:lnTo>
                    <a:lnTo>
                      <a:pt x="100" y="89"/>
                    </a:lnTo>
                    <a:lnTo>
                      <a:pt x="103" y="86"/>
                    </a:lnTo>
                    <a:lnTo>
                      <a:pt x="106" y="86"/>
                    </a:lnTo>
                    <a:lnTo>
                      <a:pt x="106" y="83"/>
                    </a:lnTo>
                    <a:lnTo>
                      <a:pt x="109" y="80"/>
                    </a:lnTo>
                    <a:lnTo>
                      <a:pt x="112" y="77"/>
                    </a:lnTo>
                    <a:lnTo>
                      <a:pt x="112" y="75"/>
                    </a:lnTo>
                    <a:lnTo>
                      <a:pt x="112" y="72"/>
                    </a:lnTo>
                    <a:lnTo>
                      <a:pt x="115" y="72"/>
                    </a:lnTo>
                    <a:lnTo>
                      <a:pt x="115" y="69"/>
                    </a:lnTo>
                    <a:lnTo>
                      <a:pt x="115" y="66"/>
                    </a:lnTo>
                    <a:lnTo>
                      <a:pt x="115" y="63"/>
                    </a:lnTo>
                    <a:lnTo>
                      <a:pt x="115" y="60"/>
                    </a:lnTo>
                    <a:lnTo>
                      <a:pt x="118" y="57"/>
                    </a:lnTo>
                    <a:lnTo>
                      <a:pt x="115" y="55"/>
                    </a:lnTo>
                    <a:lnTo>
                      <a:pt x="115" y="52"/>
                    </a:lnTo>
                    <a:lnTo>
                      <a:pt x="115" y="49"/>
                    </a:lnTo>
                    <a:lnTo>
                      <a:pt x="115" y="46"/>
                    </a:lnTo>
                    <a:lnTo>
                      <a:pt x="115" y="43"/>
                    </a:lnTo>
                    <a:lnTo>
                      <a:pt x="112" y="40"/>
                    </a:lnTo>
                    <a:lnTo>
                      <a:pt x="112" y="37"/>
                    </a:lnTo>
                    <a:lnTo>
                      <a:pt x="109" y="37"/>
                    </a:lnTo>
                    <a:lnTo>
                      <a:pt x="109" y="35"/>
                    </a:lnTo>
                    <a:lnTo>
                      <a:pt x="106" y="35"/>
                    </a:lnTo>
                    <a:lnTo>
                      <a:pt x="106" y="32"/>
                    </a:lnTo>
                    <a:lnTo>
                      <a:pt x="103" y="32"/>
                    </a:lnTo>
                    <a:lnTo>
                      <a:pt x="103" y="29"/>
                    </a:lnTo>
                    <a:lnTo>
                      <a:pt x="100" y="29"/>
                    </a:lnTo>
                    <a:lnTo>
                      <a:pt x="100" y="26"/>
                    </a:lnTo>
                    <a:lnTo>
                      <a:pt x="97" y="26"/>
                    </a:lnTo>
                    <a:lnTo>
                      <a:pt x="95" y="23"/>
                    </a:lnTo>
                    <a:lnTo>
                      <a:pt x="92" y="23"/>
                    </a:lnTo>
                    <a:lnTo>
                      <a:pt x="89" y="23"/>
                    </a:lnTo>
                    <a:lnTo>
                      <a:pt x="86" y="20"/>
                    </a:lnTo>
                    <a:lnTo>
                      <a:pt x="83" y="20"/>
                    </a:lnTo>
                    <a:lnTo>
                      <a:pt x="80" y="20"/>
                    </a:lnTo>
                    <a:lnTo>
                      <a:pt x="77" y="20"/>
                    </a:lnTo>
                    <a:lnTo>
                      <a:pt x="75" y="20"/>
                    </a:lnTo>
                    <a:lnTo>
                      <a:pt x="72" y="20"/>
                    </a:lnTo>
                    <a:lnTo>
                      <a:pt x="69" y="20"/>
                    </a:lnTo>
                    <a:lnTo>
                      <a:pt x="66" y="20"/>
                    </a:lnTo>
                    <a:lnTo>
                      <a:pt x="63" y="20"/>
                    </a:lnTo>
                    <a:lnTo>
                      <a:pt x="60" y="20"/>
                    </a:lnTo>
                    <a:lnTo>
                      <a:pt x="57" y="20"/>
                    </a:lnTo>
                    <a:lnTo>
                      <a:pt x="54" y="20"/>
                    </a:lnTo>
                    <a:lnTo>
                      <a:pt x="52" y="23"/>
                    </a:lnTo>
                    <a:lnTo>
                      <a:pt x="49" y="23"/>
                    </a:lnTo>
                    <a:lnTo>
                      <a:pt x="49" y="172"/>
                    </a:lnTo>
                    <a:lnTo>
                      <a:pt x="49" y="180"/>
                    </a:lnTo>
                    <a:lnTo>
                      <a:pt x="49" y="186"/>
                    </a:lnTo>
                    <a:lnTo>
                      <a:pt x="49" y="189"/>
                    </a:lnTo>
                    <a:lnTo>
                      <a:pt x="52" y="192"/>
                    </a:lnTo>
                    <a:lnTo>
                      <a:pt x="52" y="194"/>
                    </a:lnTo>
                    <a:lnTo>
                      <a:pt x="52" y="197"/>
                    </a:lnTo>
                    <a:lnTo>
                      <a:pt x="52" y="200"/>
                    </a:lnTo>
                    <a:lnTo>
                      <a:pt x="52" y="203"/>
                    </a:lnTo>
                    <a:lnTo>
                      <a:pt x="52" y="206"/>
                    </a:lnTo>
                    <a:lnTo>
                      <a:pt x="54" y="206"/>
                    </a:lnTo>
                    <a:lnTo>
                      <a:pt x="54" y="209"/>
                    </a:lnTo>
                    <a:lnTo>
                      <a:pt x="54" y="212"/>
                    </a:lnTo>
                    <a:lnTo>
                      <a:pt x="57" y="212"/>
                    </a:lnTo>
                    <a:lnTo>
                      <a:pt x="57" y="214"/>
                    </a:lnTo>
                    <a:lnTo>
                      <a:pt x="60" y="214"/>
                    </a:lnTo>
                    <a:lnTo>
                      <a:pt x="60" y="217"/>
                    </a:lnTo>
                    <a:lnTo>
                      <a:pt x="63" y="217"/>
                    </a:lnTo>
                    <a:lnTo>
                      <a:pt x="66" y="217"/>
                    </a:lnTo>
                    <a:lnTo>
                      <a:pt x="66" y="220"/>
                    </a:lnTo>
                    <a:lnTo>
                      <a:pt x="0" y="220"/>
                    </a:lnTo>
                    <a:lnTo>
                      <a:pt x="0" y="217"/>
                    </a:lnTo>
                    <a:lnTo>
                      <a:pt x="3" y="217"/>
                    </a:lnTo>
                    <a:lnTo>
                      <a:pt x="6" y="217"/>
                    </a:lnTo>
                    <a:lnTo>
                      <a:pt x="6" y="214"/>
                    </a:lnTo>
                    <a:lnTo>
                      <a:pt x="8" y="214"/>
                    </a:lnTo>
                    <a:lnTo>
                      <a:pt x="8" y="212"/>
                    </a:lnTo>
                    <a:lnTo>
                      <a:pt x="11" y="212"/>
                    </a:lnTo>
                    <a:lnTo>
                      <a:pt x="11" y="209"/>
                    </a:lnTo>
                    <a:lnTo>
                      <a:pt x="11" y="206"/>
                    </a:lnTo>
                    <a:lnTo>
                      <a:pt x="14" y="206"/>
                    </a:lnTo>
                    <a:lnTo>
                      <a:pt x="14" y="203"/>
                    </a:lnTo>
                    <a:lnTo>
                      <a:pt x="14" y="200"/>
                    </a:lnTo>
                    <a:lnTo>
                      <a:pt x="14" y="197"/>
                    </a:lnTo>
                    <a:lnTo>
                      <a:pt x="14" y="194"/>
                    </a:lnTo>
                    <a:lnTo>
                      <a:pt x="14" y="192"/>
                    </a:lnTo>
                    <a:lnTo>
                      <a:pt x="17" y="189"/>
                    </a:lnTo>
                    <a:lnTo>
                      <a:pt x="17" y="186"/>
                    </a:lnTo>
                    <a:lnTo>
                      <a:pt x="17" y="177"/>
                    </a:lnTo>
                    <a:lnTo>
                      <a:pt x="17" y="172"/>
                    </a:lnTo>
                    <a:lnTo>
                      <a:pt x="17" y="46"/>
                    </a:lnTo>
                    <a:lnTo>
                      <a:pt x="17" y="40"/>
                    </a:lnTo>
                    <a:lnTo>
                      <a:pt x="17" y="35"/>
                    </a:lnTo>
                    <a:lnTo>
                      <a:pt x="17" y="29"/>
                    </a:lnTo>
                    <a:lnTo>
                      <a:pt x="14" y="26"/>
                    </a:lnTo>
                    <a:lnTo>
                      <a:pt x="14" y="23"/>
                    </a:lnTo>
                    <a:lnTo>
                      <a:pt x="14" y="20"/>
                    </a:lnTo>
                    <a:lnTo>
                      <a:pt x="14" y="17"/>
                    </a:lnTo>
                    <a:lnTo>
                      <a:pt x="14" y="15"/>
                    </a:lnTo>
                    <a:lnTo>
                      <a:pt x="11" y="12"/>
                    </a:lnTo>
                    <a:lnTo>
                      <a:pt x="11" y="9"/>
                    </a:lnTo>
                    <a:lnTo>
                      <a:pt x="8" y="6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544DB5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Freeform 63"/>
              <p:cNvSpPr>
                <a:spLocks/>
              </p:cNvSpPr>
              <p:nvPr userDrawn="1"/>
            </p:nvSpPr>
            <p:spPr bwMode="auto">
              <a:xfrm>
                <a:off x="5141" y="83"/>
                <a:ext cx="111" cy="119"/>
              </a:xfrm>
              <a:custGeom>
                <a:avLst/>
                <a:gdLst>
                  <a:gd name="T0" fmla="*/ 1 w 210"/>
                  <a:gd name="T1" fmla="*/ 1 h 226"/>
                  <a:gd name="T2" fmla="*/ 1 w 210"/>
                  <a:gd name="T3" fmla="*/ 1 h 226"/>
                  <a:gd name="T4" fmla="*/ 1 w 210"/>
                  <a:gd name="T5" fmla="*/ 1 h 226"/>
                  <a:gd name="T6" fmla="*/ 1 w 210"/>
                  <a:gd name="T7" fmla="*/ 1 h 226"/>
                  <a:gd name="T8" fmla="*/ 1 w 210"/>
                  <a:gd name="T9" fmla="*/ 1 h 226"/>
                  <a:gd name="T10" fmla="*/ 1 w 210"/>
                  <a:gd name="T11" fmla="*/ 1 h 226"/>
                  <a:gd name="T12" fmla="*/ 1 w 210"/>
                  <a:gd name="T13" fmla="*/ 1 h 226"/>
                  <a:gd name="T14" fmla="*/ 1 w 210"/>
                  <a:gd name="T15" fmla="*/ 1 h 226"/>
                  <a:gd name="T16" fmla="*/ 1 w 210"/>
                  <a:gd name="T17" fmla="*/ 1 h 226"/>
                  <a:gd name="T18" fmla="*/ 1 w 210"/>
                  <a:gd name="T19" fmla="*/ 1 h 226"/>
                  <a:gd name="T20" fmla="*/ 1 w 210"/>
                  <a:gd name="T21" fmla="*/ 1 h 226"/>
                  <a:gd name="T22" fmla="*/ 1 w 210"/>
                  <a:gd name="T23" fmla="*/ 1 h 226"/>
                  <a:gd name="T24" fmla="*/ 1 w 210"/>
                  <a:gd name="T25" fmla="*/ 1 h 226"/>
                  <a:gd name="T26" fmla="*/ 1 w 210"/>
                  <a:gd name="T27" fmla="*/ 1 h 226"/>
                  <a:gd name="T28" fmla="*/ 1 w 210"/>
                  <a:gd name="T29" fmla="*/ 1 h 226"/>
                  <a:gd name="T30" fmla="*/ 1 w 210"/>
                  <a:gd name="T31" fmla="*/ 1 h 226"/>
                  <a:gd name="T32" fmla="*/ 1 w 210"/>
                  <a:gd name="T33" fmla="*/ 1 h 226"/>
                  <a:gd name="T34" fmla="*/ 1 w 210"/>
                  <a:gd name="T35" fmla="*/ 1 h 226"/>
                  <a:gd name="T36" fmla="*/ 1 w 210"/>
                  <a:gd name="T37" fmla="*/ 1 h 226"/>
                  <a:gd name="T38" fmla="*/ 1 w 210"/>
                  <a:gd name="T39" fmla="*/ 1 h 226"/>
                  <a:gd name="T40" fmla="*/ 1 w 210"/>
                  <a:gd name="T41" fmla="*/ 1 h 226"/>
                  <a:gd name="T42" fmla="*/ 1 w 210"/>
                  <a:gd name="T43" fmla="*/ 1 h 226"/>
                  <a:gd name="T44" fmla="*/ 1 w 210"/>
                  <a:gd name="T45" fmla="*/ 0 h 226"/>
                  <a:gd name="T46" fmla="*/ 1 w 210"/>
                  <a:gd name="T47" fmla="*/ 0 h 226"/>
                  <a:gd name="T48" fmla="*/ 1 w 210"/>
                  <a:gd name="T49" fmla="*/ 1 h 226"/>
                  <a:gd name="T50" fmla="*/ 1 w 210"/>
                  <a:gd name="T51" fmla="*/ 1 h 226"/>
                  <a:gd name="T52" fmla="*/ 1 w 210"/>
                  <a:gd name="T53" fmla="*/ 1 h 226"/>
                  <a:gd name="T54" fmla="*/ 1 w 210"/>
                  <a:gd name="T55" fmla="*/ 1 h 226"/>
                  <a:gd name="T56" fmla="*/ 1 w 210"/>
                  <a:gd name="T57" fmla="*/ 1 h 226"/>
                  <a:gd name="T58" fmla="*/ 1 w 210"/>
                  <a:gd name="T59" fmla="*/ 1 h 226"/>
                  <a:gd name="T60" fmla="*/ 1 w 210"/>
                  <a:gd name="T61" fmla="*/ 1 h 226"/>
                  <a:gd name="T62" fmla="*/ 1 w 210"/>
                  <a:gd name="T63" fmla="*/ 1 h 226"/>
                  <a:gd name="T64" fmla="*/ 1 w 210"/>
                  <a:gd name="T65" fmla="*/ 1 h 226"/>
                  <a:gd name="T66" fmla="*/ 1 w 210"/>
                  <a:gd name="T67" fmla="*/ 1 h 226"/>
                  <a:gd name="T68" fmla="*/ 1 w 210"/>
                  <a:gd name="T69" fmla="*/ 1 h 226"/>
                  <a:gd name="T70" fmla="*/ 1 w 210"/>
                  <a:gd name="T71" fmla="*/ 1 h 226"/>
                  <a:gd name="T72" fmla="*/ 1 w 210"/>
                  <a:gd name="T73" fmla="*/ 1 h 226"/>
                  <a:gd name="T74" fmla="*/ 1 w 210"/>
                  <a:gd name="T75" fmla="*/ 1 h 226"/>
                  <a:gd name="T76" fmla="*/ 1 w 210"/>
                  <a:gd name="T77" fmla="*/ 1 h 226"/>
                  <a:gd name="T78" fmla="*/ 1 w 210"/>
                  <a:gd name="T79" fmla="*/ 1 h 226"/>
                  <a:gd name="T80" fmla="*/ 1 w 210"/>
                  <a:gd name="T81" fmla="*/ 1 h 226"/>
                  <a:gd name="T82" fmla="*/ 1 w 210"/>
                  <a:gd name="T83" fmla="*/ 1 h 226"/>
                  <a:gd name="T84" fmla="*/ 1 w 210"/>
                  <a:gd name="T85" fmla="*/ 1 h 226"/>
                  <a:gd name="T86" fmla="*/ 1 w 210"/>
                  <a:gd name="T87" fmla="*/ 1 h 226"/>
                  <a:gd name="T88" fmla="*/ 1 w 210"/>
                  <a:gd name="T89" fmla="*/ 1 h 226"/>
                  <a:gd name="T90" fmla="*/ 1 w 210"/>
                  <a:gd name="T91" fmla="*/ 1 h 226"/>
                  <a:gd name="T92" fmla="*/ 1 w 210"/>
                  <a:gd name="T93" fmla="*/ 1 h 226"/>
                  <a:gd name="T94" fmla="*/ 1 w 210"/>
                  <a:gd name="T95" fmla="*/ 1 h 226"/>
                  <a:gd name="T96" fmla="*/ 1 w 210"/>
                  <a:gd name="T97" fmla="*/ 0 h 226"/>
                  <a:gd name="T98" fmla="*/ 1 w 210"/>
                  <a:gd name="T99" fmla="*/ 0 h 226"/>
                  <a:gd name="T100" fmla="*/ 1 w 210"/>
                  <a:gd name="T101" fmla="*/ 1 h 226"/>
                  <a:gd name="T102" fmla="*/ 1 w 210"/>
                  <a:gd name="T103" fmla="*/ 1 h 226"/>
                  <a:gd name="T104" fmla="*/ 1 w 210"/>
                  <a:gd name="T105" fmla="*/ 1 h 226"/>
                  <a:gd name="T106" fmla="*/ 1 w 210"/>
                  <a:gd name="T107" fmla="*/ 1 h 226"/>
                  <a:gd name="T108" fmla="*/ 1 w 210"/>
                  <a:gd name="T109" fmla="*/ 1 h 226"/>
                  <a:gd name="T110" fmla="*/ 1 w 210"/>
                  <a:gd name="T111" fmla="*/ 1 h 226"/>
                  <a:gd name="T112" fmla="*/ 1 w 210"/>
                  <a:gd name="T113" fmla="*/ 1 h 226"/>
                  <a:gd name="T114" fmla="*/ 1 w 210"/>
                  <a:gd name="T115" fmla="*/ 1 h 226"/>
                  <a:gd name="T116" fmla="*/ 1 w 210"/>
                  <a:gd name="T117" fmla="*/ 1 h 226"/>
                  <a:gd name="T118" fmla="*/ 1 w 210"/>
                  <a:gd name="T119" fmla="*/ 1 h 22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10" h="226">
                    <a:moveTo>
                      <a:pt x="158" y="197"/>
                    </a:moveTo>
                    <a:lnTo>
                      <a:pt x="158" y="200"/>
                    </a:lnTo>
                    <a:lnTo>
                      <a:pt x="156" y="200"/>
                    </a:lnTo>
                    <a:lnTo>
                      <a:pt x="156" y="203"/>
                    </a:lnTo>
                    <a:lnTo>
                      <a:pt x="153" y="203"/>
                    </a:lnTo>
                    <a:lnTo>
                      <a:pt x="153" y="206"/>
                    </a:lnTo>
                    <a:lnTo>
                      <a:pt x="150" y="206"/>
                    </a:lnTo>
                    <a:lnTo>
                      <a:pt x="147" y="209"/>
                    </a:lnTo>
                    <a:lnTo>
                      <a:pt x="144" y="212"/>
                    </a:lnTo>
                    <a:lnTo>
                      <a:pt x="141" y="212"/>
                    </a:lnTo>
                    <a:lnTo>
                      <a:pt x="141" y="214"/>
                    </a:lnTo>
                    <a:lnTo>
                      <a:pt x="138" y="214"/>
                    </a:lnTo>
                    <a:lnTo>
                      <a:pt x="135" y="214"/>
                    </a:lnTo>
                    <a:lnTo>
                      <a:pt x="133" y="217"/>
                    </a:lnTo>
                    <a:lnTo>
                      <a:pt x="130" y="217"/>
                    </a:lnTo>
                    <a:lnTo>
                      <a:pt x="127" y="220"/>
                    </a:lnTo>
                    <a:lnTo>
                      <a:pt x="124" y="220"/>
                    </a:lnTo>
                    <a:lnTo>
                      <a:pt x="121" y="220"/>
                    </a:lnTo>
                    <a:lnTo>
                      <a:pt x="118" y="223"/>
                    </a:lnTo>
                    <a:lnTo>
                      <a:pt x="115" y="223"/>
                    </a:lnTo>
                    <a:lnTo>
                      <a:pt x="112" y="223"/>
                    </a:lnTo>
                    <a:lnTo>
                      <a:pt x="110" y="223"/>
                    </a:lnTo>
                    <a:lnTo>
                      <a:pt x="107" y="223"/>
                    </a:lnTo>
                    <a:lnTo>
                      <a:pt x="104" y="223"/>
                    </a:lnTo>
                    <a:lnTo>
                      <a:pt x="101" y="226"/>
                    </a:lnTo>
                    <a:lnTo>
                      <a:pt x="98" y="226"/>
                    </a:lnTo>
                    <a:lnTo>
                      <a:pt x="95" y="226"/>
                    </a:lnTo>
                    <a:lnTo>
                      <a:pt x="92" y="226"/>
                    </a:lnTo>
                    <a:lnTo>
                      <a:pt x="89" y="226"/>
                    </a:lnTo>
                    <a:lnTo>
                      <a:pt x="87" y="226"/>
                    </a:lnTo>
                    <a:lnTo>
                      <a:pt x="84" y="226"/>
                    </a:lnTo>
                    <a:lnTo>
                      <a:pt x="84" y="223"/>
                    </a:lnTo>
                    <a:lnTo>
                      <a:pt x="81" y="223"/>
                    </a:lnTo>
                    <a:lnTo>
                      <a:pt x="78" y="223"/>
                    </a:lnTo>
                    <a:lnTo>
                      <a:pt x="75" y="223"/>
                    </a:lnTo>
                    <a:lnTo>
                      <a:pt x="72" y="223"/>
                    </a:lnTo>
                    <a:lnTo>
                      <a:pt x="69" y="223"/>
                    </a:lnTo>
                    <a:lnTo>
                      <a:pt x="67" y="220"/>
                    </a:lnTo>
                    <a:lnTo>
                      <a:pt x="64" y="220"/>
                    </a:lnTo>
                    <a:lnTo>
                      <a:pt x="61" y="220"/>
                    </a:lnTo>
                    <a:lnTo>
                      <a:pt x="58" y="217"/>
                    </a:lnTo>
                    <a:lnTo>
                      <a:pt x="55" y="217"/>
                    </a:lnTo>
                    <a:lnTo>
                      <a:pt x="52" y="217"/>
                    </a:lnTo>
                    <a:lnTo>
                      <a:pt x="49" y="214"/>
                    </a:lnTo>
                    <a:lnTo>
                      <a:pt x="46" y="214"/>
                    </a:lnTo>
                    <a:lnTo>
                      <a:pt x="46" y="212"/>
                    </a:lnTo>
                    <a:lnTo>
                      <a:pt x="44" y="212"/>
                    </a:lnTo>
                    <a:lnTo>
                      <a:pt x="41" y="209"/>
                    </a:lnTo>
                    <a:lnTo>
                      <a:pt x="38" y="206"/>
                    </a:lnTo>
                    <a:lnTo>
                      <a:pt x="35" y="203"/>
                    </a:lnTo>
                    <a:lnTo>
                      <a:pt x="32" y="200"/>
                    </a:lnTo>
                    <a:lnTo>
                      <a:pt x="29" y="200"/>
                    </a:lnTo>
                    <a:lnTo>
                      <a:pt x="29" y="197"/>
                    </a:lnTo>
                    <a:lnTo>
                      <a:pt x="26" y="194"/>
                    </a:lnTo>
                    <a:lnTo>
                      <a:pt x="26" y="192"/>
                    </a:lnTo>
                    <a:lnTo>
                      <a:pt x="23" y="192"/>
                    </a:lnTo>
                    <a:lnTo>
                      <a:pt x="23" y="189"/>
                    </a:lnTo>
                    <a:lnTo>
                      <a:pt x="23" y="186"/>
                    </a:lnTo>
                    <a:lnTo>
                      <a:pt x="21" y="183"/>
                    </a:lnTo>
                    <a:lnTo>
                      <a:pt x="21" y="180"/>
                    </a:lnTo>
                    <a:lnTo>
                      <a:pt x="18" y="177"/>
                    </a:lnTo>
                    <a:lnTo>
                      <a:pt x="18" y="174"/>
                    </a:lnTo>
                    <a:lnTo>
                      <a:pt x="18" y="172"/>
                    </a:lnTo>
                    <a:lnTo>
                      <a:pt x="18" y="169"/>
                    </a:lnTo>
                    <a:lnTo>
                      <a:pt x="18" y="166"/>
                    </a:lnTo>
                    <a:lnTo>
                      <a:pt x="18" y="163"/>
                    </a:lnTo>
                    <a:lnTo>
                      <a:pt x="15" y="163"/>
                    </a:lnTo>
                    <a:lnTo>
                      <a:pt x="15" y="157"/>
                    </a:lnTo>
                    <a:lnTo>
                      <a:pt x="15" y="155"/>
                    </a:lnTo>
                    <a:lnTo>
                      <a:pt x="15" y="149"/>
                    </a:lnTo>
                    <a:lnTo>
                      <a:pt x="15" y="143"/>
                    </a:lnTo>
                    <a:lnTo>
                      <a:pt x="15" y="140"/>
                    </a:lnTo>
                    <a:lnTo>
                      <a:pt x="15" y="135"/>
                    </a:lnTo>
                    <a:lnTo>
                      <a:pt x="15" y="46"/>
                    </a:lnTo>
                    <a:lnTo>
                      <a:pt x="15" y="40"/>
                    </a:lnTo>
                    <a:lnTo>
                      <a:pt x="15" y="35"/>
                    </a:lnTo>
                    <a:lnTo>
                      <a:pt x="15" y="29"/>
                    </a:lnTo>
                    <a:lnTo>
                      <a:pt x="15" y="26"/>
                    </a:lnTo>
                    <a:lnTo>
                      <a:pt x="15" y="23"/>
                    </a:lnTo>
                    <a:lnTo>
                      <a:pt x="15" y="20"/>
                    </a:lnTo>
                    <a:lnTo>
                      <a:pt x="15" y="17"/>
                    </a:lnTo>
                    <a:lnTo>
                      <a:pt x="12" y="15"/>
                    </a:lnTo>
                    <a:lnTo>
                      <a:pt x="12" y="12"/>
                    </a:lnTo>
                    <a:lnTo>
                      <a:pt x="12" y="9"/>
                    </a:lnTo>
                    <a:lnTo>
                      <a:pt x="9" y="9"/>
                    </a:lnTo>
                    <a:lnTo>
                      <a:pt x="9" y="6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61" y="3"/>
                    </a:lnTo>
                    <a:lnTo>
                      <a:pt x="58" y="3"/>
                    </a:lnTo>
                    <a:lnTo>
                      <a:pt x="58" y="6"/>
                    </a:lnTo>
                    <a:lnTo>
                      <a:pt x="55" y="6"/>
                    </a:lnTo>
                    <a:lnTo>
                      <a:pt x="55" y="9"/>
                    </a:lnTo>
                    <a:lnTo>
                      <a:pt x="52" y="12"/>
                    </a:lnTo>
                    <a:lnTo>
                      <a:pt x="52" y="15"/>
                    </a:lnTo>
                    <a:lnTo>
                      <a:pt x="52" y="17"/>
                    </a:lnTo>
                    <a:lnTo>
                      <a:pt x="49" y="20"/>
                    </a:lnTo>
                    <a:lnTo>
                      <a:pt x="49" y="23"/>
                    </a:lnTo>
                    <a:lnTo>
                      <a:pt x="49" y="26"/>
                    </a:lnTo>
                    <a:lnTo>
                      <a:pt x="49" y="29"/>
                    </a:lnTo>
                    <a:lnTo>
                      <a:pt x="49" y="35"/>
                    </a:lnTo>
                    <a:lnTo>
                      <a:pt x="49" y="40"/>
                    </a:lnTo>
                    <a:lnTo>
                      <a:pt x="49" y="46"/>
                    </a:lnTo>
                    <a:lnTo>
                      <a:pt x="49" y="135"/>
                    </a:lnTo>
                    <a:lnTo>
                      <a:pt x="49" y="140"/>
                    </a:lnTo>
                    <a:lnTo>
                      <a:pt x="49" y="143"/>
                    </a:lnTo>
                    <a:lnTo>
                      <a:pt x="49" y="149"/>
                    </a:lnTo>
                    <a:lnTo>
                      <a:pt x="49" y="152"/>
                    </a:lnTo>
                    <a:lnTo>
                      <a:pt x="52" y="155"/>
                    </a:lnTo>
                    <a:lnTo>
                      <a:pt x="52" y="157"/>
                    </a:lnTo>
                    <a:lnTo>
                      <a:pt x="52" y="160"/>
                    </a:lnTo>
                    <a:lnTo>
                      <a:pt x="52" y="166"/>
                    </a:lnTo>
                    <a:lnTo>
                      <a:pt x="55" y="169"/>
                    </a:lnTo>
                    <a:lnTo>
                      <a:pt x="55" y="172"/>
                    </a:lnTo>
                    <a:lnTo>
                      <a:pt x="55" y="174"/>
                    </a:lnTo>
                    <a:lnTo>
                      <a:pt x="58" y="174"/>
                    </a:lnTo>
                    <a:lnTo>
                      <a:pt x="58" y="177"/>
                    </a:lnTo>
                    <a:lnTo>
                      <a:pt x="61" y="180"/>
                    </a:lnTo>
                    <a:lnTo>
                      <a:pt x="61" y="183"/>
                    </a:lnTo>
                    <a:lnTo>
                      <a:pt x="64" y="186"/>
                    </a:lnTo>
                    <a:lnTo>
                      <a:pt x="67" y="189"/>
                    </a:lnTo>
                    <a:lnTo>
                      <a:pt x="69" y="192"/>
                    </a:lnTo>
                    <a:lnTo>
                      <a:pt x="72" y="192"/>
                    </a:lnTo>
                    <a:lnTo>
                      <a:pt x="72" y="194"/>
                    </a:lnTo>
                    <a:lnTo>
                      <a:pt x="75" y="194"/>
                    </a:lnTo>
                    <a:lnTo>
                      <a:pt x="78" y="194"/>
                    </a:lnTo>
                    <a:lnTo>
                      <a:pt x="81" y="197"/>
                    </a:lnTo>
                    <a:lnTo>
                      <a:pt x="84" y="197"/>
                    </a:lnTo>
                    <a:lnTo>
                      <a:pt x="87" y="197"/>
                    </a:lnTo>
                    <a:lnTo>
                      <a:pt x="89" y="200"/>
                    </a:lnTo>
                    <a:lnTo>
                      <a:pt x="92" y="200"/>
                    </a:lnTo>
                    <a:lnTo>
                      <a:pt x="95" y="200"/>
                    </a:lnTo>
                    <a:lnTo>
                      <a:pt x="98" y="200"/>
                    </a:lnTo>
                    <a:lnTo>
                      <a:pt x="101" y="200"/>
                    </a:lnTo>
                    <a:lnTo>
                      <a:pt x="104" y="200"/>
                    </a:lnTo>
                    <a:lnTo>
                      <a:pt x="107" y="200"/>
                    </a:lnTo>
                    <a:lnTo>
                      <a:pt x="110" y="200"/>
                    </a:lnTo>
                    <a:lnTo>
                      <a:pt x="112" y="200"/>
                    </a:lnTo>
                    <a:lnTo>
                      <a:pt x="115" y="200"/>
                    </a:lnTo>
                    <a:lnTo>
                      <a:pt x="118" y="200"/>
                    </a:lnTo>
                    <a:lnTo>
                      <a:pt x="121" y="197"/>
                    </a:lnTo>
                    <a:lnTo>
                      <a:pt x="124" y="197"/>
                    </a:lnTo>
                    <a:lnTo>
                      <a:pt x="127" y="197"/>
                    </a:lnTo>
                    <a:lnTo>
                      <a:pt x="130" y="194"/>
                    </a:lnTo>
                    <a:lnTo>
                      <a:pt x="133" y="194"/>
                    </a:lnTo>
                    <a:lnTo>
                      <a:pt x="135" y="192"/>
                    </a:lnTo>
                    <a:lnTo>
                      <a:pt x="138" y="192"/>
                    </a:lnTo>
                    <a:lnTo>
                      <a:pt x="141" y="189"/>
                    </a:lnTo>
                    <a:lnTo>
                      <a:pt x="144" y="189"/>
                    </a:lnTo>
                    <a:lnTo>
                      <a:pt x="144" y="186"/>
                    </a:lnTo>
                    <a:lnTo>
                      <a:pt x="147" y="183"/>
                    </a:lnTo>
                    <a:lnTo>
                      <a:pt x="150" y="180"/>
                    </a:lnTo>
                    <a:lnTo>
                      <a:pt x="153" y="180"/>
                    </a:lnTo>
                    <a:lnTo>
                      <a:pt x="153" y="177"/>
                    </a:lnTo>
                    <a:lnTo>
                      <a:pt x="153" y="174"/>
                    </a:lnTo>
                    <a:lnTo>
                      <a:pt x="156" y="174"/>
                    </a:lnTo>
                    <a:lnTo>
                      <a:pt x="156" y="172"/>
                    </a:lnTo>
                    <a:lnTo>
                      <a:pt x="156" y="169"/>
                    </a:lnTo>
                    <a:lnTo>
                      <a:pt x="158" y="169"/>
                    </a:lnTo>
                    <a:lnTo>
                      <a:pt x="158" y="166"/>
                    </a:lnTo>
                    <a:lnTo>
                      <a:pt x="158" y="163"/>
                    </a:lnTo>
                    <a:lnTo>
                      <a:pt x="158" y="160"/>
                    </a:lnTo>
                    <a:lnTo>
                      <a:pt x="158" y="157"/>
                    </a:lnTo>
                    <a:lnTo>
                      <a:pt x="158" y="155"/>
                    </a:lnTo>
                    <a:lnTo>
                      <a:pt x="158" y="152"/>
                    </a:lnTo>
                    <a:lnTo>
                      <a:pt x="158" y="146"/>
                    </a:lnTo>
                    <a:lnTo>
                      <a:pt x="158" y="46"/>
                    </a:lnTo>
                    <a:lnTo>
                      <a:pt x="158" y="40"/>
                    </a:lnTo>
                    <a:lnTo>
                      <a:pt x="158" y="35"/>
                    </a:lnTo>
                    <a:lnTo>
                      <a:pt x="158" y="29"/>
                    </a:lnTo>
                    <a:lnTo>
                      <a:pt x="158" y="26"/>
                    </a:lnTo>
                    <a:lnTo>
                      <a:pt x="158" y="23"/>
                    </a:lnTo>
                    <a:lnTo>
                      <a:pt x="158" y="20"/>
                    </a:lnTo>
                    <a:lnTo>
                      <a:pt x="158" y="17"/>
                    </a:lnTo>
                    <a:lnTo>
                      <a:pt x="158" y="15"/>
                    </a:lnTo>
                    <a:lnTo>
                      <a:pt x="156" y="15"/>
                    </a:lnTo>
                    <a:lnTo>
                      <a:pt x="156" y="12"/>
                    </a:lnTo>
                    <a:lnTo>
                      <a:pt x="156" y="9"/>
                    </a:lnTo>
                    <a:lnTo>
                      <a:pt x="153" y="9"/>
                    </a:lnTo>
                    <a:lnTo>
                      <a:pt x="153" y="6"/>
                    </a:lnTo>
                    <a:lnTo>
                      <a:pt x="150" y="3"/>
                    </a:lnTo>
                    <a:lnTo>
                      <a:pt x="147" y="0"/>
                    </a:lnTo>
                    <a:lnTo>
                      <a:pt x="144" y="0"/>
                    </a:lnTo>
                    <a:lnTo>
                      <a:pt x="207" y="0"/>
                    </a:lnTo>
                    <a:lnTo>
                      <a:pt x="210" y="0"/>
                    </a:lnTo>
                    <a:lnTo>
                      <a:pt x="207" y="0"/>
                    </a:lnTo>
                    <a:lnTo>
                      <a:pt x="204" y="3"/>
                    </a:lnTo>
                    <a:lnTo>
                      <a:pt x="201" y="3"/>
                    </a:lnTo>
                    <a:lnTo>
                      <a:pt x="201" y="6"/>
                    </a:lnTo>
                    <a:lnTo>
                      <a:pt x="199" y="9"/>
                    </a:lnTo>
                    <a:lnTo>
                      <a:pt x="199" y="12"/>
                    </a:lnTo>
                    <a:lnTo>
                      <a:pt x="196" y="12"/>
                    </a:lnTo>
                    <a:lnTo>
                      <a:pt x="196" y="15"/>
                    </a:lnTo>
                    <a:lnTo>
                      <a:pt x="196" y="17"/>
                    </a:lnTo>
                    <a:lnTo>
                      <a:pt x="196" y="20"/>
                    </a:lnTo>
                    <a:lnTo>
                      <a:pt x="193" y="23"/>
                    </a:lnTo>
                    <a:lnTo>
                      <a:pt x="193" y="26"/>
                    </a:lnTo>
                    <a:lnTo>
                      <a:pt x="193" y="29"/>
                    </a:lnTo>
                    <a:lnTo>
                      <a:pt x="193" y="35"/>
                    </a:lnTo>
                    <a:lnTo>
                      <a:pt x="193" y="40"/>
                    </a:lnTo>
                    <a:lnTo>
                      <a:pt x="193" y="46"/>
                    </a:lnTo>
                    <a:lnTo>
                      <a:pt x="193" y="172"/>
                    </a:lnTo>
                    <a:lnTo>
                      <a:pt x="193" y="177"/>
                    </a:lnTo>
                    <a:lnTo>
                      <a:pt x="193" y="186"/>
                    </a:lnTo>
                    <a:lnTo>
                      <a:pt x="193" y="189"/>
                    </a:lnTo>
                    <a:lnTo>
                      <a:pt x="193" y="192"/>
                    </a:lnTo>
                    <a:lnTo>
                      <a:pt x="193" y="194"/>
                    </a:lnTo>
                    <a:lnTo>
                      <a:pt x="196" y="197"/>
                    </a:lnTo>
                    <a:lnTo>
                      <a:pt x="196" y="200"/>
                    </a:lnTo>
                    <a:lnTo>
                      <a:pt x="196" y="203"/>
                    </a:lnTo>
                    <a:lnTo>
                      <a:pt x="196" y="206"/>
                    </a:lnTo>
                    <a:lnTo>
                      <a:pt x="199" y="209"/>
                    </a:lnTo>
                    <a:lnTo>
                      <a:pt x="199" y="212"/>
                    </a:lnTo>
                    <a:lnTo>
                      <a:pt x="201" y="212"/>
                    </a:lnTo>
                    <a:lnTo>
                      <a:pt x="201" y="214"/>
                    </a:lnTo>
                    <a:lnTo>
                      <a:pt x="204" y="214"/>
                    </a:lnTo>
                    <a:lnTo>
                      <a:pt x="204" y="217"/>
                    </a:lnTo>
                    <a:lnTo>
                      <a:pt x="207" y="217"/>
                    </a:lnTo>
                    <a:lnTo>
                      <a:pt x="210" y="217"/>
                    </a:lnTo>
                    <a:lnTo>
                      <a:pt x="210" y="220"/>
                    </a:lnTo>
                    <a:lnTo>
                      <a:pt x="158" y="220"/>
                    </a:lnTo>
                    <a:lnTo>
                      <a:pt x="158" y="197"/>
                    </a:lnTo>
                    <a:close/>
                  </a:path>
                </a:pathLst>
              </a:custGeom>
              <a:solidFill>
                <a:srgbClr val="544DB5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" name="Freeform 64"/>
              <p:cNvSpPr>
                <a:spLocks/>
              </p:cNvSpPr>
              <p:nvPr userDrawn="1"/>
            </p:nvSpPr>
            <p:spPr bwMode="auto">
              <a:xfrm>
                <a:off x="5252" y="81"/>
                <a:ext cx="95" cy="118"/>
              </a:xfrm>
              <a:custGeom>
                <a:avLst/>
                <a:gdLst>
                  <a:gd name="T0" fmla="*/ 1 w 175"/>
                  <a:gd name="T1" fmla="*/ 1 h 223"/>
                  <a:gd name="T2" fmla="*/ 1 w 175"/>
                  <a:gd name="T3" fmla="*/ 1 h 223"/>
                  <a:gd name="T4" fmla="*/ 1 w 175"/>
                  <a:gd name="T5" fmla="*/ 1 h 223"/>
                  <a:gd name="T6" fmla="*/ 1 w 175"/>
                  <a:gd name="T7" fmla="*/ 1 h 223"/>
                  <a:gd name="T8" fmla="*/ 1 w 175"/>
                  <a:gd name="T9" fmla="*/ 1 h 223"/>
                  <a:gd name="T10" fmla="*/ 1 w 175"/>
                  <a:gd name="T11" fmla="*/ 1 h 223"/>
                  <a:gd name="T12" fmla="*/ 1 w 175"/>
                  <a:gd name="T13" fmla="*/ 1 h 223"/>
                  <a:gd name="T14" fmla="*/ 1 w 175"/>
                  <a:gd name="T15" fmla="*/ 1 h 223"/>
                  <a:gd name="T16" fmla="*/ 1 w 175"/>
                  <a:gd name="T17" fmla="*/ 1 h 223"/>
                  <a:gd name="T18" fmla="*/ 1 w 175"/>
                  <a:gd name="T19" fmla="*/ 1 h 223"/>
                  <a:gd name="T20" fmla="*/ 1 w 175"/>
                  <a:gd name="T21" fmla="*/ 1 h 223"/>
                  <a:gd name="T22" fmla="*/ 1 w 175"/>
                  <a:gd name="T23" fmla="*/ 1 h 223"/>
                  <a:gd name="T24" fmla="*/ 1 w 175"/>
                  <a:gd name="T25" fmla="*/ 1 h 223"/>
                  <a:gd name="T26" fmla="*/ 1 w 175"/>
                  <a:gd name="T27" fmla="*/ 1 h 223"/>
                  <a:gd name="T28" fmla="*/ 1 w 175"/>
                  <a:gd name="T29" fmla="*/ 1 h 223"/>
                  <a:gd name="T30" fmla="*/ 1 w 175"/>
                  <a:gd name="T31" fmla="*/ 1 h 223"/>
                  <a:gd name="T32" fmla="*/ 1 w 175"/>
                  <a:gd name="T33" fmla="*/ 1 h 223"/>
                  <a:gd name="T34" fmla="*/ 1 w 175"/>
                  <a:gd name="T35" fmla="*/ 1 h 223"/>
                  <a:gd name="T36" fmla="*/ 1 w 175"/>
                  <a:gd name="T37" fmla="*/ 1 h 223"/>
                  <a:gd name="T38" fmla="*/ 1 w 175"/>
                  <a:gd name="T39" fmla="*/ 1 h 223"/>
                  <a:gd name="T40" fmla="*/ 1 w 175"/>
                  <a:gd name="T41" fmla="*/ 1 h 223"/>
                  <a:gd name="T42" fmla="*/ 1 w 175"/>
                  <a:gd name="T43" fmla="*/ 1 h 223"/>
                  <a:gd name="T44" fmla="*/ 1 w 175"/>
                  <a:gd name="T45" fmla="*/ 1 h 223"/>
                  <a:gd name="T46" fmla="*/ 1 w 175"/>
                  <a:gd name="T47" fmla="*/ 1 h 223"/>
                  <a:gd name="T48" fmla="*/ 1 w 175"/>
                  <a:gd name="T49" fmla="*/ 1 h 223"/>
                  <a:gd name="T50" fmla="*/ 1 w 175"/>
                  <a:gd name="T51" fmla="*/ 1 h 223"/>
                  <a:gd name="T52" fmla="*/ 1 w 175"/>
                  <a:gd name="T53" fmla="*/ 1 h 223"/>
                  <a:gd name="T54" fmla="*/ 1 w 175"/>
                  <a:gd name="T55" fmla="*/ 1 h 223"/>
                  <a:gd name="T56" fmla="*/ 1 w 175"/>
                  <a:gd name="T57" fmla="*/ 1 h 223"/>
                  <a:gd name="T58" fmla="*/ 1 w 175"/>
                  <a:gd name="T59" fmla="*/ 1 h 223"/>
                  <a:gd name="T60" fmla="*/ 1 w 175"/>
                  <a:gd name="T61" fmla="*/ 1 h 223"/>
                  <a:gd name="T62" fmla="*/ 1 w 175"/>
                  <a:gd name="T63" fmla="*/ 1 h 223"/>
                  <a:gd name="T64" fmla="*/ 1 w 175"/>
                  <a:gd name="T65" fmla="*/ 1 h 223"/>
                  <a:gd name="T66" fmla="*/ 1 w 175"/>
                  <a:gd name="T67" fmla="*/ 1 h 223"/>
                  <a:gd name="T68" fmla="*/ 1 w 175"/>
                  <a:gd name="T69" fmla="*/ 1 h 223"/>
                  <a:gd name="T70" fmla="*/ 1 w 175"/>
                  <a:gd name="T71" fmla="*/ 1 h 223"/>
                  <a:gd name="T72" fmla="*/ 1 w 175"/>
                  <a:gd name="T73" fmla="*/ 1 h 223"/>
                  <a:gd name="T74" fmla="*/ 0 w 175"/>
                  <a:gd name="T75" fmla="*/ 1 h 223"/>
                  <a:gd name="T76" fmla="*/ 1 w 175"/>
                  <a:gd name="T77" fmla="*/ 0 h 223"/>
                  <a:gd name="T78" fmla="*/ 1 w 175"/>
                  <a:gd name="T79" fmla="*/ 0 h 223"/>
                  <a:gd name="T80" fmla="*/ 1 w 175"/>
                  <a:gd name="T81" fmla="*/ 0 h 223"/>
                  <a:gd name="T82" fmla="*/ 1 w 175"/>
                  <a:gd name="T83" fmla="*/ 0 h 223"/>
                  <a:gd name="T84" fmla="*/ 1 w 175"/>
                  <a:gd name="T85" fmla="*/ 1 h 223"/>
                  <a:gd name="T86" fmla="*/ 1 w 175"/>
                  <a:gd name="T87" fmla="*/ 1 h 223"/>
                  <a:gd name="T88" fmla="*/ 1 w 175"/>
                  <a:gd name="T89" fmla="*/ 1 h 223"/>
                  <a:gd name="T90" fmla="*/ 1 w 175"/>
                  <a:gd name="T91" fmla="*/ 1 h 223"/>
                  <a:gd name="T92" fmla="*/ 1 w 175"/>
                  <a:gd name="T93" fmla="*/ 0 h 223"/>
                  <a:gd name="T94" fmla="*/ 1 w 175"/>
                  <a:gd name="T95" fmla="*/ 0 h 223"/>
                  <a:gd name="T96" fmla="*/ 1 w 175"/>
                  <a:gd name="T97" fmla="*/ 0 h 223"/>
                  <a:gd name="T98" fmla="*/ 1 w 175"/>
                  <a:gd name="T99" fmla="*/ 1 h 223"/>
                  <a:gd name="T100" fmla="*/ 1 w 175"/>
                  <a:gd name="T101" fmla="*/ 1 h 223"/>
                  <a:gd name="T102" fmla="*/ 1 w 175"/>
                  <a:gd name="T103" fmla="*/ 1 h 223"/>
                  <a:gd name="T104" fmla="*/ 1 w 175"/>
                  <a:gd name="T105" fmla="*/ 1 h 223"/>
                  <a:gd name="T106" fmla="*/ 1 w 175"/>
                  <a:gd name="T107" fmla="*/ 1 h 223"/>
                  <a:gd name="T108" fmla="*/ 1 w 175"/>
                  <a:gd name="T109" fmla="*/ 1 h 223"/>
                  <a:gd name="T110" fmla="*/ 1 w 175"/>
                  <a:gd name="T111" fmla="*/ 1 h 223"/>
                  <a:gd name="T112" fmla="*/ 1 w 175"/>
                  <a:gd name="T113" fmla="*/ 1 h 223"/>
                  <a:gd name="T114" fmla="*/ 1 w 175"/>
                  <a:gd name="T115" fmla="*/ 1 h 223"/>
                  <a:gd name="T116" fmla="*/ 1 w 175"/>
                  <a:gd name="T117" fmla="*/ 1 h 223"/>
                  <a:gd name="T118" fmla="*/ 1 w 175"/>
                  <a:gd name="T119" fmla="*/ 1 h 223"/>
                  <a:gd name="T120" fmla="*/ 1 w 175"/>
                  <a:gd name="T121" fmla="*/ 1 h 223"/>
                  <a:gd name="T122" fmla="*/ 1 w 175"/>
                  <a:gd name="T123" fmla="*/ 1 h 223"/>
                  <a:gd name="T124" fmla="*/ 1 w 175"/>
                  <a:gd name="T125" fmla="*/ 1 h 22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75" h="223">
                    <a:moveTo>
                      <a:pt x="103" y="180"/>
                    </a:moveTo>
                    <a:lnTo>
                      <a:pt x="103" y="183"/>
                    </a:lnTo>
                    <a:lnTo>
                      <a:pt x="103" y="186"/>
                    </a:lnTo>
                    <a:lnTo>
                      <a:pt x="103" y="189"/>
                    </a:lnTo>
                    <a:lnTo>
                      <a:pt x="103" y="192"/>
                    </a:lnTo>
                    <a:lnTo>
                      <a:pt x="103" y="195"/>
                    </a:lnTo>
                    <a:lnTo>
                      <a:pt x="103" y="197"/>
                    </a:lnTo>
                    <a:lnTo>
                      <a:pt x="106" y="200"/>
                    </a:lnTo>
                    <a:lnTo>
                      <a:pt x="106" y="203"/>
                    </a:lnTo>
                    <a:lnTo>
                      <a:pt x="106" y="206"/>
                    </a:lnTo>
                    <a:lnTo>
                      <a:pt x="109" y="209"/>
                    </a:lnTo>
                    <a:lnTo>
                      <a:pt x="109" y="212"/>
                    </a:lnTo>
                    <a:lnTo>
                      <a:pt x="112" y="215"/>
                    </a:lnTo>
                    <a:lnTo>
                      <a:pt x="115" y="217"/>
                    </a:lnTo>
                    <a:lnTo>
                      <a:pt x="118" y="217"/>
                    </a:lnTo>
                    <a:lnTo>
                      <a:pt x="118" y="220"/>
                    </a:lnTo>
                    <a:lnTo>
                      <a:pt x="121" y="220"/>
                    </a:lnTo>
                    <a:lnTo>
                      <a:pt x="121" y="223"/>
                    </a:lnTo>
                    <a:lnTo>
                      <a:pt x="55" y="223"/>
                    </a:lnTo>
                    <a:lnTo>
                      <a:pt x="55" y="220"/>
                    </a:lnTo>
                    <a:lnTo>
                      <a:pt x="57" y="220"/>
                    </a:lnTo>
                    <a:lnTo>
                      <a:pt x="60" y="217"/>
                    </a:lnTo>
                    <a:lnTo>
                      <a:pt x="63" y="217"/>
                    </a:lnTo>
                    <a:lnTo>
                      <a:pt x="63" y="215"/>
                    </a:lnTo>
                    <a:lnTo>
                      <a:pt x="66" y="212"/>
                    </a:lnTo>
                    <a:lnTo>
                      <a:pt x="66" y="209"/>
                    </a:lnTo>
                    <a:lnTo>
                      <a:pt x="66" y="206"/>
                    </a:lnTo>
                    <a:lnTo>
                      <a:pt x="69" y="206"/>
                    </a:lnTo>
                    <a:lnTo>
                      <a:pt x="69" y="203"/>
                    </a:lnTo>
                    <a:lnTo>
                      <a:pt x="69" y="200"/>
                    </a:lnTo>
                    <a:lnTo>
                      <a:pt x="69" y="197"/>
                    </a:lnTo>
                    <a:lnTo>
                      <a:pt x="69" y="195"/>
                    </a:lnTo>
                    <a:lnTo>
                      <a:pt x="69" y="192"/>
                    </a:lnTo>
                    <a:lnTo>
                      <a:pt x="69" y="189"/>
                    </a:lnTo>
                    <a:lnTo>
                      <a:pt x="69" y="180"/>
                    </a:lnTo>
                    <a:lnTo>
                      <a:pt x="69" y="175"/>
                    </a:lnTo>
                    <a:lnTo>
                      <a:pt x="69" y="26"/>
                    </a:lnTo>
                    <a:lnTo>
                      <a:pt x="40" y="26"/>
                    </a:lnTo>
                    <a:lnTo>
                      <a:pt x="37" y="26"/>
                    </a:lnTo>
                    <a:lnTo>
                      <a:pt x="35" y="26"/>
                    </a:lnTo>
                    <a:lnTo>
                      <a:pt x="32" y="26"/>
                    </a:lnTo>
                    <a:lnTo>
                      <a:pt x="29" y="26"/>
                    </a:lnTo>
                    <a:lnTo>
                      <a:pt x="26" y="29"/>
                    </a:lnTo>
                    <a:lnTo>
                      <a:pt x="23" y="29"/>
                    </a:lnTo>
                    <a:lnTo>
                      <a:pt x="20" y="29"/>
                    </a:lnTo>
                    <a:lnTo>
                      <a:pt x="17" y="29"/>
                    </a:lnTo>
                    <a:lnTo>
                      <a:pt x="14" y="29"/>
                    </a:lnTo>
                    <a:lnTo>
                      <a:pt x="14" y="32"/>
                    </a:lnTo>
                    <a:lnTo>
                      <a:pt x="12" y="32"/>
                    </a:lnTo>
                    <a:lnTo>
                      <a:pt x="9" y="35"/>
                    </a:lnTo>
                    <a:lnTo>
                      <a:pt x="6" y="35"/>
                    </a:lnTo>
                    <a:lnTo>
                      <a:pt x="3" y="38"/>
                    </a:lnTo>
                    <a:lnTo>
                      <a:pt x="0" y="4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0" y="3"/>
                    </a:lnTo>
                    <a:lnTo>
                      <a:pt x="23" y="3"/>
                    </a:lnTo>
                    <a:lnTo>
                      <a:pt x="32" y="3"/>
                    </a:lnTo>
                    <a:lnTo>
                      <a:pt x="158" y="3"/>
                    </a:lnTo>
                    <a:lnTo>
                      <a:pt x="161" y="3"/>
                    </a:lnTo>
                    <a:lnTo>
                      <a:pt x="164" y="3"/>
                    </a:lnTo>
                    <a:lnTo>
                      <a:pt x="167" y="0"/>
                    </a:lnTo>
                    <a:lnTo>
                      <a:pt x="169" y="0"/>
                    </a:lnTo>
                    <a:lnTo>
                      <a:pt x="172" y="0"/>
                    </a:lnTo>
                    <a:lnTo>
                      <a:pt x="175" y="0"/>
                    </a:lnTo>
                    <a:lnTo>
                      <a:pt x="164" y="40"/>
                    </a:lnTo>
                    <a:lnTo>
                      <a:pt x="164" y="38"/>
                    </a:lnTo>
                    <a:lnTo>
                      <a:pt x="161" y="38"/>
                    </a:lnTo>
                    <a:lnTo>
                      <a:pt x="161" y="35"/>
                    </a:lnTo>
                    <a:lnTo>
                      <a:pt x="158" y="35"/>
                    </a:lnTo>
                    <a:lnTo>
                      <a:pt x="158" y="32"/>
                    </a:lnTo>
                    <a:lnTo>
                      <a:pt x="155" y="32"/>
                    </a:lnTo>
                    <a:lnTo>
                      <a:pt x="155" y="29"/>
                    </a:lnTo>
                    <a:lnTo>
                      <a:pt x="152" y="29"/>
                    </a:lnTo>
                    <a:lnTo>
                      <a:pt x="149" y="29"/>
                    </a:lnTo>
                    <a:lnTo>
                      <a:pt x="146" y="26"/>
                    </a:lnTo>
                    <a:lnTo>
                      <a:pt x="144" y="26"/>
                    </a:lnTo>
                    <a:lnTo>
                      <a:pt x="141" y="26"/>
                    </a:lnTo>
                    <a:lnTo>
                      <a:pt x="138" y="26"/>
                    </a:lnTo>
                    <a:lnTo>
                      <a:pt x="135" y="26"/>
                    </a:lnTo>
                    <a:lnTo>
                      <a:pt x="103" y="26"/>
                    </a:lnTo>
                    <a:lnTo>
                      <a:pt x="103" y="180"/>
                    </a:lnTo>
                    <a:close/>
                  </a:path>
                </a:pathLst>
              </a:custGeom>
              <a:solidFill>
                <a:srgbClr val="544DB5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" name="Freeform 65"/>
              <p:cNvSpPr>
                <a:spLocks/>
              </p:cNvSpPr>
              <p:nvPr userDrawn="1"/>
            </p:nvSpPr>
            <p:spPr bwMode="auto">
              <a:xfrm>
                <a:off x="5331" y="80"/>
                <a:ext cx="116" cy="122"/>
              </a:xfrm>
              <a:custGeom>
                <a:avLst/>
                <a:gdLst>
                  <a:gd name="T0" fmla="*/ 1 w 219"/>
                  <a:gd name="T1" fmla="*/ 1 h 231"/>
                  <a:gd name="T2" fmla="*/ 1 w 219"/>
                  <a:gd name="T3" fmla="*/ 1 h 231"/>
                  <a:gd name="T4" fmla="*/ 1 w 219"/>
                  <a:gd name="T5" fmla="*/ 1 h 231"/>
                  <a:gd name="T6" fmla="*/ 1 w 219"/>
                  <a:gd name="T7" fmla="*/ 1 h 231"/>
                  <a:gd name="T8" fmla="*/ 1 w 219"/>
                  <a:gd name="T9" fmla="*/ 1 h 231"/>
                  <a:gd name="T10" fmla="*/ 1 w 219"/>
                  <a:gd name="T11" fmla="*/ 1 h 231"/>
                  <a:gd name="T12" fmla="*/ 1 w 219"/>
                  <a:gd name="T13" fmla="*/ 1 h 231"/>
                  <a:gd name="T14" fmla="*/ 1 w 219"/>
                  <a:gd name="T15" fmla="*/ 1 h 231"/>
                  <a:gd name="T16" fmla="*/ 1 w 219"/>
                  <a:gd name="T17" fmla="*/ 1 h 231"/>
                  <a:gd name="T18" fmla="*/ 1 w 219"/>
                  <a:gd name="T19" fmla="*/ 1 h 231"/>
                  <a:gd name="T20" fmla="*/ 1 w 219"/>
                  <a:gd name="T21" fmla="*/ 1 h 231"/>
                  <a:gd name="T22" fmla="*/ 1 w 219"/>
                  <a:gd name="T23" fmla="*/ 1 h 231"/>
                  <a:gd name="T24" fmla="*/ 1 w 219"/>
                  <a:gd name="T25" fmla="*/ 1 h 231"/>
                  <a:gd name="T26" fmla="*/ 1 w 219"/>
                  <a:gd name="T27" fmla="*/ 1 h 231"/>
                  <a:gd name="T28" fmla="*/ 1 w 219"/>
                  <a:gd name="T29" fmla="*/ 1 h 231"/>
                  <a:gd name="T30" fmla="*/ 1 w 219"/>
                  <a:gd name="T31" fmla="*/ 1 h 231"/>
                  <a:gd name="T32" fmla="*/ 1 w 219"/>
                  <a:gd name="T33" fmla="*/ 1 h 231"/>
                  <a:gd name="T34" fmla="*/ 1 w 219"/>
                  <a:gd name="T35" fmla="*/ 1 h 231"/>
                  <a:gd name="T36" fmla="*/ 1 w 219"/>
                  <a:gd name="T37" fmla="*/ 1 h 231"/>
                  <a:gd name="T38" fmla="*/ 1 w 219"/>
                  <a:gd name="T39" fmla="*/ 1 h 231"/>
                  <a:gd name="T40" fmla="*/ 1 w 219"/>
                  <a:gd name="T41" fmla="*/ 1 h 231"/>
                  <a:gd name="T42" fmla="*/ 1 w 219"/>
                  <a:gd name="T43" fmla="*/ 1 h 231"/>
                  <a:gd name="T44" fmla="*/ 1 w 219"/>
                  <a:gd name="T45" fmla="*/ 1 h 231"/>
                  <a:gd name="T46" fmla="*/ 1 w 219"/>
                  <a:gd name="T47" fmla="*/ 1 h 231"/>
                  <a:gd name="T48" fmla="*/ 1 w 219"/>
                  <a:gd name="T49" fmla="*/ 1 h 231"/>
                  <a:gd name="T50" fmla="*/ 1 w 219"/>
                  <a:gd name="T51" fmla="*/ 1 h 231"/>
                  <a:gd name="T52" fmla="*/ 1 w 219"/>
                  <a:gd name="T53" fmla="*/ 1 h 231"/>
                  <a:gd name="T54" fmla="*/ 1 w 219"/>
                  <a:gd name="T55" fmla="*/ 1 h 231"/>
                  <a:gd name="T56" fmla="*/ 1 w 219"/>
                  <a:gd name="T57" fmla="*/ 1 h 231"/>
                  <a:gd name="T58" fmla="*/ 1 w 219"/>
                  <a:gd name="T59" fmla="*/ 1 h 231"/>
                  <a:gd name="T60" fmla="*/ 1 w 219"/>
                  <a:gd name="T61" fmla="*/ 1 h 231"/>
                  <a:gd name="T62" fmla="*/ 1 w 219"/>
                  <a:gd name="T63" fmla="*/ 1 h 231"/>
                  <a:gd name="T64" fmla="*/ 1 w 219"/>
                  <a:gd name="T65" fmla="*/ 1 h 231"/>
                  <a:gd name="T66" fmla="*/ 1 w 219"/>
                  <a:gd name="T67" fmla="*/ 1 h 231"/>
                  <a:gd name="T68" fmla="*/ 1 w 219"/>
                  <a:gd name="T69" fmla="*/ 1 h 231"/>
                  <a:gd name="T70" fmla="*/ 1 w 219"/>
                  <a:gd name="T71" fmla="*/ 1 h 231"/>
                  <a:gd name="T72" fmla="*/ 1 w 219"/>
                  <a:gd name="T73" fmla="*/ 1 h 231"/>
                  <a:gd name="T74" fmla="*/ 1 w 219"/>
                  <a:gd name="T75" fmla="*/ 1 h 231"/>
                  <a:gd name="T76" fmla="*/ 1 w 219"/>
                  <a:gd name="T77" fmla="*/ 1 h 231"/>
                  <a:gd name="T78" fmla="*/ 1 w 219"/>
                  <a:gd name="T79" fmla="*/ 1 h 231"/>
                  <a:gd name="T80" fmla="*/ 1 w 219"/>
                  <a:gd name="T81" fmla="*/ 1 h 231"/>
                  <a:gd name="T82" fmla="*/ 0 w 219"/>
                  <a:gd name="T83" fmla="*/ 1 h 231"/>
                  <a:gd name="T84" fmla="*/ 1 w 219"/>
                  <a:gd name="T85" fmla="*/ 1 h 231"/>
                  <a:gd name="T86" fmla="*/ 1 w 219"/>
                  <a:gd name="T87" fmla="*/ 1 h 231"/>
                  <a:gd name="T88" fmla="*/ 1 w 219"/>
                  <a:gd name="T89" fmla="*/ 1 h 231"/>
                  <a:gd name="T90" fmla="*/ 1 w 219"/>
                  <a:gd name="T91" fmla="*/ 1 h 231"/>
                  <a:gd name="T92" fmla="*/ 1 w 219"/>
                  <a:gd name="T93" fmla="*/ 1 h 231"/>
                  <a:gd name="T94" fmla="*/ 1 w 219"/>
                  <a:gd name="T95" fmla="*/ 0 h 231"/>
                  <a:gd name="T96" fmla="*/ 1 w 219"/>
                  <a:gd name="T97" fmla="*/ 0 h 231"/>
                  <a:gd name="T98" fmla="*/ 1 w 219"/>
                  <a:gd name="T99" fmla="*/ 0 h 231"/>
                  <a:gd name="T100" fmla="*/ 1 w 219"/>
                  <a:gd name="T101" fmla="*/ 1 h 23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19" h="231">
                    <a:moveTo>
                      <a:pt x="193" y="42"/>
                    </a:moveTo>
                    <a:lnTo>
                      <a:pt x="193" y="42"/>
                    </a:lnTo>
                    <a:lnTo>
                      <a:pt x="190" y="42"/>
                    </a:lnTo>
                    <a:lnTo>
                      <a:pt x="190" y="40"/>
                    </a:lnTo>
                    <a:lnTo>
                      <a:pt x="187" y="40"/>
                    </a:lnTo>
                    <a:lnTo>
                      <a:pt x="187" y="37"/>
                    </a:lnTo>
                    <a:lnTo>
                      <a:pt x="184" y="37"/>
                    </a:lnTo>
                    <a:lnTo>
                      <a:pt x="181" y="34"/>
                    </a:lnTo>
                    <a:lnTo>
                      <a:pt x="178" y="34"/>
                    </a:lnTo>
                    <a:lnTo>
                      <a:pt x="178" y="31"/>
                    </a:lnTo>
                    <a:lnTo>
                      <a:pt x="175" y="31"/>
                    </a:lnTo>
                    <a:lnTo>
                      <a:pt x="173" y="31"/>
                    </a:lnTo>
                    <a:lnTo>
                      <a:pt x="170" y="28"/>
                    </a:lnTo>
                    <a:lnTo>
                      <a:pt x="167" y="28"/>
                    </a:lnTo>
                    <a:lnTo>
                      <a:pt x="164" y="28"/>
                    </a:lnTo>
                    <a:lnTo>
                      <a:pt x="161" y="25"/>
                    </a:lnTo>
                    <a:lnTo>
                      <a:pt x="158" y="25"/>
                    </a:lnTo>
                    <a:lnTo>
                      <a:pt x="155" y="25"/>
                    </a:lnTo>
                    <a:lnTo>
                      <a:pt x="152" y="25"/>
                    </a:lnTo>
                    <a:lnTo>
                      <a:pt x="147" y="25"/>
                    </a:lnTo>
                    <a:lnTo>
                      <a:pt x="144" y="22"/>
                    </a:lnTo>
                    <a:lnTo>
                      <a:pt x="141" y="22"/>
                    </a:lnTo>
                    <a:lnTo>
                      <a:pt x="135" y="22"/>
                    </a:lnTo>
                    <a:lnTo>
                      <a:pt x="132" y="22"/>
                    </a:lnTo>
                    <a:lnTo>
                      <a:pt x="127" y="22"/>
                    </a:lnTo>
                    <a:lnTo>
                      <a:pt x="121" y="22"/>
                    </a:lnTo>
                    <a:lnTo>
                      <a:pt x="118" y="22"/>
                    </a:lnTo>
                    <a:lnTo>
                      <a:pt x="112" y="25"/>
                    </a:lnTo>
                    <a:lnTo>
                      <a:pt x="109" y="25"/>
                    </a:lnTo>
                    <a:lnTo>
                      <a:pt x="104" y="25"/>
                    </a:lnTo>
                    <a:lnTo>
                      <a:pt x="101" y="28"/>
                    </a:lnTo>
                    <a:lnTo>
                      <a:pt x="95" y="28"/>
                    </a:lnTo>
                    <a:lnTo>
                      <a:pt x="92" y="31"/>
                    </a:lnTo>
                    <a:lnTo>
                      <a:pt x="86" y="34"/>
                    </a:lnTo>
                    <a:lnTo>
                      <a:pt x="84" y="34"/>
                    </a:lnTo>
                    <a:lnTo>
                      <a:pt x="81" y="37"/>
                    </a:lnTo>
                    <a:lnTo>
                      <a:pt x="75" y="40"/>
                    </a:lnTo>
                    <a:lnTo>
                      <a:pt x="72" y="42"/>
                    </a:lnTo>
                    <a:lnTo>
                      <a:pt x="69" y="45"/>
                    </a:lnTo>
                    <a:lnTo>
                      <a:pt x="66" y="48"/>
                    </a:lnTo>
                    <a:lnTo>
                      <a:pt x="63" y="51"/>
                    </a:lnTo>
                    <a:lnTo>
                      <a:pt x="61" y="54"/>
                    </a:lnTo>
                    <a:lnTo>
                      <a:pt x="58" y="57"/>
                    </a:lnTo>
                    <a:lnTo>
                      <a:pt x="55" y="60"/>
                    </a:lnTo>
                    <a:lnTo>
                      <a:pt x="52" y="62"/>
                    </a:lnTo>
                    <a:lnTo>
                      <a:pt x="49" y="68"/>
                    </a:lnTo>
                    <a:lnTo>
                      <a:pt x="49" y="71"/>
                    </a:lnTo>
                    <a:lnTo>
                      <a:pt x="46" y="74"/>
                    </a:lnTo>
                    <a:lnTo>
                      <a:pt x="46" y="80"/>
                    </a:lnTo>
                    <a:lnTo>
                      <a:pt x="43" y="82"/>
                    </a:lnTo>
                    <a:lnTo>
                      <a:pt x="43" y="88"/>
                    </a:lnTo>
                    <a:lnTo>
                      <a:pt x="41" y="91"/>
                    </a:lnTo>
                    <a:lnTo>
                      <a:pt x="41" y="97"/>
                    </a:lnTo>
                    <a:lnTo>
                      <a:pt x="41" y="102"/>
                    </a:lnTo>
                    <a:lnTo>
                      <a:pt x="41" y="105"/>
                    </a:lnTo>
                    <a:lnTo>
                      <a:pt x="41" y="111"/>
                    </a:lnTo>
                    <a:lnTo>
                      <a:pt x="41" y="117"/>
                    </a:lnTo>
                    <a:lnTo>
                      <a:pt x="41" y="122"/>
                    </a:lnTo>
                    <a:lnTo>
                      <a:pt x="41" y="125"/>
                    </a:lnTo>
                    <a:lnTo>
                      <a:pt x="41" y="131"/>
                    </a:lnTo>
                    <a:lnTo>
                      <a:pt x="43" y="137"/>
                    </a:lnTo>
                    <a:lnTo>
                      <a:pt x="43" y="140"/>
                    </a:lnTo>
                    <a:lnTo>
                      <a:pt x="46" y="145"/>
                    </a:lnTo>
                    <a:lnTo>
                      <a:pt x="46" y="148"/>
                    </a:lnTo>
                    <a:lnTo>
                      <a:pt x="49" y="154"/>
                    </a:lnTo>
                    <a:lnTo>
                      <a:pt x="52" y="157"/>
                    </a:lnTo>
                    <a:lnTo>
                      <a:pt x="52" y="162"/>
                    </a:lnTo>
                    <a:lnTo>
                      <a:pt x="55" y="165"/>
                    </a:lnTo>
                    <a:lnTo>
                      <a:pt x="58" y="168"/>
                    </a:lnTo>
                    <a:lnTo>
                      <a:pt x="61" y="171"/>
                    </a:lnTo>
                    <a:lnTo>
                      <a:pt x="63" y="177"/>
                    </a:lnTo>
                    <a:lnTo>
                      <a:pt x="66" y="179"/>
                    </a:lnTo>
                    <a:lnTo>
                      <a:pt x="72" y="182"/>
                    </a:lnTo>
                    <a:lnTo>
                      <a:pt x="75" y="185"/>
                    </a:lnTo>
                    <a:lnTo>
                      <a:pt x="78" y="188"/>
                    </a:lnTo>
                    <a:lnTo>
                      <a:pt x="81" y="191"/>
                    </a:lnTo>
                    <a:lnTo>
                      <a:pt x="86" y="191"/>
                    </a:lnTo>
                    <a:lnTo>
                      <a:pt x="89" y="194"/>
                    </a:lnTo>
                    <a:lnTo>
                      <a:pt x="95" y="197"/>
                    </a:lnTo>
                    <a:lnTo>
                      <a:pt x="98" y="199"/>
                    </a:lnTo>
                    <a:lnTo>
                      <a:pt x="104" y="199"/>
                    </a:lnTo>
                    <a:lnTo>
                      <a:pt x="107" y="202"/>
                    </a:lnTo>
                    <a:lnTo>
                      <a:pt x="112" y="202"/>
                    </a:lnTo>
                    <a:lnTo>
                      <a:pt x="115" y="202"/>
                    </a:lnTo>
                    <a:lnTo>
                      <a:pt x="121" y="205"/>
                    </a:lnTo>
                    <a:lnTo>
                      <a:pt x="127" y="205"/>
                    </a:lnTo>
                    <a:lnTo>
                      <a:pt x="130" y="205"/>
                    </a:lnTo>
                    <a:lnTo>
                      <a:pt x="135" y="205"/>
                    </a:lnTo>
                    <a:lnTo>
                      <a:pt x="138" y="205"/>
                    </a:lnTo>
                    <a:lnTo>
                      <a:pt x="141" y="205"/>
                    </a:lnTo>
                    <a:lnTo>
                      <a:pt x="144" y="205"/>
                    </a:lnTo>
                    <a:lnTo>
                      <a:pt x="147" y="205"/>
                    </a:lnTo>
                    <a:lnTo>
                      <a:pt x="150" y="205"/>
                    </a:lnTo>
                    <a:lnTo>
                      <a:pt x="152" y="205"/>
                    </a:lnTo>
                    <a:lnTo>
                      <a:pt x="155" y="205"/>
                    </a:lnTo>
                    <a:lnTo>
                      <a:pt x="158" y="205"/>
                    </a:lnTo>
                    <a:lnTo>
                      <a:pt x="161" y="202"/>
                    </a:lnTo>
                    <a:lnTo>
                      <a:pt x="164" y="202"/>
                    </a:lnTo>
                    <a:lnTo>
                      <a:pt x="167" y="202"/>
                    </a:lnTo>
                    <a:lnTo>
                      <a:pt x="170" y="202"/>
                    </a:lnTo>
                    <a:lnTo>
                      <a:pt x="173" y="202"/>
                    </a:lnTo>
                    <a:lnTo>
                      <a:pt x="175" y="202"/>
                    </a:lnTo>
                    <a:lnTo>
                      <a:pt x="178" y="199"/>
                    </a:lnTo>
                    <a:lnTo>
                      <a:pt x="181" y="199"/>
                    </a:lnTo>
                    <a:lnTo>
                      <a:pt x="181" y="151"/>
                    </a:lnTo>
                    <a:lnTo>
                      <a:pt x="181" y="148"/>
                    </a:lnTo>
                    <a:lnTo>
                      <a:pt x="181" y="145"/>
                    </a:lnTo>
                    <a:lnTo>
                      <a:pt x="181" y="142"/>
                    </a:lnTo>
                    <a:lnTo>
                      <a:pt x="181" y="140"/>
                    </a:lnTo>
                    <a:lnTo>
                      <a:pt x="181" y="137"/>
                    </a:lnTo>
                    <a:lnTo>
                      <a:pt x="181" y="134"/>
                    </a:lnTo>
                    <a:lnTo>
                      <a:pt x="181" y="131"/>
                    </a:lnTo>
                    <a:lnTo>
                      <a:pt x="181" y="128"/>
                    </a:lnTo>
                    <a:lnTo>
                      <a:pt x="178" y="125"/>
                    </a:lnTo>
                    <a:lnTo>
                      <a:pt x="178" y="122"/>
                    </a:lnTo>
                    <a:lnTo>
                      <a:pt x="175" y="120"/>
                    </a:lnTo>
                    <a:lnTo>
                      <a:pt x="173" y="117"/>
                    </a:lnTo>
                    <a:lnTo>
                      <a:pt x="170" y="117"/>
                    </a:lnTo>
                    <a:lnTo>
                      <a:pt x="170" y="114"/>
                    </a:lnTo>
                    <a:lnTo>
                      <a:pt x="167" y="114"/>
                    </a:lnTo>
                    <a:lnTo>
                      <a:pt x="219" y="114"/>
                    </a:lnTo>
                    <a:lnTo>
                      <a:pt x="219" y="117"/>
                    </a:lnTo>
                    <a:lnTo>
                      <a:pt x="216" y="120"/>
                    </a:lnTo>
                    <a:lnTo>
                      <a:pt x="216" y="122"/>
                    </a:lnTo>
                    <a:lnTo>
                      <a:pt x="216" y="125"/>
                    </a:lnTo>
                    <a:lnTo>
                      <a:pt x="216" y="128"/>
                    </a:lnTo>
                    <a:lnTo>
                      <a:pt x="216" y="205"/>
                    </a:lnTo>
                    <a:lnTo>
                      <a:pt x="216" y="208"/>
                    </a:lnTo>
                    <a:lnTo>
                      <a:pt x="216" y="211"/>
                    </a:lnTo>
                    <a:lnTo>
                      <a:pt x="216" y="214"/>
                    </a:lnTo>
                    <a:lnTo>
                      <a:pt x="216" y="217"/>
                    </a:lnTo>
                    <a:lnTo>
                      <a:pt x="219" y="217"/>
                    </a:lnTo>
                    <a:lnTo>
                      <a:pt x="219" y="219"/>
                    </a:lnTo>
                    <a:lnTo>
                      <a:pt x="213" y="222"/>
                    </a:lnTo>
                    <a:lnTo>
                      <a:pt x="207" y="222"/>
                    </a:lnTo>
                    <a:lnTo>
                      <a:pt x="204" y="222"/>
                    </a:lnTo>
                    <a:lnTo>
                      <a:pt x="198" y="222"/>
                    </a:lnTo>
                    <a:lnTo>
                      <a:pt x="193" y="225"/>
                    </a:lnTo>
                    <a:lnTo>
                      <a:pt x="187" y="225"/>
                    </a:lnTo>
                    <a:lnTo>
                      <a:pt x="184" y="225"/>
                    </a:lnTo>
                    <a:lnTo>
                      <a:pt x="178" y="228"/>
                    </a:lnTo>
                    <a:lnTo>
                      <a:pt x="173" y="228"/>
                    </a:lnTo>
                    <a:lnTo>
                      <a:pt x="170" y="228"/>
                    </a:lnTo>
                    <a:lnTo>
                      <a:pt x="164" y="228"/>
                    </a:lnTo>
                    <a:lnTo>
                      <a:pt x="158" y="228"/>
                    </a:lnTo>
                    <a:lnTo>
                      <a:pt x="152" y="228"/>
                    </a:lnTo>
                    <a:lnTo>
                      <a:pt x="150" y="231"/>
                    </a:lnTo>
                    <a:lnTo>
                      <a:pt x="144" y="231"/>
                    </a:lnTo>
                    <a:lnTo>
                      <a:pt x="138" y="231"/>
                    </a:lnTo>
                    <a:lnTo>
                      <a:pt x="130" y="231"/>
                    </a:lnTo>
                    <a:lnTo>
                      <a:pt x="121" y="228"/>
                    </a:lnTo>
                    <a:lnTo>
                      <a:pt x="115" y="228"/>
                    </a:lnTo>
                    <a:lnTo>
                      <a:pt x="107" y="228"/>
                    </a:lnTo>
                    <a:lnTo>
                      <a:pt x="101" y="225"/>
                    </a:lnTo>
                    <a:lnTo>
                      <a:pt x="92" y="225"/>
                    </a:lnTo>
                    <a:lnTo>
                      <a:pt x="86" y="222"/>
                    </a:lnTo>
                    <a:lnTo>
                      <a:pt x="81" y="222"/>
                    </a:lnTo>
                    <a:lnTo>
                      <a:pt x="75" y="219"/>
                    </a:lnTo>
                    <a:lnTo>
                      <a:pt x="69" y="217"/>
                    </a:lnTo>
                    <a:lnTo>
                      <a:pt x="61" y="214"/>
                    </a:lnTo>
                    <a:lnTo>
                      <a:pt x="58" y="211"/>
                    </a:lnTo>
                    <a:lnTo>
                      <a:pt x="52" y="208"/>
                    </a:lnTo>
                    <a:lnTo>
                      <a:pt x="46" y="205"/>
                    </a:lnTo>
                    <a:lnTo>
                      <a:pt x="41" y="202"/>
                    </a:lnTo>
                    <a:lnTo>
                      <a:pt x="38" y="197"/>
                    </a:lnTo>
                    <a:lnTo>
                      <a:pt x="32" y="194"/>
                    </a:lnTo>
                    <a:lnTo>
                      <a:pt x="29" y="191"/>
                    </a:lnTo>
                    <a:lnTo>
                      <a:pt x="26" y="185"/>
                    </a:lnTo>
                    <a:lnTo>
                      <a:pt x="20" y="182"/>
                    </a:lnTo>
                    <a:lnTo>
                      <a:pt x="18" y="177"/>
                    </a:lnTo>
                    <a:lnTo>
                      <a:pt x="15" y="171"/>
                    </a:lnTo>
                    <a:lnTo>
                      <a:pt x="12" y="168"/>
                    </a:lnTo>
                    <a:lnTo>
                      <a:pt x="9" y="162"/>
                    </a:lnTo>
                    <a:lnTo>
                      <a:pt x="9" y="157"/>
                    </a:lnTo>
                    <a:lnTo>
                      <a:pt x="6" y="151"/>
                    </a:lnTo>
                    <a:lnTo>
                      <a:pt x="3" y="145"/>
                    </a:lnTo>
                    <a:lnTo>
                      <a:pt x="3" y="140"/>
                    </a:lnTo>
                    <a:lnTo>
                      <a:pt x="3" y="134"/>
                    </a:lnTo>
                    <a:lnTo>
                      <a:pt x="0" y="128"/>
                    </a:lnTo>
                    <a:lnTo>
                      <a:pt x="0" y="122"/>
                    </a:lnTo>
                    <a:lnTo>
                      <a:pt x="0" y="117"/>
                    </a:lnTo>
                    <a:lnTo>
                      <a:pt x="0" y="108"/>
                    </a:lnTo>
                    <a:lnTo>
                      <a:pt x="0" y="102"/>
                    </a:lnTo>
                    <a:lnTo>
                      <a:pt x="3" y="97"/>
                    </a:lnTo>
                    <a:lnTo>
                      <a:pt x="3" y="91"/>
                    </a:lnTo>
                    <a:lnTo>
                      <a:pt x="6" y="85"/>
                    </a:lnTo>
                    <a:lnTo>
                      <a:pt x="6" y="80"/>
                    </a:lnTo>
                    <a:lnTo>
                      <a:pt x="9" y="74"/>
                    </a:lnTo>
                    <a:lnTo>
                      <a:pt x="12" y="68"/>
                    </a:lnTo>
                    <a:lnTo>
                      <a:pt x="15" y="62"/>
                    </a:lnTo>
                    <a:lnTo>
                      <a:pt x="18" y="57"/>
                    </a:lnTo>
                    <a:lnTo>
                      <a:pt x="20" y="51"/>
                    </a:lnTo>
                    <a:lnTo>
                      <a:pt x="23" y="48"/>
                    </a:lnTo>
                    <a:lnTo>
                      <a:pt x="26" y="42"/>
                    </a:lnTo>
                    <a:lnTo>
                      <a:pt x="32" y="40"/>
                    </a:lnTo>
                    <a:lnTo>
                      <a:pt x="35" y="34"/>
                    </a:lnTo>
                    <a:lnTo>
                      <a:pt x="41" y="31"/>
                    </a:lnTo>
                    <a:lnTo>
                      <a:pt x="43" y="25"/>
                    </a:lnTo>
                    <a:lnTo>
                      <a:pt x="49" y="22"/>
                    </a:lnTo>
                    <a:lnTo>
                      <a:pt x="55" y="20"/>
                    </a:lnTo>
                    <a:lnTo>
                      <a:pt x="61" y="17"/>
                    </a:lnTo>
                    <a:lnTo>
                      <a:pt x="66" y="14"/>
                    </a:lnTo>
                    <a:lnTo>
                      <a:pt x="72" y="11"/>
                    </a:lnTo>
                    <a:lnTo>
                      <a:pt x="78" y="8"/>
                    </a:lnTo>
                    <a:lnTo>
                      <a:pt x="84" y="8"/>
                    </a:lnTo>
                    <a:lnTo>
                      <a:pt x="89" y="5"/>
                    </a:lnTo>
                    <a:lnTo>
                      <a:pt x="98" y="2"/>
                    </a:lnTo>
                    <a:lnTo>
                      <a:pt x="104" y="2"/>
                    </a:lnTo>
                    <a:lnTo>
                      <a:pt x="109" y="0"/>
                    </a:lnTo>
                    <a:lnTo>
                      <a:pt x="118" y="0"/>
                    </a:lnTo>
                    <a:lnTo>
                      <a:pt x="124" y="0"/>
                    </a:lnTo>
                    <a:lnTo>
                      <a:pt x="132" y="0"/>
                    </a:lnTo>
                    <a:lnTo>
                      <a:pt x="141" y="0"/>
                    </a:lnTo>
                    <a:lnTo>
                      <a:pt x="144" y="0"/>
                    </a:lnTo>
                    <a:lnTo>
                      <a:pt x="147" y="0"/>
                    </a:lnTo>
                    <a:lnTo>
                      <a:pt x="150" y="0"/>
                    </a:lnTo>
                    <a:lnTo>
                      <a:pt x="152" y="0"/>
                    </a:lnTo>
                    <a:lnTo>
                      <a:pt x="155" y="0"/>
                    </a:lnTo>
                    <a:lnTo>
                      <a:pt x="161" y="0"/>
                    </a:lnTo>
                    <a:lnTo>
                      <a:pt x="164" y="0"/>
                    </a:lnTo>
                    <a:lnTo>
                      <a:pt x="167" y="0"/>
                    </a:lnTo>
                    <a:lnTo>
                      <a:pt x="170" y="0"/>
                    </a:lnTo>
                    <a:lnTo>
                      <a:pt x="173" y="2"/>
                    </a:lnTo>
                    <a:lnTo>
                      <a:pt x="175" y="2"/>
                    </a:lnTo>
                    <a:lnTo>
                      <a:pt x="178" y="2"/>
                    </a:lnTo>
                    <a:lnTo>
                      <a:pt x="187" y="2"/>
                    </a:lnTo>
                    <a:lnTo>
                      <a:pt x="193" y="5"/>
                    </a:lnTo>
                    <a:lnTo>
                      <a:pt x="193" y="42"/>
                    </a:lnTo>
                    <a:close/>
                  </a:path>
                </a:pathLst>
              </a:custGeom>
              <a:solidFill>
                <a:srgbClr val="544DB5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Freeform 66"/>
              <p:cNvSpPr>
                <a:spLocks/>
              </p:cNvSpPr>
              <p:nvPr userDrawn="1"/>
            </p:nvSpPr>
            <p:spPr bwMode="auto">
              <a:xfrm>
                <a:off x="5451" y="81"/>
                <a:ext cx="81" cy="118"/>
              </a:xfrm>
              <a:custGeom>
                <a:avLst/>
                <a:gdLst>
                  <a:gd name="T0" fmla="*/ 1 w 155"/>
                  <a:gd name="T1" fmla="*/ 1 h 223"/>
                  <a:gd name="T2" fmla="*/ 1 w 155"/>
                  <a:gd name="T3" fmla="*/ 1 h 223"/>
                  <a:gd name="T4" fmla="*/ 1 w 155"/>
                  <a:gd name="T5" fmla="*/ 1 h 223"/>
                  <a:gd name="T6" fmla="*/ 1 w 155"/>
                  <a:gd name="T7" fmla="*/ 1 h 223"/>
                  <a:gd name="T8" fmla="*/ 1 w 155"/>
                  <a:gd name="T9" fmla="*/ 1 h 223"/>
                  <a:gd name="T10" fmla="*/ 1 w 155"/>
                  <a:gd name="T11" fmla="*/ 1 h 223"/>
                  <a:gd name="T12" fmla="*/ 1 w 155"/>
                  <a:gd name="T13" fmla="*/ 1 h 223"/>
                  <a:gd name="T14" fmla="*/ 1 w 155"/>
                  <a:gd name="T15" fmla="*/ 1 h 223"/>
                  <a:gd name="T16" fmla="*/ 1 w 155"/>
                  <a:gd name="T17" fmla="*/ 1 h 223"/>
                  <a:gd name="T18" fmla="*/ 1 w 155"/>
                  <a:gd name="T19" fmla="*/ 1 h 223"/>
                  <a:gd name="T20" fmla="*/ 1 w 155"/>
                  <a:gd name="T21" fmla="*/ 1 h 223"/>
                  <a:gd name="T22" fmla="*/ 1 w 155"/>
                  <a:gd name="T23" fmla="*/ 1 h 223"/>
                  <a:gd name="T24" fmla="*/ 1 w 155"/>
                  <a:gd name="T25" fmla="*/ 1 h 223"/>
                  <a:gd name="T26" fmla="*/ 1 w 155"/>
                  <a:gd name="T27" fmla="*/ 1 h 223"/>
                  <a:gd name="T28" fmla="*/ 1 w 155"/>
                  <a:gd name="T29" fmla="*/ 1 h 223"/>
                  <a:gd name="T30" fmla="*/ 1 w 155"/>
                  <a:gd name="T31" fmla="*/ 1 h 223"/>
                  <a:gd name="T32" fmla="*/ 1 w 155"/>
                  <a:gd name="T33" fmla="*/ 1 h 223"/>
                  <a:gd name="T34" fmla="*/ 1 w 155"/>
                  <a:gd name="T35" fmla="*/ 1 h 223"/>
                  <a:gd name="T36" fmla="*/ 1 w 155"/>
                  <a:gd name="T37" fmla="*/ 1 h 223"/>
                  <a:gd name="T38" fmla="*/ 1 w 155"/>
                  <a:gd name="T39" fmla="*/ 1 h 223"/>
                  <a:gd name="T40" fmla="*/ 1 w 155"/>
                  <a:gd name="T41" fmla="*/ 1 h 223"/>
                  <a:gd name="T42" fmla="*/ 1 w 155"/>
                  <a:gd name="T43" fmla="*/ 1 h 223"/>
                  <a:gd name="T44" fmla="*/ 1 w 155"/>
                  <a:gd name="T45" fmla="*/ 1 h 223"/>
                  <a:gd name="T46" fmla="*/ 1 w 155"/>
                  <a:gd name="T47" fmla="*/ 1 h 223"/>
                  <a:gd name="T48" fmla="*/ 1 w 155"/>
                  <a:gd name="T49" fmla="*/ 1 h 223"/>
                  <a:gd name="T50" fmla="*/ 1 w 155"/>
                  <a:gd name="T51" fmla="*/ 1 h 223"/>
                  <a:gd name="T52" fmla="*/ 1 w 155"/>
                  <a:gd name="T53" fmla="*/ 1 h 223"/>
                  <a:gd name="T54" fmla="*/ 1 w 155"/>
                  <a:gd name="T55" fmla="*/ 1 h 223"/>
                  <a:gd name="T56" fmla="*/ 0 w 155"/>
                  <a:gd name="T57" fmla="*/ 1 h 223"/>
                  <a:gd name="T58" fmla="*/ 1 w 155"/>
                  <a:gd name="T59" fmla="*/ 1 h 223"/>
                  <a:gd name="T60" fmla="*/ 1 w 155"/>
                  <a:gd name="T61" fmla="*/ 1 h 223"/>
                  <a:gd name="T62" fmla="*/ 1 w 155"/>
                  <a:gd name="T63" fmla="*/ 1 h 223"/>
                  <a:gd name="T64" fmla="*/ 1 w 155"/>
                  <a:gd name="T65" fmla="*/ 0 h 223"/>
                  <a:gd name="T66" fmla="*/ 1 w 155"/>
                  <a:gd name="T67" fmla="*/ 0 h 223"/>
                  <a:gd name="T68" fmla="*/ 1 w 155"/>
                  <a:gd name="T69" fmla="*/ 1 h 223"/>
                  <a:gd name="T70" fmla="*/ 1 w 155"/>
                  <a:gd name="T71" fmla="*/ 1 h 223"/>
                  <a:gd name="T72" fmla="*/ 1 w 155"/>
                  <a:gd name="T73" fmla="*/ 1 h 223"/>
                  <a:gd name="T74" fmla="*/ 1 w 155"/>
                  <a:gd name="T75" fmla="*/ 1 h 223"/>
                  <a:gd name="T76" fmla="*/ 1 w 155"/>
                  <a:gd name="T77" fmla="*/ 1 h 223"/>
                  <a:gd name="T78" fmla="*/ 1 w 155"/>
                  <a:gd name="T79" fmla="*/ 1 h 223"/>
                  <a:gd name="T80" fmla="*/ 1 w 155"/>
                  <a:gd name="T81" fmla="*/ 1 h 223"/>
                  <a:gd name="T82" fmla="*/ 1 w 155"/>
                  <a:gd name="T83" fmla="*/ 1 h 223"/>
                  <a:gd name="T84" fmla="*/ 1 w 155"/>
                  <a:gd name="T85" fmla="*/ 1 h 223"/>
                  <a:gd name="T86" fmla="*/ 1 w 155"/>
                  <a:gd name="T87" fmla="*/ 1 h 223"/>
                  <a:gd name="T88" fmla="*/ 1 w 155"/>
                  <a:gd name="T89" fmla="*/ 1 h 223"/>
                  <a:gd name="T90" fmla="*/ 1 w 155"/>
                  <a:gd name="T91" fmla="*/ 1 h 223"/>
                  <a:gd name="T92" fmla="*/ 1 w 155"/>
                  <a:gd name="T93" fmla="*/ 1 h 223"/>
                  <a:gd name="T94" fmla="*/ 1 w 155"/>
                  <a:gd name="T95" fmla="*/ 1 h 223"/>
                  <a:gd name="T96" fmla="*/ 1 w 155"/>
                  <a:gd name="T97" fmla="*/ 1 h 223"/>
                  <a:gd name="T98" fmla="*/ 1 w 155"/>
                  <a:gd name="T99" fmla="*/ 1 h 223"/>
                  <a:gd name="T100" fmla="*/ 1 w 155"/>
                  <a:gd name="T101" fmla="*/ 1 h 223"/>
                  <a:gd name="T102" fmla="*/ 1 w 155"/>
                  <a:gd name="T103" fmla="*/ 1 h 223"/>
                  <a:gd name="T104" fmla="*/ 1 w 155"/>
                  <a:gd name="T105" fmla="*/ 1 h 223"/>
                  <a:gd name="T106" fmla="*/ 1 w 155"/>
                  <a:gd name="T107" fmla="*/ 1 h 223"/>
                  <a:gd name="T108" fmla="*/ 1 w 155"/>
                  <a:gd name="T109" fmla="*/ 1 h 223"/>
                  <a:gd name="T110" fmla="*/ 1 w 155"/>
                  <a:gd name="T111" fmla="*/ 1 h 223"/>
                  <a:gd name="T112" fmla="*/ 1 w 155"/>
                  <a:gd name="T113" fmla="*/ 1 h 223"/>
                  <a:gd name="T114" fmla="*/ 1 w 155"/>
                  <a:gd name="T115" fmla="*/ 1 h 22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55" h="223">
                    <a:moveTo>
                      <a:pt x="49" y="195"/>
                    </a:moveTo>
                    <a:lnTo>
                      <a:pt x="92" y="197"/>
                    </a:lnTo>
                    <a:lnTo>
                      <a:pt x="95" y="197"/>
                    </a:lnTo>
                    <a:lnTo>
                      <a:pt x="98" y="197"/>
                    </a:lnTo>
                    <a:lnTo>
                      <a:pt x="101" y="197"/>
                    </a:lnTo>
                    <a:lnTo>
                      <a:pt x="103" y="197"/>
                    </a:lnTo>
                    <a:lnTo>
                      <a:pt x="106" y="197"/>
                    </a:lnTo>
                    <a:lnTo>
                      <a:pt x="109" y="197"/>
                    </a:lnTo>
                    <a:lnTo>
                      <a:pt x="112" y="197"/>
                    </a:lnTo>
                    <a:lnTo>
                      <a:pt x="115" y="197"/>
                    </a:lnTo>
                    <a:lnTo>
                      <a:pt x="118" y="197"/>
                    </a:lnTo>
                    <a:lnTo>
                      <a:pt x="121" y="197"/>
                    </a:lnTo>
                    <a:lnTo>
                      <a:pt x="121" y="195"/>
                    </a:lnTo>
                    <a:lnTo>
                      <a:pt x="124" y="195"/>
                    </a:lnTo>
                    <a:lnTo>
                      <a:pt x="126" y="195"/>
                    </a:lnTo>
                    <a:lnTo>
                      <a:pt x="129" y="195"/>
                    </a:lnTo>
                    <a:lnTo>
                      <a:pt x="132" y="192"/>
                    </a:lnTo>
                    <a:lnTo>
                      <a:pt x="135" y="192"/>
                    </a:lnTo>
                    <a:lnTo>
                      <a:pt x="138" y="189"/>
                    </a:lnTo>
                    <a:lnTo>
                      <a:pt x="141" y="189"/>
                    </a:lnTo>
                    <a:lnTo>
                      <a:pt x="144" y="186"/>
                    </a:lnTo>
                    <a:lnTo>
                      <a:pt x="147" y="186"/>
                    </a:lnTo>
                    <a:lnTo>
                      <a:pt x="149" y="183"/>
                    </a:lnTo>
                    <a:lnTo>
                      <a:pt x="152" y="180"/>
                    </a:lnTo>
                    <a:lnTo>
                      <a:pt x="155" y="177"/>
                    </a:lnTo>
                    <a:lnTo>
                      <a:pt x="141" y="223"/>
                    </a:lnTo>
                    <a:lnTo>
                      <a:pt x="0" y="223"/>
                    </a:lnTo>
                    <a:lnTo>
                      <a:pt x="0" y="220"/>
                    </a:lnTo>
                    <a:lnTo>
                      <a:pt x="3" y="220"/>
                    </a:lnTo>
                    <a:lnTo>
                      <a:pt x="6" y="220"/>
                    </a:lnTo>
                    <a:lnTo>
                      <a:pt x="6" y="217"/>
                    </a:lnTo>
                    <a:lnTo>
                      <a:pt x="9" y="217"/>
                    </a:lnTo>
                    <a:lnTo>
                      <a:pt x="9" y="215"/>
                    </a:lnTo>
                    <a:lnTo>
                      <a:pt x="12" y="212"/>
                    </a:lnTo>
                    <a:lnTo>
                      <a:pt x="12" y="209"/>
                    </a:lnTo>
                    <a:lnTo>
                      <a:pt x="14" y="206"/>
                    </a:lnTo>
                    <a:lnTo>
                      <a:pt x="14" y="203"/>
                    </a:lnTo>
                    <a:lnTo>
                      <a:pt x="14" y="200"/>
                    </a:lnTo>
                    <a:lnTo>
                      <a:pt x="14" y="197"/>
                    </a:lnTo>
                    <a:lnTo>
                      <a:pt x="14" y="195"/>
                    </a:lnTo>
                    <a:lnTo>
                      <a:pt x="14" y="192"/>
                    </a:lnTo>
                    <a:lnTo>
                      <a:pt x="14" y="189"/>
                    </a:lnTo>
                    <a:lnTo>
                      <a:pt x="14" y="180"/>
                    </a:lnTo>
                    <a:lnTo>
                      <a:pt x="14" y="175"/>
                    </a:lnTo>
                    <a:lnTo>
                      <a:pt x="14" y="49"/>
                    </a:lnTo>
                    <a:lnTo>
                      <a:pt x="14" y="43"/>
                    </a:lnTo>
                    <a:lnTo>
                      <a:pt x="14" y="38"/>
                    </a:lnTo>
                    <a:lnTo>
                      <a:pt x="14" y="32"/>
                    </a:lnTo>
                    <a:lnTo>
                      <a:pt x="14" y="29"/>
                    </a:lnTo>
                    <a:lnTo>
                      <a:pt x="14" y="26"/>
                    </a:lnTo>
                    <a:lnTo>
                      <a:pt x="14" y="23"/>
                    </a:lnTo>
                    <a:lnTo>
                      <a:pt x="14" y="20"/>
                    </a:lnTo>
                    <a:lnTo>
                      <a:pt x="14" y="18"/>
                    </a:lnTo>
                    <a:lnTo>
                      <a:pt x="12" y="18"/>
                    </a:lnTo>
                    <a:lnTo>
                      <a:pt x="12" y="15"/>
                    </a:lnTo>
                    <a:lnTo>
                      <a:pt x="12" y="12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6" y="6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109" y="3"/>
                    </a:lnTo>
                    <a:lnTo>
                      <a:pt x="112" y="3"/>
                    </a:lnTo>
                    <a:lnTo>
                      <a:pt x="115" y="3"/>
                    </a:lnTo>
                    <a:lnTo>
                      <a:pt x="118" y="3"/>
                    </a:lnTo>
                    <a:lnTo>
                      <a:pt x="121" y="3"/>
                    </a:lnTo>
                    <a:lnTo>
                      <a:pt x="121" y="0"/>
                    </a:lnTo>
                    <a:lnTo>
                      <a:pt x="124" y="0"/>
                    </a:lnTo>
                    <a:lnTo>
                      <a:pt x="126" y="0"/>
                    </a:lnTo>
                    <a:lnTo>
                      <a:pt x="126" y="40"/>
                    </a:lnTo>
                    <a:lnTo>
                      <a:pt x="124" y="40"/>
                    </a:lnTo>
                    <a:lnTo>
                      <a:pt x="124" y="38"/>
                    </a:lnTo>
                    <a:lnTo>
                      <a:pt x="121" y="38"/>
                    </a:lnTo>
                    <a:lnTo>
                      <a:pt x="121" y="35"/>
                    </a:lnTo>
                    <a:lnTo>
                      <a:pt x="118" y="35"/>
                    </a:lnTo>
                    <a:lnTo>
                      <a:pt x="115" y="32"/>
                    </a:lnTo>
                    <a:lnTo>
                      <a:pt x="112" y="32"/>
                    </a:lnTo>
                    <a:lnTo>
                      <a:pt x="112" y="29"/>
                    </a:lnTo>
                    <a:lnTo>
                      <a:pt x="109" y="29"/>
                    </a:lnTo>
                    <a:lnTo>
                      <a:pt x="106" y="29"/>
                    </a:lnTo>
                    <a:lnTo>
                      <a:pt x="103" y="29"/>
                    </a:lnTo>
                    <a:lnTo>
                      <a:pt x="101" y="26"/>
                    </a:lnTo>
                    <a:lnTo>
                      <a:pt x="98" y="26"/>
                    </a:lnTo>
                    <a:lnTo>
                      <a:pt x="95" y="26"/>
                    </a:lnTo>
                    <a:lnTo>
                      <a:pt x="92" y="26"/>
                    </a:lnTo>
                    <a:lnTo>
                      <a:pt x="89" y="26"/>
                    </a:lnTo>
                    <a:lnTo>
                      <a:pt x="86" y="26"/>
                    </a:lnTo>
                    <a:lnTo>
                      <a:pt x="83" y="26"/>
                    </a:lnTo>
                    <a:lnTo>
                      <a:pt x="80" y="26"/>
                    </a:lnTo>
                    <a:lnTo>
                      <a:pt x="75" y="26"/>
                    </a:lnTo>
                    <a:lnTo>
                      <a:pt x="72" y="26"/>
                    </a:lnTo>
                    <a:lnTo>
                      <a:pt x="66" y="26"/>
                    </a:lnTo>
                    <a:lnTo>
                      <a:pt x="63" y="26"/>
                    </a:lnTo>
                    <a:lnTo>
                      <a:pt x="58" y="29"/>
                    </a:lnTo>
                    <a:lnTo>
                      <a:pt x="55" y="29"/>
                    </a:lnTo>
                    <a:lnTo>
                      <a:pt x="49" y="29"/>
                    </a:lnTo>
                    <a:lnTo>
                      <a:pt x="49" y="92"/>
                    </a:lnTo>
                    <a:lnTo>
                      <a:pt x="89" y="92"/>
                    </a:lnTo>
                    <a:lnTo>
                      <a:pt x="92" y="92"/>
                    </a:lnTo>
                    <a:lnTo>
                      <a:pt x="95" y="92"/>
                    </a:lnTo>
                    <a:lnTo>
                      <a:pt x="98" y="92"/>
                    </a:lnTo>
                    <a:lnTo>
                      <a:pt x="101" y="92"/>
                    </a:lnTo>
                    <a:lnTo>
                      <a:pt x="101" y="89"/>
                    </a:lnTo>
                    <a:lnTo>
                      <a:pt x="103" y="89"/>
                    </a:lnTo>
                    <a:lnTo>
                      <a:pt x="106" y="89"/>
                    </a:lnTo>
                    <a:lnTo>
                      <a:pt x="106" y="123"/>
                    </a:lnTo>
                    <a:lnTo>
                      <a:pt x="103" y="123"/>
                    </a:lnTo>
                    <a:lnTo>
                      <a:pt x="103" y="120"/>
                    </a:lnTo>
                    <a:lnTo>
                      <a:pt x="101" y="120"/>
                    </a:lnTo>
                    <a:lnTo>
                      <a:pt x="98" y="118"/>
                    </a:lnTo>
                    <a:lnTo>
                      <a:pt x="95" y="118"/>
                    </a:lnTo>
                    <a:lnTo>
                      <a:pt x="92" y="118"/>
                    </a:lnTo>
                    <a:lnTo>
                      <a:pt x="89" y="115"/>
                    </a:lnTo>
                    <a:lnTo>
                      <a:pt x="86" y="115"/>
                    </a:lnTo>
                    <a:lnTo>
                      <a:pt x="83" y="115"/>
                    </a:lnTo>
                    <a:lnTo>
                      <a:pt x="78" y="115"/>
                    </a:lnTo>
                    <a:lnTo>
                      <a:pt x="75" y="115"/>
                    </a:lnTo>
                    <a:lnTo>
                      <a:pt x="49" y="115"/>
                    </a:lnTo>
                    <a:lnTo>
                      <a:pt x="49" y="195"/>
                    </a:lnTo>
                    <a:close/>
                  </a:path>
                </a:pathLst>
              </a:custGeom>
              <a:solidFill>
                <a:srgbClr val="544DB5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" name="Freeform 67"/>
              <p:cNvSpPr>
                <a:spLocks/>
              </p:cNvSpPr>
              <p:nvPr userDrawn="1"/>
            </p:nvSpPr>
            <p:spPr bwMode="auto">
              <a:xfrm>
                <a:off x="5532" y="83"/>
                <a:ext cx="104" cy="116"/>
              </a:xfrm>
              <a:custGeom>
                <a:avLst/>
                <a:gdLst>
                  <a:gd name="T0" fmla="*/ 1 w 198"/>
                  <a:gd name="T1" fmla="*/ 0 h 220"/>
                  <a:gd name="T2" fmla="*/ 1 w 198"/>
                  <a:gd name="T3" fmla="*/ 1 h 220"/>
                  <a:gd name="T4" fmla="*/ 1 w 198"/>
                  <a:gd name="T5" fmla="*/ 1 h 220"/>
                  <a:gd name="T6" fmla="*/ 1 w 198"/>
                  <a:gd name="T7" fmla="*/ 1 h 220"/>
                  <a:gd name="T8" fmla="*/ 1 w 198"/>
                  <a:gd name="T9" fmla="*/ 1 h 220"/>
                  <a:gd name="T10" fmla="*/ 1 w 198"/>
                  <a:gd name="T11" fmla="*/ 1 h 220"/>
                  <a:gd name="T12" fmla="*/ 1 w 198"/>
                  <a:gd name="T13" fmla="*/ 1 h 220"/>
                  <a:gd name="T14" fmla="*/ 1 w 198"/>
                  <a:gd name="T15" fmla="*/ 1 h 220"/>
                  <a:gd name="T16" fmla="*/ 1 w 198"/>
                  <a:gd name="T17" fmla="*/ 1 h 220"/>
                  <a:gd name="T18" fmla="*/ 1 w 198"/>
                  <a:gd name="T19" fmla="*/ 1 h 220"/>
                  <a:gd name="T20" fmla="*/ 1 w 198"/>
                  <a:gd name="T21" fmla="*/ 1 h 220"/>
                  <a:gd name="T22" fmla="*/ 1 w 198"/>
                  <a:gd name="T23" fmla="*/ 1 h 220"/>
                  <a:gd name="T24" fmla="*/ 1 w 198"/>
                  <a:gd name="T25" fmla="*/ 1 h 220"/>
                  <a:gd name="T26" fmla="*/ 1 w 198"/>
                  <a:gd name="T27" fmla="*/ 1 h 220"/>
                  <a:gd name="T28" fmla="*/ 1 w 198"/>
                  <a:gd name="T29" fmla="*/ 1 h 220"/>
                  <a:gd name="T30" fmla="*/ 1 w 198"/>
                  <a:gd name="T31" fmla="*/ 1 h 220"/>
                  <a:gd name="T32" fmla="*/ 1 w 198"/>
                  <a:gd name="T33" fmla="*/ 1 h 220"/>
                  <a:gd name="T34" fmla="*/ 1 w 198"/>
                  <a:gd name="T35" fmla="*/ 1 h 220"/>
                  <a:gd name="T36" fmla="*/ 1 w 198"/>
                  <a:gd name="T37" fmla="*/ 1 h 220"/>
                  <a:gd name="T38" fmla="*/ 1 w 198"/>
                  <a:gd name="T39" fmla="*/ 1 h 220"/>
                  <a:gd name="T40" fmla="*/ 1 w 198"/>
                  <a:gd name="T41" fmla="*/ 1 h 220"/>
                  <a:gd name="T42" fmla="*/ 1 w 198"/>
                  <a:gd name="T43" fmla="*/ 1 h 220"/>
                  <a:gd name="T44" fmla="*/ 1 w 198"/>
                  <a:gd name="T45" fmla="*/ 1 h 220"/>
                  <a:gd name="T46" fmla="*/ 1 w 198"/>
                  <a:gd name="T47" fmla="*/ 1 h 220"/>
                  <a:gd name="T48" fmla="*/ 1 w 198"/>
                  <a:gd name="T49" fmla="*/ 1 h 220"/>
                  <a:gd name="T50" fmla="*/ 1 w 198"/>
                  <a:gd name="T51" fmla="*/ 1 h 220"/>
                  <a:gd name="T52" fmla="*/ 1 w 198"/>
                  <a:gd name="T53" fmla="*/ 1 h 220"/>
                  <a:gd name="T54" fmla="*/ 1 w 198"/>
                  <a:gd name="T55" fmla="*/ 1 h 220"/>
                  <a:gd name="T56" fmla="*/ 1 w 198"/>
                  <a:gd name="T57" fmla="*/ 1 h 220"/>
                  <a:gd name="T58" fmla="*/ 1 w 198"/>
                  <a:gd name="T59" fmla="*/ 1 h 220"/>
                  <a:gd name="T60" fmla="*/ 1 w 198"/>
                  <a:gd name="T61" fmla="*/ 1 h 220"/>
                  <a:gd name="T62" fmla="*/ 1 w 198"/>
                  <a:gd name="T63" fmla="*/ 1 h 220"/>
                  <a:gd name="T64" fmla="*/ 1 w 198"/>
                  <a:gd name="T65" fmla="*/ 1 h 220"/>
                  <a:gd name="T66" fmla="*/ 1 w 198"/>
                  <a:gd name="T67" fmla="*/ 1 h 220"/>
                  <a:gd name="T68" fmla="*/ 1 w 198"/>
                  <a:gd name="T69" fmla="*/ 1 h 220"/>
                  <a:gd name="T70" fmla="*/ 1 w 198"/>
                  <a:gd name="T71" fmla="*/ 1 h 220"/>
                  <a:gd name="T72" fmla="*/ 1 w 198"/>
                  <a:gd name="T73" fmla="*/ 1 h 220"/>
                  <a:gd name="T74" fmla="*/ 1 w 198"/>
                  <a:gd name="T75" fmla="*/ 1 h 220"/>
                  <a:gd name="T76" fmla="*/ 1 w 198"/>
                  <a:gd name="T77" fmla="*/ 1 h 220"/>
                  <a:gd name="T78" fmla="*/ 1 w 198"/>
                  <a:gd name="T79" fmla="*/ 1 h 220"/>
                  <a:gd name="T80" fmla="*/ 1 w 198"/>
                  <a:gd name="T81" fmla="*/ 1 h 220"/>
                  <a:gd name="T82" fmla="*/ 0 w 198"/>
                  <a:gd name="T83" fmla="*/ 1 h 220"/>
                  <a:gd name="T84" fmla="*/ 1 w 198"/>
                  <a:gd name="T85" fmla="*/ 1 h 220"/>
                  <a:gd name="T86" fmla="*/ 1 w 198"/>
                  <a:gd name="T87" fmla="*/ 1 h 220"/>
                  <a:gd name="T88" fmla="*/ 1 w 198"/>
                  <a:gd name="T89" fmla="*/ 1 h 220"/>
                  <a:gd name="T90" fmla="*/ 1 w 198"/>
                  <a:gd name="T91" fmla="*/ 1 h 220"/>
                  <a:gd name="T92" fmla="*/ 1 w 198"/>
                  <a:gd name="T93" fmla="*/ 1 h 220"/>
                  <a:gd name="T94" fmla="*/ 1 w 198"/>
                  <a:gd name="T95" fmla="*/ 1 h 220"/>
                  <a:gd name="T96" fmla="*/ 1 w 198"/>
                  <a:gd name="T97" fmla="*/ 1 h 220"/>
                  <a:gd name="T98" fmla="*/ 1 w 198"/>
                  <a:gd name="T99" fmla="*/ 1 h 220"/>
                  <a:gd name="T100" fmla="*/ 1 w 198"/>
                  <a:gd name="T101" fmla="*/ 1 h 220"/>
                  <a:gd name="T102" fmla="*/ 0 w 198"/>
                  <a:gd name="T103" fmla="*/ 0 h 2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98" h="220">
                    <a:moveTo>
                      <a:pt x="81" y="0"/>
                    </a:moveTo>
                    <a:lnTo>
                      <a:pt x="84" y="0"/>
                    </a:lnTo>
                    <a:lnTo>
                      <a:pt x="86" y="0"/>
                    </a:lnTo>
                    <a:lnTo>
                      <a:pt x="92" y="0"/>
                    </a:lnTo>
                    <a:lnTo>
                      <a:pt x="95" y="0"/>
                    </a:lnTo>
                    <a:lnTo>
                      <a:pt x="98" y="0"/>
                    </a:lnTo>
                    <a:lnTo>
                      <a:pt x="104" y="0"/>
                    </a:lnTo>
                    <a:lnTo>
                      <a:pt x="106" y="3"/>
                    </a:lnTo>
                    <a:lnTo>
                      <a:pt x="109" y="3"/>
                    </a:lnTo>
                    <a:lnTo>
                      <a:pt x="112" y="3"/>
                    </a:lnTo>
                    <a:lnTo>
                      <a:pt x="115" y="6"/>
                    </a:lnTo>
                    <a:lnTo>
                      <a:pt x="118" y="6"/>
                    </a:lnTo>
                    <a:lnTo>
                      <a:pt x="121" y="9"/>
                    </a:lnTo>
                    <a:lnTo>
                      <a:pt x="124" y="9"/>
                    </a:lnTo>
                    <a:lnTo>
                      <a:pt x="127" y="12"/>
                    </a:lnTo>
                    <a:lnTo>
                      <a:pt x="129" y="12"/>
                    </a:lnTo>
                    <a:lnTo>
                      <a:pt x="132" y="15"/>
                    </a:lnTo>
                    <a:lnTo>
                      <a:pt x="132" y="17"/>
                    </a:lnTo>
                    <a:lnTo>
                      <a:pt x="135" y="17"/>
                    </a:lnTo>
                    <a:lnTo>
                      <a:pt x="138" y="20"/>
                    </a:lnTo>
                    <a:lnTo>
                      <a:pt x="138" y="23"/>
                    </a:lnTo>
                    <a:lnTo>
                      <a:pt x="141" y="26"/>
                    </a:lnTo>
                    <a:lnTo>
                      <a:pt x="144" y="29"/>
                    </a:lnTo>
                    <a:lnTo>
                      <a:pt x="144" y="32"/>
                    </a:lnTo>
                    <a:lnTo>
                      <a:pt x="147" y="35"/>
                    </a:lnTo>
                    <a:lnTo>
                      <a:pt x="147" y="37"/>
                    </a:lnTo>
                    <a:lnTo>
                      <a:pt x="147" y="40"/>
                    </a:lnTo>
                    <a:lnTo>
                      <a:pt x="147" y="43"/>
                    </a:lnTo>
                    <a:lnTo>
                      <a:pt x="150" y="46"/>
                    </a:lnTo>
                    <a:lnTo>
                      <a:pt x="150" y="49"/>
                    </a:lnTo>
                    <a:lnTo>
                      <a:pt x="150" y="52"/>
                    </a:lnTo>
                    <a:lnTo>
                      <a:pt x="150" y="55"/>
                    </a:lnTo>
                    <a:lnTo>
                      <a:pt x="150" y="57"/>
                    </a:lnTo>
                    <a:lnTo>
                      <a:pt x="150" y="60"/>
                    </a:lnTo>
                    <a:lnTo>
                      <a:pt x="147" y="63"/>
                    </a:lnTo>
                    <a:lnTo>
                      <a:pt x="147" y="66"/>
                    </a:lnTo>
                    <a:lnTo>
                      <a:pt x="147" y="69"/>
                    </a:lnTo>
                    <a:lnTo>
                      <a:pt x="147" y="72"/>
                    </a:lnTo>
                    <a:lnTo>
                      <a:pt x="144" y="75"/>
                    </a:lnTo>
                    <a:lnTo>
                      <a:pt x="144" y="77"/>
                    </a:lnTo>
                    <a:lnTo>
                      <a:pt x="141" y="77"/>
                    </a:lnTo>
                    <a:lnTo>
                      <a:pt x="141" y="80"/>
                    </a:lnTo>
                    <a:lnTo>
                      <a:pt x="138" y="83"/>
                    </a:lnTo>
                    <a:lnTo>
                      <a:pt x="138" y="86"/>
                    </a:lnTo>
                    <a:lnTo>
                      <a:pt x="135" y="86"/>
                    </a:lnTo>
                    <a:lnTo>
                      <a:pt x="135" y="89"/>
                    </a:lnTo>
                    <a:lnTo>
                      <a:pt x="132" y="92"/>
                    </a:lnTo>
                    <a:lnTo>
                      <a:pt x="129" y="95"/>
                    </a:lnTo>
                    <a:lnTo>
                      <a:pt x="127" y="97"/>
                    </a:lnTo>
                    <a:lnTo>
                      <a:pt x="124" y="97"/>
                    </a:lnTo>
                    <a:lnTo>
                      <a:pt x="121" y="100"/>
                    </a:lnTo>
                    <a:lnTo>
                      <a:pt x="118" y="103"/>
                    </a:lnTo>
                    <a:lnTo>
                      <a:pt x="115" y="103"/>
                    </a:lnTo>
                    <a:lnTo>
                      <a:pt x="112" y="106"/>
                    </a:lnTo>
                    <a:lnTo>
                      <a:pt x="109" y="106"/>
                    </a:lnTo>
                    <a:lnTo>
                      <a:pt x="109" y="109"/>
                    </a:lnTo>
                    <a:lnTo>
                      <a:pt x="106" y="109"/>
                    </a:lnTo>
                    <a:lnTo>
                      <a:pt x="104" y="109"/>
                    </a:lnTo>
                    <a:lnTo>
                      <a:pt x="101" y="112"/>
                    </a:lnTo>
                    <a:lnTo>
                      <a:pt x="98" y="112"/>
                    </a:lnTo>
                    <a:lnTo>
                      <a:pt x="95" y="112"/>
                    </a:lnTo>
                    <a:lnTo>
                      <a:pt x="144" y="172"/>
                    </a:lnTo>
                    <a:lnTo>
                      <a:pt x="147" y="177"/>
                    </a:lnTo>
                    <a:lnTo>
                      <a:pt x="150" y="180"/>
                    </a:lnTo>
                    <a:lnTo>
                      <a:pt x="152" y="183"/>
                    </a:lnTo>
                    <a:lnTo>
                      <a:pt x="155" y="186"/>
                    </a:lnTo>
                    <a:lnTo>
                      <a:pt x="158" y="189"/>
                    </a:lnTo>
                    <a:lnTo>
                      <a:pt x="161" y="192"/>
                    </a:lnTo>
                    <a:lnTo>
                      <a:pt x="167" y="194"/>
                    </a:lnTo>
                    <a:lnTo>
                      <a:pt x="170" y="197"/>
                    </a:lnTo>
                    <a:lnTo>
                      <a:pt x="173" y="200"/>
                    </a:lnTo>
                    <a:lnTo>
                      <a:pt x="175" y="203"/>
                    </a:lnTo>
                    <a:lnTo>
                      <a:pt x="181" y="206"/>
                    </a:lnTo>
                    <a:lnTo>
                      <a:pt x="184" y="209"/>
                    </a:lnTo>
                    <a:lnTo>
                      <a:pt x="187" y="212"/>
                    </a:lnTo>
                    <a:lnTo>
                      <a:pt x="193" y="214"/>
                    </a:lnTo>
                    <a:lnTo>
                      <a:pt x="195" y="217"/>
                    </a:lnTo>
                    <a:lnTo>
                      <a:pt x="198" y="220"/>
                    </a:lnTo>
                    <a:lnTo>
                      <a:pt x="167" y="220"/>
                    </a:lnTo>
                    <a:lnTo>
                      <a:pt x="164" y="220"/>
                    </a:lnTo>
                    <a:lnTo>
                      <a:pt x="161" y="220"/>
                    </a:lnTo>
                    <a:lnTo>
                      <a:pt x="158" y="220"/>
                    </a:lnTo>
                    <a:lnTo>
                      <a:pt x="155" y="220"/>
                    </a:lnTo>
                    <a:lnTo>
                      <a:pt x="152" y="217"/>
                    </a:lnTo>
                    <a:lnTo>
                      <a:pt x="150" y="217"/>
                    </a:lnTo>
                    <a:lnTo>
                      <a:pt x="147" y="217"/>
                    </a:lnTo>
                    <a:lnTo>
                      <a:pt x="144" y="214"/>
                    </a:lnTo>
                    <a:lnTo>
                      <a:pt x="141" y="214"/>
                    </a:lnTo>
                    <a:lnTo>
                      <a:pt x="138" y="212"/>
                    </a:lnTo>
                    <a:lnTo>
                      <a:pt x="135" y="212"/>
                    </a:lnTo>
                    <a:lnTo>
                      <a:pt x="135" y="209"/>
                    </a:lnTo>
                    <a:lnTo>
                      <a:pt x="132" y="209"/>
                    </a:lnTo>
                    <a:lnTo>
                      <a:pt x="132" y="206"/>
                    </a:lnTo>
                    <a:lnTo>
                      <a:pt x="129" y="206"/>
                    </a:lnTo>
                    <a:lnTo>
                      <a:pt x="129" y="203"/>
                    </a:lnTo>
                    <a:lnTo>
                      <a:pt x="86" y="152"/>
                    </a:lnTo>
                    <a:lnTo>
                      <a:pt x="58" y="106"/>
                    </a:lnTo>
                    <a:lnTo>
                      <a:pt x="58" y="103"/>
                    </a:lnTo>
                    <a:lnTo>
                      <a:pt x="61" y="103"/>
                    </a:lnTo>
                    <a:lnTo>
                      <a:pt x="63" y="103"/>
                    </a:lnTo>
                    <a:lnTo>
                      <a:pt x="66" y="103"/>
                    </a:lnTo>
                    <a:lnTo>
                      <a:pt x="69" y="103"/>
                    </a:lnTo>
                    <a:lnTo>
                      <a:pt x="72" y="103"/>
                    </a:lnTo>
                    <a:lnTo>
                      <a:pt x="75" y="100"/>
                    </a:lnTo>
                    <a:lnTo>
                      <a:pt x="78" y="100"/>
                    </a:lnTo>
                    <a:lnTo>
                      <a:pt x="81" y="100"/>
                    </a:lnTo>
                    <a:lnTo>
                      <a:pt x="81" y="97"/>
                    </a:lnTo>
                    <a:lnTo>
                      <a:pt x="84" y="97"/>
                    </a:lnTo>
                    <a:lnTo>
                      <a:pt x="86" y="97"/>
                    </a:lnTo>
                    <a:lnTo>
                      <a:pt x="89" y="95"/>
                    </a:lnTo>
                    <a:lnTo>
                      <a:pt x="92" y="95"/>
                    </a:lnTo>
                    <a:lnTo>
                      <a:pt x="92" y="92"/>
                    </a:lnTo>
                    <a:lnTo>
                      <a:pt x="95" y="92"/>
                    </a:lnTo>
                    <a:lnTo>
                      <a:pt x="98" y="89"/>
                    </a:lnTo>
                    <a:lnTo>
                      <a:pt x="101" y="89"/>
                    </a:lnTo>
                    <a:lnTo>
                      <a:pt x="101" y="86"/>
                    </a:lnTo>
                    <a:lnTo>
                      <a:pt x="104" y="86"/>
                    </a:lnTo>
                    <a:lnTo>
                      <a:pt x="104" y="83"/>
                    </a:lnTo>
                    <a:lnTo>
                      <a:pt x="106" y="80"/>
                    </a:lnTo>
                    <a:lnTo>
                      <a:pt x="109" y="77"/>
                    </a:lnTo>
                    <a:lnTo>
                      <a:pt x="109" y="75"/>
                    </a:lnTo>
                    <a:lnTo>
                      <a:pt x="112" y="72"/>
                    </a:lnTo>
                    <a:lnTo>
                      <a:pt x="112" y="69"/>
                    </a:lnTo>
                    <a:lnTo>
                      <a:pt x="115" y="66"/>
                    </a:lnTo>
                    <a:lnTo>
                      <a:pt x="115" y="63"/>
                    </a:lnTo>
                    <a:lnTo>
                      <a:pt x="115" y="60"/>
                    </a:lnTo>
                    <a:lnTo>
                      <a:pt x="115" y="57"/>
                    </a:lnTo>
                    <a:lnTo>
                      <a:pt x="115" y="55"/>
                    </a:lnTo>
                    <a:lnTo>
                      <a:pt x="115" y="52"/>
                    </a:lnTo>
                    <a:lnTo>
                      <a:pt x="112" y="49"/>
                    </a:lnTo>
                    <a:lnTo>
                      <a:pt x="112" y="46"/>
                    </a:lnTo>
                    <a:lnTo>
                      <a:pt x="112" y="43"/>
                    </a:lnTo>
                    <a:lnTo>
                      <a:pt x="112" y="40"/>
                    </a:lnTo>
                    <a:lnTo>
                      <a:pt x="109" y="40"/>
                    </a:lnTo>
                    <a:lnTo>
                      <a:pt x="109" y="37"/>
                    </a:lnTo>
                    <a:lnTo>
                      <a:pt x="106" y="35"/>
                    </a:lnTo>
                    <a:lnTo>
                      <a:pt x="104" y="32"/>
                    </a:lnTo>
                    <a:lnTo>
                      <a:pt x="101" y="29"/>
                    </a:lnTo>
                    <a:lnTo>
                      <a:pt x="98" y="26"/>
                    </a:lnTo>
                    <a:lnTo>
                      <a:pt x="95" y="26"/>
                    </a:lnTo>
                    <a:lnTo>
                      <a:pt x="92" y="23"/>
                    </a:lnTo>
                    <a:lnTo>
                      <a:pt x="89" y="23"/>
                    </a:lnTo>
                    <a:lnTo>
                      <a:pt x="86" y="23"/>
                    </a:lnTo>
                    <a:lnTo>
                      <a:pt x="86" y="20"/>
                    </a:lnTo>
                    <a:lnTo>
                      <a:pt x="84" y="20"/>
                    </a:lnTo>
                    <a:lnTo>
                      <a:pt x="81" y="20"/>
                    </a:lnTo>
                    <a:lnTo>
                      <a:pt x="78" y="20"/>
                    </a:lnTo>
                    <a:lnTo>
                      <a:pt x="75" y="20"/>
                    </a:lnTo>
                    <a:lnTo>
                      <a:pt x="72" y="20"/>
                    </a:lnTo>
                    <a:lnTo>
                      <a:pt x="69" y="20"/>
                    </a:lnTo>
                    <a:lnTo>
                      <a:pt x="66" y="20"/>
                    </a:lnTo>
                    <a:lnTo>
                      <a:pt x="63" y="20"/>
                    </a:lnTo>
                    <a:lnTo>
                      <a:pt x="61" y="20"/>
                    </a:lnTo>
                    <a:lnTo>
                      <a:pt x="58" y="20"/>
                    </a:lnTo>
                    <a:lnTo>
                      <a:pt x="55" y="20"/>
                    </a:lnTo>
                    <a:lnTo>
                      <a:pt x="52" y="23"/>
                    </a:lnTo>
                    <a:lnTo>
                      <a:pt x="49" y="23"/>
                    </a:lnTo>
                    <a:lnTo>
                      <a:pt x="49" y="172"/>
                    </a:lnTo>
                    <a:lnTo>
                      <a:pt x="49" y="180"/>
                    </a:lnTo>
                    <a:lnTo>
                      <a:pt x="49" y="186"/>
                    </a:lnTo>
                    <a:lnTo>
                      <a:pt x="49" y="189"/>
                    </a:lnTo>
                    <a:lnTo>
                      <a:pt x="49" y="192"/>
                    </a:lnTo>
                    <a:lnTo>
                      <a:pt x="49" y="194"/>
                    </a:lnTo>
                    <a:lnTo>
                      <a:pt x="49" y="197"/>
                    </a:lnTo>
                    <a:lnTo>
                      <a:pt x="49" y="200"/>
                    </a:lnTo>
                    <a:lnTo>
                      <a:pt x="49" y="203"/>
                    </a:lnTo>
                    <a:lnTo>
                      <a:pt x="52" y="203"/>
                    </a:lnTo>
                    <a:lnTo>
                      <a:pt x="52" y="206"/>
                    </a:lnTo>
                    <a:lnTo>
                      <a:pt x="52" y="209"/>
                    </a:lnTo>
                    <a:lnTo>
                      <a:pt x="55" y="212"/>
                    </a:lnTo>
                    <a:lnTo>
                      <a:pt x="55" y="214"/>
                    </a:lnTo>
                    <a:lnTo>
                      <a:pt x="58" y="214"/>
                    </a:lnTo>
                    <a:lnTo>
                      <a:pt x="61" y="217"/>
                    </a:lnTo>
                    <a:lnTo>
                      <a:pt x="63" y="217"/>
                    </a:lnTo>
                    <a:lnTo>
                      <a:pt x="63" y="220"/>
                    </a:lnTo>
                    <a:lnTo>
                      <a:pt x="0" y="220"/>
                    </a:lnTo>
                    <a:lnTo>
                      <a:pt x="0" y="217"/>
                    </a:lnTo>
                    <a:lnTo>
                      <a:pt x="3" y="217"/>
                    </a:lnTo>
                    <a:lnTo>
                      <a:pt x="3" y="214"/>
                    </a:lnTo>
                    <a:lnTo>
                      <a:pt x="6" y="214"/>
                    </a:lnTo>
                    <a:lnTo>
                      <a:pt x="9" y="212"/>
                    </a:lnTo>
                    <a:lnTo>
                      <a:pt x="9" y="209"/>
                    </a:lnTo>
                    <a:lnTo>
                      <a:pt x="12" y="206"/>
                    </a:lnTo>
                    <a:lnTo>
                      <a:pt x="12" y="203"/>
                    </a:lnTo>
                    <a:lnTo>
                      <a:pt x="12" y="200"/>
                    </a:lnTo>
                    <a:lnTo>
                      <a:pt x="15" y="197"/>
                    </a:lnTo>
                    <a:lnTo>
                      <a:pt x="15" y="194"/>
                    </a:lnTo>
                    <a:lnTo>
                      <a:pt x="15" y="192"/>
                    </a:lnTo>
                    <a:lnTo>
                      <a:pt x="15" y="189"/>
                    </a:lnTo>
                    <a:lnTo>
                      <a:pt x="15" y="186"/>
                    </a:lnTo>
                    <a:lnTo>
                      <a:pt x="15" y="177"/>
                    </a:lnTo>
                    <a:lnTo>
                      <a:pt x="15" y="172"/>
                    </a:lnTo>
                    <a:lnTo>
                      <a:pt x="15" y="46"/>
                    </a:lnTo>
                    <a:lnTo>
                      <a:pt x="15" y="40"/>
                    </a:lnTo>
                    <a:lnTo>
                      <a:pt x="15" y="35"/>
                    </a:lnTo>
                    <a:lnTo>
                      <a:pt x="15" y="29"/>
                    </a:lnTo>
                    <a:lnTo>
                      <a:pt x="15" y="26"/>
                    </a:lnTo>
                    <a:lnTo>
                      <a:pt x="15" y="23"/>
                    </a:lnTo>
                    <a:lnTo>
                      <a:pt x="15" y="20"/>
                    </a:lnTo>
                    <a:lnTo>
                      <a:pt x="12" y="20"/>
                    </a:lnTo>
                    <a:lnTo>
                      <a:pt x="12" y="17"/>
                    </a:lnTo>
                    <a:lnTo>
                      <a:pt x="12" y="15"/>
                    </a:lnTo>
                    <a:lnTo>
                      <a:pt x="12" y="12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6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544DB5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" name="Freeform 68"/>
              <p:cNvSpPr>
                <a:spLocks/>
              </p:cNvSpPr>
              <p:nvPr userDrawn="1"/>
            </p:nvSpPr>
            <p:spPr bwMode="auto">
              <a:xfrm>
                <a:off x="5624" y="80"/>
                <a:ext cx="85" cy="122"/>
              </a:xfrm>
              <a:custGeom>
                <a:avLst/>
                <a:gdLst>
                  <a:gd name="T0" fmla="*/ 1 w 161"/>
                  <a:gd name="T1" fmla="*/ 1 h 231"/>
                  <a:gd name="T2" fmla="*/ 1 w 161"/>
                  <a:gd name="T3" fmla="*/ 1 h 231"/>
                  <a:gd name="T4" fmla="*/ 1 w 161"/>
                  <a:gd name="T5" fmla="*/ 1 h 231"/>
                  <a:gd name="T6" fmla="*/ 1 w 161"/>
                  <a:gd name="T7" fmla="*/ 1 h 231"/>
                  <a:gd name="T8" fmla="*/ 1 w 161"/>
                  <a:gd name="T9" fmla="*/ 1 h 231"/>
                  <a:gd name="T10" fmla="*/ 1 w 161"/>
                  <a:gd name="T11" fmla="*/ 1 h 231"/>
                  <a:gd name="T12" fmla="*/ 1 w 161"/>
                  <a:gd name="T13" fmla="*/ 1 h 231"/>
                  <a:gd name="T14" fmla="*/ 1 w 161"/>
                  <a:gd name="T15" fmla="*/ 1 h 231"/>
                  <a:gd name="T16" fmla="*/ 1 w 161"/>
                  <a:gd name="T17" fmla="*/ 1 h 231"/>
                  <a:gd name="T18" fmla="*/ 1 w 161"/>
                  <a:gd name="T19" fmla="*/ 1 h 231"/>
                  <a:gd name="T20" fmla="*/ 1 w 161"/>
                  <a:gd name="T21" fmla="*/ 1 h 231"/>
                  <a:gd name="T22" fmla="*/ 1 w 161"/>
                  <a:gd name="T23" fmla="*/ 1 h 231"/>
                  <a:gd name="T24" fmla="*/ 1 w 161"/>
                  <a:gd name="T25" fmla="*/ 1 h 231"/>
                  <a:gd name="T26" fmla="*/ 1 w 161"/>
                  <a:gd name="T27" fmla="*/ 1 h 231"/>
                  <a:gd name="T28" fmla="*/ 1 w 161"/>
                  <a:gd name="T29" fmla="*/ 1 h 231"/>
                  <a:gd name="T30" fmla="*/ 1 w 161"/>
                  <a:gd name="T31" fmla="*/ 1 h 231"/>
                  <a:gd name="T32" fmla="*/ 1 w 161"/>
                  <a:gd name="T33" fmla="*/ 1 h 231"/>
                  <a:gd name="T34" fmla="*/ 1 w 161"/>
                  <a:gd name="T35" fmla="*/ 1 h 231"/>
                  <a:gd name="T36" fmla="*/ 1 w 161"/>
                  <a:gd name="T37" fmla="*/ 1 h 231"/>
                  <a:gd name="T38" fmla="*/ 1 w 161"/>
                  <a:gd name="T39" fmla="*/ 1 h 231"/>
                  <a:gd name="T40" fmla="*/ 1 w 161"/>
                  <a:gd name="T41" fmla="*/ 1 h 231"/>
                  <a:gd name="T42" fmla="*/ 1 w 161"/>
                  <a:gd name="T43" fmla="*/ 1 h 231"/>
                  <a:gd name="T44" fmla="*/ 1 w 161"/>
                  <a:gd name="T45" fmla="*/ 1 h 231"/>
                  <a:gd name="T46" fmla="*/ 1 w 161"/>
                  <a:gd name="T47" fmla="*/ 1 h 231"/>
                  <a:gd name="T48" fmla="*/ 1 w 161"/>
                  <a:gd name="T49" fmla="*/ 1 h 231"/>
                  <a:gd name="T50" fmla="*/ 1 w 161"/>
                  <a:gd name="T51" fmla="*/ 1 h 231"/>
                  <a:gd name="T52" fmla="*/ 1 w 161"/>
                  <a:gd name="T53" fmla="*/ 1 h 231"/>
                  <a:gd name="T54" fmla="*/ 1 w 161"/>
                  <a:gd name="T55" fmla="*/ 1 h 231"/>
                  <a:gd name="T56" fmla="*/ 1 w 161"/>
                  <a:gd name="T57" fmla="*/ 1 h 231"/>
                  <a:gd name="T58" fmla="*/ 1 w 161"/>
                  <a:gd name="T59" fmla="*/ 1 h 231"/>
                  <a:gd name="T60" fmla="*/ 1 w 161"/>
                  <a:gd name="T61" fmla="*/ 1 h 231"/>
                  <a:gd name="T62" fmla="*/ 1 w 161"/>
                  <a:gd name="T63" fmla="*/ 1 h 231"/>
                  <a:gd name="T64" fmla="*/ 1 w 161"/>
                  <a:gd name="T65" fmla="*/ 1 h 231"/>
                  <a:gd name="T66" fmla="*/ 1 w 161"/>
                  <a:gd name="T67" fmla="*/ 1 h 231"/>
                  <a:gd name="T68" fmla="*/ 1 w 161"/>
                  <a:gd name="T69" fmla="*/ 1 h 231"/>
                  <a:gd name="T70" fmla="*/ 1 w 161"/>
                  <a:gd name="T71" fmla="*/ 1 h 231"/>
                  <a:gd name="T72" fmla="*/ 1 w 161"/>
                  <a:gd name="T73" fmla="*/ 1 h 231"/>
                  <a:gd name="T74" fmla="*/ 1 w 161"/>
                  <a:gd name="T75" fmla="*/ 1 h 231"/>
                  <a:gd name="T76" fmla="*/ 1 w 161"/>
                  <a:gd name="T77" fmla="*/ 1 h 231"/>
                  <a:gd name="T78" fmla="*/ 1 w 161"/>
                  <a:gd name="T79" fmla="*/ 1 h 231"/>
                  <a:gd name="T80" fmla="*/ 1 w 161"/>
                  <a:gd name="T81" fmla="*/ 1 h 231"/>
                  <a:gd name="T82" fmla="*/ 1 w 161"/>
                  <a:gd name="T83" fmla="*/ 1 h 231"/>
                  <a:gd name="T84" fmla="*/ 1 w 161"/>
                  <a:gd name="T85" fmla="*/ 1 h 231"/>
                  <a:gd name="T86" fmla="*/ 1 w 161"/>
                  <a:gd name="T87" fmla="*/ 1 h 231"/>
                  <a:gd name="T88" fmla="*/ 1 w 161"/>
                  <a:gd name="T89" fmla="*/ 1 h 231"/>
                  <a:gd name="T90" fmla="*/ 1 w 161"/>
                  <a:gd name="T91" fmla="*/ 1 h 231"/>
                  <a:gd name="T92" fmla="*/ 1 w 161"/>
                  <a:gd name="T93" fmla="*/ 1 h 231"/>
                  <a:gd name="T94" fmla="*/ 1 w 161"/>
                  <a:gd name="T95" fmla="*/ 1 h 231"/>
                  <a:gd name="T96" fmla="*/ 1 w 161"/>
                  <a:gd name="T97" fmla="*/ 1 h 231"/>
                  <a:gd name="T98" fmla="*/ 1 w 161"/>
                  <a:gd name="T99" fmla="*/ 1 h 231"/>
                  <a:gd name="T100" fmla="*/ 1 w 161"/>
                  <a:gd name="T101" fmla="*/ 1 h 231"/>
                  <a:gd name="T102" fmla="*/ 1 w 161"/>
                  <a:gd name="T103" fmla="*/ 1 h 231"/>
                  <a:gd name="T104" fmla="*/ 1 w 161"/>
                  <a:gd name="T105" fmla="*/ 0 h 231"/>
                  <a:gd name="T106" fmla="*/ 1 w 161"/>
                  <a:gd name="T107" fmla="*/ 0 h 231"/>
                  <a:gd name="T108" fmla="*/ 1 w 161"/>
                  <a:gd name="T109" fmla="*/ 0 h 231"/>
                  <a:gd name="T110" fmla="*/ 1 w 161"/>
                  <a:gd name="T111" fmla="*/ 1 h 231"/>
                  <a:gd name="T112" fmla="*/ 1 w 161"/>
                  <a:gd name="T113" fmla="*/ 1 h 23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161" h="231">
                    <a:moveTo>
                      <a:pt x="141" y="45"/>
                    </a:moveTo>
                    <a:lnTo>
                      <a:pt x="141" y="42"/>
                    </a:lnTo>
                    <a:lnTo>
                      <a:pt x="138" y="42"/>
                    </a:lnTo>
                    <a:lnTo>
                      <a:pt x="138" y="40"/>
                    </a:lnTo>
                    <a:lnTo>
                      <a:pt x="135" y="40"/>
                    </a:lnTo>
                    <a:lnTo>
                      <a:pt x="132" y="37"/>
                    </a:lnTo>
                    <a:lnTo>
                      <a:pt x="130" y="34"/>
                    </a:lnTo>
                    <a:lnTo>
                      <a:pt x="127" y="34"/>
                    </a:lnTo>
                    <a:lnTo>
                      <a:pt x="127" y="31"/>
                    </a:lnTo>
                    <a:lnTo>
                      <a:pt x="124" y="31"/>
                    </a:lnTo>
                    <a:lnTo>
                      <a:pt x="121" y="31"/>
                    </a:lnTo>
                    <a:lnTo>
                      <a:pt x="118" y="28"/>
                    </a:lnTo>
                    <a:lnTo>
                      <a:pt x="115" y="28"/>
                    </a:lnTo>
                    <a:lnTo>
                      <a:pt x="112" y="28"/>
                    </a:lnTo>
                    <a:lnTo>
                      <a:pt x="112" y="25"/>
                    </a:lnTo>
                    <a:lnTo>
                      <a:pt x="109" y="25"/>
                    </a:lnTo>
                    <a:lnTo>
                      <a:pt x="107" y="25"/>
                    </a:lnTo>
                    <a:lnTo>
                      <a:pt x="104" y="25"/>
                    </a:lnTo>
                    <a:lnTo>
                      <a:pt x="101" y="25"/>
                    </a:lnTo>
                    <a:lnTo>
                      <a:pt x="98" y="22"/>
                    </a:lnTo>
                    <a:lnTo>
                      <a:pt x="95" y="22"/>
                    </a:lnTo>
                    <a:lnTo>
                      <a:pt x="92" y="22"/>
                    </a:lnTo>
                    <a:lnTo>
                      <a:pt x="89" y="22"/>
                    </a:lnTo>
                    <a:lnTo>
                      <a:pt x="86" y="22"/>
                    </a:lnTo>
                    <a:lnTo>
                      <a:pt x="84" y="22"/>
                    </a:lnTo>
                    <a:lnTo>
                      <a:pt x="81" y="22"/>
                    </a:lnTo>
                    <a:lnTo>
                      <a:pt x="78" y="22"/>
                    </a:lnTo>
                    <a:lnTo>
                      <a:pt x="75" y="25"/>
                    </a:lnTo>
                    <a:lnTo>
                      <a:pt x="72" y="25"/>
                    </a:lnTo>
                    <a:lnTo>
                      <a:pt x="69" y="25"/>
                    </a:lnTo>
                    <a:lnTo>
                      <a:pt x="66" y="25"/>
                    </a:lnTo>
                    <a:lnTo>
                      <a:pt x="64" y="28"/>
                    </a:lnTo>
                    <a:lnTo>
                      <a:pt x="61" y="28"/>
                    </a:lnTo>
                    <a:lnTo>
                      <a:pt x="58" y="31"/>
                    </a:lnTo>
                    <a:lnTo>
                      <a:pt x="55" y="34"/>
                    </a:lnTo>
                    <a:lnTo>
                      <a:pt x="52" y="34"/>
                    </a:lnTo>
                    <a:lnTo>
                      <a:pt x="52" y="37"/>
                    </a:lnTo>
                    <a:lnTo>
                      <a:pt x="49" y="37"/>
                    </a:lnTo>
                    <a:lnTo>
                      <a:pt x="49" y="40"/>
                    </a:lnTo>
                    <a:lnTo>
                      <a:pt x="46" y="42"/>
                    </a:lnTo>
                    <a:lnTo>
                      <a:pt x="46" y="45"/>
                    </a:lnTo>
                    <a:lnTo>
                      <a:pt x="46" y="48"/>
                    </a:lnTo>
                    <a:lnTo>
                      <a:pt x="46" y="51"/>
                    </a:lnTo>
                    <a:lnTo>
                      <a:pt x="46" y="54"/>
                    </a:lnTo>
                    <a:lnTo>
                      <a:pt x="46" y="57"/>
                    </a:lnTo>
                    <a:lnTo>
                      <a:pt x="46" y="62"/>
                    </a:lnTo>
                    <a:lnTo>
                      <a:pt x="49" y="65"/>
                    </a:lnTo>
                    <a:lnTo>
                      <a:pt x="49" y="68"/>
                    </a:lnTo>
                    <a:lnTo>
                      <a:pt x="52" y="71"/>
                    </a:lnTo>
                    <a:lnTo>
                      <a:pt x="55" y="74"/>
                    </a:lnTo>
                    <a:lnTo>
                      <a:pt x="61" y="77"/>
                    </a:lnTo>
                    <a:lnTo>
                      <a:pt x="64" y="80"/>
                    </a:lnTo>
                    <a:lnTo>
                      <a:pt x="66" y="82"/>
                    </a:lnTo>
                    <a:lnTo>
                      <a:pt x="72" y="85"/>
                    </a:lnTo>
                    <a:lnTo>
                      <a:pt x="78" y="88"/>
                    </a:lnTo>
                    <a:lnTo>
                      <a:pt x="81" y="91"/>
                    </a:lnTo>
                    <a:lnTo>
                      <a:pt x="92" y="97"/>
                    </a:lnTo>
                    <a:lnTo>
                      <a:pt x="104" y="100"/>
                    </a:lnTo>
                    <a:lnTo>
                      <a:pt x="109" y="102"/>
                    </a:lnTo>
                    <a:lnTo>
                      <a:pt x="115" y="105"/>
                    </a:lnTo>
                    <a:lnTo>
                      <a:pt x="118" y="108"/>
                    </a:lnTo>
                    <a:lnTo>
                      <a:pt x="124" y="111"/>
                    </a:lnTo>
                    <a:lnTo>
                      <a:pt x="130" y="114"/>
                    </a:lnTo>
                    <a:lnTo>
                      <a:pt x="135" y="117"/>
                    </a:lnTo>
                    <a:lnTo>
                      <a:pt x="138" y="120"/>
                    </a:lnTo>
                    <a:lnTo>
                      <a:pt x="144" y="125"/>
                    </a:lnTo>
                    <a:lnTo>
                      <a:pt x="147" y="128"/>
                    </a:lnTo>
                    <a:lnTo>
                      <a:pt x="150" y="131"/>
                    </a:lnTo>
                    <a:lnTo>
                      <a:pt x="153" y="137"/>
                    </a:lnTo>
                    <a:lnTo>
                      <a:pt x="155" y="140"/>
                    </a:lnTo>
                    <a:lnTo>
                      <a:pt x="158" y="145"/>
                    </a:lnTo>
                    <a:lnTo>
                      <a:pt x="161" y="151"/>
                    </a:lnTo>
                    <a:lnTo>
                      <a:pt x="161" y="154"/>
                    </a:lnTo>
                    <a:lnTo>
                      <a:pt x="161" y="160"/>
                    </a:lnTo>
                    <a:lnTo>
                      <a:pt x="161" y="165"/>
                    </a:lnTo>
                    <a:lnTo>
                      <a:pt x="161" y="168"/>
                    </a:lnTo>
                    <a:lnTo>
                      <a:pt x="161" y="171"/>
                    </a:lnTo>
                    <a:lnTo>
                      <a:pt x="158" y="174"/>
                    </a:lnTo>
                    <a:lnTo>
                      <a:pt x="158" y="177"/>
                    </a:lnTo>
                    <a:lnTo>
                      <a:pt x="158" y="179"/>
                    </a:lnTo>
                    <a:lnTo>
                      <a:pt x="155" y="182"/>
                    </a:lnTo>
                    <a:lnTo>
                      <a:pt x="155" y="185"/>
                    </a:lnTo>
                    <a:lnTo>
                      <a:pt x="153" y="188"/>
                    </a:lnTo>
                    <a:lnTo>
                      <a:pt x="150" y="194"/>
                    </a:lnTo>
                    <a:lnTo>
                      <a:pt x="150" y="197"/>
                    </a:lnTo>
                    <a:lnTo>
                      <a:pt x="147" y="199"/>
                    </a:lnTo>
                    <a:lnTo>
                      <a:pt x="144" y="199"/>
                    </a:lnTo>
                    <a:lnTo>
                      <a:pt x="141" y="202"/>
                    </a:lnTo>
                    <a:lnTo>
                      <a:pt x="138" y="205"/>
                    </a:lnTo>
                    <a:lnTo>
                      <a:pt x="135" y="208"/>
                    </a:lnTo>
                    <a:lnTo>
                      <a:pt x="132" y="211"/>
                    </a:lnTo>
                    <a:lnTo>
                      <a:pt x="130" y="214"/>
                    </a:lnTo>
                    <a:lnTo>
                      <a:pt x="127" y="217"/>
                    </a:lnTo>
                    <a:lnTo>
                      <a:pt x="124" y="217"/>
                    </a:lnTo>
                    <a:lnTo>
                      <a:pt x="118" y="219"/>
                    </a:lnTo>
                    <a:lnTo>
                      <a:pt x="115" y="222"/>
                    </a:lnTo>
                    <a:lnTo>
                      <a:pt x="112" y="222"/>
                    </a:lnTo>
                    <a:lnTo>
                      <a:pt x="107" y="225"/>
                    </a:lnTo>
                    <a:lnTo>
                      <a:pt x="104" y="225"/>
                    </a:lnTo>
                    <a:lnTo>
                      <a:pt x="98" y="225"/>
                    </a:lnTo>
                    <a:lnTo>
                      <a:pt x="95" y="228"/>
                    </a:lnTo>
                    <a:lnTo>
                      <a:pt x="89" y="228"/>
                    </a:lnTo>
                    <a:lnTo>
                      <a:pt x="86" y="228"/>
                    </a:lnTo>
                    <a:lnTo>
                      <a:pt x="81" y="228"/>
                    </a:lnTo>
                    <a:lnTo>
                      <a:pt x="75" y="231"/>
                    </a:lnTo>
                    <a:lnTo>
                      <a:pt x="72" y="231"/>
                    </a:lnTo>
                    <a:lnTo>
                      <a:pt x="66" y="231"/>
                    </a:lnTo>
                    <a:lnTo>
                      <a:pt x="64" y="231"/>
                    </a:lnTo>
                    <a:lnTo>
                      <a:pt x="61" y="231"/>
                    </a:lnTo>
                    <a:lnTo>
                      <a:pt x="55" y="228"/>
                    </a:lnTo>
                    <a:lnTo>
                      <a:pt x="52" y="228"/>
                    </a:lnTo>
                    <a:lnTo>
                      <a:pt x="49" y="228"/>
                    </a:lnTo>
                    <a:lnTo>
                      <a:pt x="43" y="228"/>
                    </a:lnTo>
                    <a:lnTo>
                      <a:pt x="41" y="228"/>
                    </a:lnTo>
                    <a:lnTo>
                      <a:pt x="38" y="228"/>
                    </a:lnTo>
                    <a:lnTo>
                      <a:pt x="32" y="225"/>
                    </a:lnTo>
                    <a:lnTo>
                      <a:pt x="29" y="225"/>
                    </a:lnTo>
                    <a:lnTo>
                      <a:pt x="26" y="225"/>
                    </a:lnTo>
                    <a:lnTo>
                      <a:pt x="20" y="222"/>
                    </a:lnTo>
                    <a:lnTo>
                      <a:pt x="18" y="222"/>
                    </a:lnTo>
                    <a:lnTo>
                      <a:pt x="15" y="222"/>
                    </a:lnTo>
                    <a:lnTo>
                      <a:pt x="12" y="219"/>
                    </a:lnTo>
                    <a:lnTo>
                      <a:pt x="0" y="179"/>
                    </a:lnTo>
                    <a:lnTo>
                      <a:pt x="3" y="179"/>
                    </a:lnTo>
                    <a:lnTo>
                      <a:pt x="3" y="182"/>
                    </a:lnTo>
                    <a:lnTo>
                      <a:pt x="6" y="182"/>
                    </a:lnTo>
                    <a:lnTo>
                      <a:pt x="9" y="185"/>
                    </a:lnTo>
                    <a:lnTo>
                      <a:pt x="12" y="185"/>
                    </a:lnTo>
                    <a:lnTo>
                      <a:pt x="12" y="188"/>
                    </a:lnTo>
                    <a:lnTo>
                      <a:pt x="15" y="188"/>
                    </a:lnTo>
                    <a:lnTo>
                      <a:pt x="18" y="188"/>
                    </a:lnTo>
                    <a:lnTo>
                      <a:pt x="20" y="191"/>
                    </a:lnTo>
                    <a:lnTo>
                      <a:pt x="23" y="194"/>
                    </a:lnTo>
                    <a:lnTo>
                      <a:pt x="26" y="194"/>
                    </a:lnTo>
                    <a:lnTo>
                      <a:pt x="29" y="197"/>
                    </a:lnTo>
                    <a:lnTo>
                      <a:pt x="32" y="197"/>
                    </a:lnTo>
                    <a:lnTo>
                      <a:pt x="35" y="199"/>
                    </a:lnTo>
                    <a:lnTo>
                      <a:pt x="38" y="199"/>
                    </a:lnTo>
                    <a:lnTo>
                      <a:pt x="41" y="199"/>
                    </a:lnTo>
                    <a:lnTo>
                      <a:pt x="43" y="199"/>
                    </a:lnTo>
                    <a:lnTo>
                      <a:pt x="46" y="202"/>
                    </a:lnTo>
                    <a:lnTo>
                      <a:pt x="49" y="202"/>
                    </a:lnTo>
                    <a:lnTo>
                      <a:pt x="52" y="202"/>
                    </a:lnTo>
                    <a:lnTo>
                      <a:pt x="55" y="202"/>
                    </a:lnTo>
                    <a:lnTo>
                      <a:pt x="58" y="205"/>
                    </a:lnTo>
                    <a:lnTo>
                      <a:pt x="61" y="205"/>
                    </a:lnTo>
                    <a:lnTo>
                      <a:pt x="64" y="205"/>
                    </a:lnTo>
                    <a:lnTo>
                      <a:pt x="66" y="205"/>
                    </a:lnTo>
                    <a:lnTo>
                      <a:pt x="69" y="205"/>
                    </a:lnTo>
                    <a:lnTo>
                      <a:pt x="72" y="205"/>
                    </a:lnTo>
                    <a:lnTo>
                      <a:pt x="75" y="205"/>
                    </a:lnTo>
                    <a:lnTo>
                      <a:pt x="78" y="205"/>
                    </a:lnTo>
                    <a:lnTo>
                      <a:pt x="81" y="205"/>
                    </a:lnTo>
                    <a:lnTo>
                      <a:pt x="84" y="205"/>
                    </a:lnTo>
                    <a:lnTo>
                      <a:pt x="86" y="205"/>
                    </a:lnTo>
                    <a:lnTo>
                      <a:pt x="89" y="205"/>
                    </a:lnTo>
                    <a:lnTo>
                      <a:pt x="89" y="202"/>
                    </a:lnTo>
                    <a:lnTo>
                      <a:pt x="92" y="202"/>
                    </a:lnTo>
                    <a:lnTo>
                      <a:pt x="95" y="202"/>
                    </a:lnTo>
                    <a:lnTo>
                      <a:pt x="98" y="199"/>
                    </a:lnTo>
                    <a:lnTo>
                      <a:pt x="101" y="199"/>
                    </a:lnTo>
                    <a:lnTo>
                      <a:pt x="104" y="199"/>
                    </a:lnTo>
                    <a:lnTo>
                      <a:pt x="107" y="197"/>
                    </a:lnTo>
                    <a:lnTo>
                      <a:pt x="109" y="194"/>
                    </a:lnTo>
                    <a:lnTo>
                      <a:pt x="112" y="194"/>
                    </a:lnTo>
                    <a:lnTo>
                      <a:pt x="112" y="191"/>
                    </a:lnTo>
                    <a:lnTo>
                      <a:pt x="115" y="191"/>
                    </a:lnTo>
                    <a:lnTo>
                      <a:pt x="115" y="188"/>
                    </a:lnTo>
                    <a:lnTo>
                      <a:pt x="118" y="188"/>
                    </a:lnTo>
                    <a:lnTo>
                      <a:pt x="118" y="185"/>
                    </a:lnTo>
                    <a:lnTo>
                      <a:pt x="121" y="182"/>
                    </a:lnTo>
                    <a:lnTo>
                      <a:pt x="121" y="179"/>
                    </a:lnTo>
                    <a:lnTo>
                      <a:pt x="121" y="177"/>
                    </a:lnTo>
                    <a:lnTo>
                      <a:pt x="124" y="177"/>
                    </a:lnTo>
                    <a:lnTo>
                      <a:pt x="124" y="174"/>
                    </a:lnTo>
                    <a:lnTo>
                      <a:pt x="124" y="171"/>
                    </a:lnTo>
                    <a:lnTo>
                      <a:pt x="124" y="165"/>
                    </a:lnTo>
                    <a:lnTo>
                      <a:pt x="121" y="162"/>
                    </a:lnTo>
                    <a:lnTo>
                      <a:pt x="121" y="157"/>
                    </a:lnTo>
                    <a:lnTo>
                      <a:pt x="118" y="154"/>
                    </a:lnTo>
                    <a:lnTo>
                      <a:pt x="115" y="151"/>
                    </a:lnTo>
                    <a:lnTo>
                      <a:pt x="112" y="148"/>
                    </a:lnTo>
                    <a:lnTo>
                      <a:pt x="109" y="145"/>
                    </a:lnTo>
                    <a:lnTo>
                      <a:pt x="104" y="142"/>
                    </a:lnTo>
                    <a:lnTo>
                      <a:pt x="101" y="140"/>
                    </a:lnTo>
                    <a:lnTo>
                      <a:pt x="95" y="137"/>
                    </a:lnTo>
                    <a:lnTo>
                      <a:pt x="92" y="134"/>
                    </a:lnTo>
                    <a:lnTo>
                      <a:pt x="86" y="131"/>
                    </a:lnTo>
                    <a:lnTo>
                      <a:pt x="75" y="125"/>
                    </a:lnTo>
                    <a:lnTo>
                      <a:pt x="64" y="122"/>
                    </a:lnTo>
                    <a:lnTo>
                      <a:pt x="61" y="120"/>
                    </a:lnTo>
                    <a:lnTo>
                      <a:pt x="55" y="117"/>
                    </a:lnTo>
                    <a:lnTo>
                      <a:pt x="49" y="114"/>
                    </a:lnTo>
                    <a:lnTo>
                      <a:pt x="43" y="111"/>
                    </a:lnTo>
                    <a:lnTo>
                      <a:pt x="38" y="108"/>
                    </a:lnTo>
                    <a:lnTo>
                      <a:pt x="35" y="105"/>
                    </a:lnTo>
                    <a:lnTo>
                      <a:pt x="29" y="102"/>
                    </a:lnTo>
                    <a:lnTo>
                      <a:pt x="26" y="97"/>
                    </a:lnTo>
                    <a:lnTo>
                      <a:pt x="20" y="94"/>
                    </a:lnTo>
                    <a:lnTo>
                      <a:pt x="18" y="88"/>
                    </a:lnTo>
                    <a:lnTo>
                      <a:pt x="15" y="85"/>
                    </a:lnTo>
                    <a:lnTo>
                      <a:pt x="12" y="80"/>
                    </a:lnTo>
                    <a:lnTo>
                      <a:pt x="9" y="74"/>
                    </a:lnTo>
                    <a:lnTo>
                      <a:pt x="9" y="71"/>
                    </a:lnTo>
                    <a:lnTo>
                      <a:pt x="6" y="62"/>
                    </a:lnTo>
                    <a:lnTo>
                      <a:pt x="6" y="57"/>
                    </a:lnTo>
                    <a:lnTo>
                      <a:pt x="6" y="54"/>
                    </a:lnTo>
                    <a:lnTo>
                      <a:pt x="6" y="51"/>
                    </a:lnTo>
                    <a:lnTo>
                      <a:pt x="9" y="45"/>
                    </a:lnTo>
                    <a:lnTo>
                      <a:pt x="9" y="42"/>
                    </a:lnTo>
                    <a:lnTo>
                      <a:pt x="9" y="40"/>
                    </a:lnTo>
                    <a:lnTo>
                      <a:pt x="12" y="37"/>
                    </a:lnTo>
                    <a:lnTo>
                      <a:pt x="12" y="34"/>
                    </a:lnTo>
                    <a:lnTo>
                      <a:pt x="15" y="31"/>
                    </a:lnTo>
                    <a:lnTo>
                      <a:pt x="15" y="28"/>
                    </a:lnTo>
                    <a:lnTo>
                      <a:pt x="18" y="25"/>
                    </a:lnTo>
                    <a:lnTo>
                      <a:pt x="20" y="22"/>
                    </a:lnTo>
                    <a:lnTo>
                      <a:pt x="23" y="20"/>
                    </a:lnTo>
                    <a:lnTo>
                      <a:pt x="26" y="17"/>
                    </a:lnTo>
                    <a:lnTo>
                      <a:pt x="29" y="17"/>
                    </a:lnTo>
                    <a:lnTo>
                      <a:pt x="32" y="14"/>
                    </a:lnTo>
                    <a:lnTo>
                      <a:pt x="35" y="11"/>
                    </a:lnTo>
                    <a:lnTo>
                      <a:pt x="38" y="11"/>
                    </a:lnTo>
                    <a:lnTo>
                      <a:pt x="41" y="8"/>
                    </a:lnTo>
                    <a:lnTo>
                      <a:pt x="43" y="8"/>
                    </a:lnTo>
                    <a:lnTo>
                      <a:pt x="46" y="5"/>
                    </a:lnTo>
                    <a:lnTo>
                      <a:pt x="49" y="5"/>
                    </a:lnTo>
                    <a:lnTo>
                      <a:pt x="55" y="2"/>
                    </a:lnTo>
                    <a:lnTo>
                      <a:pt x="58" y="2"/>
                    </a:lnTo>
                    <a:lnTo>
                      <a:pt x="61" y="2"/>
                    </a:lnTo>
                    <a:lnTo>
                      <a:pt x="64" y="2"/>
                    </a:lnTo>
                    <a:lnTo>
                      <a:pt x="69" y="0"/>
                    </a:lnTo>
                    <a:lnTo>
                      <a:pt x="72" y="0"/>
                    </a:lnTo>
                    <a:lnTo>
                      <a:pt x="75" y="0"/>
                    </a:lnTo>
                    <a:lnTo>
                      <a:pt x="81" y="0"/>
                    </a:lnTo>
                    <a:lnTo>
                      <a:pt x="84" y="0"/>
                    </a:lnTo>
                    <a:lnTo>
                      <a:pt x="86" y="0"/>
                    </a:lnTo>
                    <a:lnTo>
                      <a:pt x="92" y="0"/>
                    </a:lnTo>
                    <a:lnTo>
                      <a:pt x="95" y="0"/>
                    </a:lnTo>
                    <a:lnTo>
                      <a:pt x="98" y="0"/>
                    </a:lnTo>
                    <a:lnTo>
                      <a:pt x="101" y="0"/>
                    </a:lnTo>
                    <a:lnTo>
                      <a:pt x="104" y="0"/>
                    </a:lnTo>
                    <a:lnTo>
                      <a:pt x="107" y="0"/>
                    </a:lnTo>
                    <a:lnTo>
                      <a:pt x="109" y="0"/>
                    </a:lnTo>
                    <a:lnTo>
                      <a:pt x="112" y="0"/>
                    </a:lnTo>
                    <a:lnTo>
                      <a:pt x="118" y="0"/>
                    </a:lnTo>
                    <a:lnTo>
                      <a:pt x="121" y="0"/>
                    </a:lnTo>
                    <a:lnTo>
                      <a:pt x="124" y="2"/>
                    </a:lnTo>
                    <a:lnTo>
                      <a:pt x="127" y="2"/>
                    </a:lnTo>
                    <a:lnTo>
                      <a:pt x="130" y="2"/>
                    </a:lnTo>
                    <a:lnTo>
                      <a:pt x="132" y="2"/>
                    </a:lnTo>
                    <a:lnTo>
                      <a:pt x="135" y="5"/>
                    </a:lnTo>
                    <a:lnTo>
                      <a:pt x="138" y="5"/>
                    </a:lnTo>
                    <a:lnTo>
                      <a:pt x="141" y="5"/>
                    </a:lnTo>
                    <a:lnTo>
                      <a:pt x="141" y="45"/>
                    </a:lnTo>
                    <a:close/>
                  </a:path>
                </a:pathLst>
              </a:custGeom>
              <a:solidFill>
                <a:srgbClr val="544DB5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7" name="Group 69"/>
            <p:cNvGrpSpPr>
              <a:grpSpLocks/>
            </p:cNvGrpSpPr>
            <p:nvPr userDrawn="1"/>
          </p:nvGrpSpPr>
          <p:grpSpPr bwMode="auto">
            <a:xfrm>
              <a:off x="5061" y="4134"/>
              <a:ext cx="653" cy="29"/>
              <a:chOff x="18" y="4094"/>
              <a:chExt cx="806" cy="36"/>
            </a:xfrm>
          </p:grpSpPr>
          <p:sp>
            <p:nvSpPr>
              <p:cNvPr id="1040" name="Freeform 70"/>
              <p:cNvSpPr>
                <a:spLocks noEditPoints="1"/>
              </p:cNvSpPr>
              <p:nvPr userDrawn="1"/>
            </p:nvSpPr>
            <p:spPr bwMode="auto">
              <a:xfrm>
                <a:off x="25" y="4115"/>
                <a:ext cx="788" cy="15"/>
              </a:xfrm>
              <a:custGeom>
                <a:avLst/>
                <a:gdLst>
                  <a:gd name="T0" fmla="*/ 1 w 1209"/>
                  <a:gd name="T1" fmla="*/ 1 h 23"/>
                  <a:gd name="T2" fmla="*/ 1 w 1209"/>
                  <a:gd name="T3" fmla="*/ 0 h 23"/>
                  <a:gd name="T4" fmla="*/ 1 w 1209"/>
                  <a:gd name="T5" fmla="*/ 1 h 23"/>
                  <a:gd name="T6" fmla="*/ 1 w 1209"/>
                  <a:gd name="T7" fmla="*/ 1 h 23"/>
                  <a:gd name="T8" fmla="*/ 1 w 1209"/>
                  <a:gd name="T9" fmla="*/ 1 h 23"/>
                  <a:gd name="T10" fmla="*/ 1 w 1209"/>
                  <a:gd name="T11" fmla="*/ 1 h 23"/>
                  <a:gd name="T12" fmla="*/ 1 w 1209"/>
                  <a:gd name="T13" fmla="*/ 1 h 23"/>
                  <a:gd name="T14" fmla="*/ 1 w 1209"/>
                  <a:gd name="T15" fmla="*/ 1 h 23"/>
                  <a:gd name="T16" fmla="*/ 1 w 1209"/>
                  <a:gd name="T17" fmla="*/ 0 h 23"/>
                  <a:gd name="T18" fmla="*/ 1 w 1209"/>
                  <a:gd name="T19" fmla="*/ 1 h 23"/>
                  <a:gd name="T20" fmla="*/ 1 w 1209"/>
                  <a:gd name="T21" fmla="*/ 0 h 23"/>
                  <a:gd name="T22" fmla="*/ 1 w 1209"/>
                  <a:gd name="T23" fmla="*/ 1 h 23"/>
                  <a:gd name="T24" fmla="*/ 1 w 1209"/>
                  <a:gd name="T25" fmla="*/ 1 h 23"/>
                  <a:gd name="T26" fmla="*/ 1 w 1209"/>
                  <a:gd name="T27" fmla="*/ 1 h 23"/>
                  <a:gd name="T28" fmla="*/ 1 w 1209"/>
                  <a:gd name="T29" fmla="*/ 1 h 23"/>
                  <a:gd name="T30" fmla="*/ 1 w 1209"/>
                  <a:gd name="T31" fmla="*/ 0 h 23"/>
                  <a:gd name="T32" fmla="*/ 1 w 1209"/>
                  <a:gd name="T33" fmla="*/ 1 h 23"/>
                  <a:gd name="T34" fmla="*/ 1 w 1209"/>
                  <a:gd name="T35" fmla="*/ 1 h 23"/>
                  <a:gd name="T36" fmla="*/ 1 w 1209"/>
                  <a:gd name="T37" fmla="*/ 1 h 23"/>
                  <a:gd name="T38" fmla="*/ 1 w 1209"/>
                  <a:gd name="T39" fmla="*/ 1 h 23"/>
                  <a:gd name="T40" fmla="*/ 1 w 1209"/>
                  <a:gd name="T41" fmla="*/ 0 h 23"/>
                  <a:gd name="T42" fmla="*/ 1 w 1209"/>
                  <a:gd name="T43" fmla="*/ 0 h 23"/>
                  <a:gd name="T44" fmla="*/ 1 w 1209"/>
                  <a:gd name="T45" fmla="*/ 1 h 23"/>
                  <a:gd name="T46" fmla="*/ 1 w 1209"/>
                  <a:gd name="T47" fmla="*/ 0 h 23"/>
                  <a:gd name="T48" fmla="*/ 1 w 1209"/>
                  <a:gd name="T49" fmla="*/ 1 h 23"/>
                  <a:gd name="T50" fmla="*/ 1 w 1209"/>
                  <a:gd name="T51" fmla="*/ 1 h 23"/>
                  <a:gd name="T52" fmla="*/ 1 w 1209"/>
                  <a:gd name="T53" fmla="*/ 1 h 23"/>
                  <a:gd name="T54" fmla="*/ 1 w 1209"/>
                  <a:gd name="T55" fmla="*/ 1 h 23"/>
                  <a:gd name="T56" fmla="*/ 1 w 1209"/>
                  <a:gd name="T57" fmla="*/ 1 h 23"/>
                  <a:gd name="T58" fmla="*/ 1 w 1209"/>
                  <a:gd name="T59" fmla="*/ 1 h 23"/>
                  <a:gd name="T60" fmla="*/ 1 w 1209"/>
                  <a:gd name="T61" fmla="*/ 1 h 23"/>
                  <a:gd name="T62" fmla="*/ 1 w 1209"/>
                  <a:gd name="T63" fmla="*/ 0 h 23"/>
                  <a:gd name="T64" fmla="*/ 1 w 1209"/>
                  <a:gd name="T65" fmla="*/ 0 h 23"/>
                  <a:gd name="T66" fmla="*/ 1 w 1209"/>
                  <a:gd name="T67" fmla="*/ 1 h 23"/>
                  <a:gd name="T68" fmla="*/ 1 w 1209"/>
                  <a:gd name="T69" fmla="*/ 1 h 23"/>
                  <a:gd name="T70" fmla="*/ 1 w 1209"/>
                  <a:gd name="T71" fmla="*/ 1 h 23"/>
                  <a:gd name="T72" fmla="*/ 1 w 1209"/>
                  <a:gd name="T73" fmla="*/ 1 h 23"/>
                  <a:gd name="T74" fmla="*/ 1 w 1209"/>
                  <a:gd name="T75" fmla="*/ 1 h 23"/>
                  <a:gd name="T76" fmla="*/ 1 w 1209"/>
                  <a:gd name="T77" fmla="*/ 1 h 23"/>
                  <a:gd name="T78" fmla="*/ 1 w 1209"/>
                  <a:gd name="T79" fmla="*/ 1 h 23"/>
                  <a:gd name="T80" fmla="*/ 1 w 1209"/>
                  <a:gd name="T81" fmla="*/ 1 h 23"/>
                  <a:gd name="T82" fmla="*/ 1 w 1209"/>
                  <a:gd name="T83" fmla="*/ 1 h 23"/>
                  <a:gd name="T84" fmla="*/ 1 w 1209"/>
                  <a:gd name="T85" fmla="*/ 1 h 23"/>
                  <a:gd name="T86" fmla="*/ 1 w 1209"/>
                  <a:gd name="T87" fmla="*/ 0 h 23"/>
                  <a:gd name="T88" fmla="*/ 1 w 1209"/>
                  <a:gd name="T89" fmla="*/ 1 h 23"/>
                  <a:gd name="T90" fmla="*/ 1 w 1209"/>
                  <a:gd name="T91" fmla="*/ 1 h 23"/>
                  <a:gd name="T92" fmla="*/ 1 w 1209"/>
                  <a:gd name="T93" fmla="*/ 1 h 23"/>
                  <a:gd name="T94" fmla="*/ 1 w 1209"/>
                  <a:gd name="T95" fmla="*/ 1 h 23"/>
                  <a:gd name="T96" fmla="*/ 1 w 1209"/>
                  <a:gd name="T97" fmla="*/ 1 h 23"/>
                  <a:gd name="T98" fmla="*/ 1 w 1209"/>
                  <a:gd name="T99" fmla="*/ 1 h 23"/>
                  <a:gd name="T100" fmla="*/ 1 w 1209"/>
                  <a:gd name="T101" fmla="*/ 1 h 23"/>
                  <a:gd name="T102" fmla="*/ 1 w 1209"/>
                  <a:gd name="T103" fmla="*/ 1 h 23"/>
                  <a:gd name="T104" fmla="*/ 1 w 1209"/>
                  <a:gd name="T105" fmla="*/ 0 h 23"/>
                  <a:gd name="T106" fmla="*/ 1 w 1209"/>
                  <a:gd name="T107" fmla="*/ 0 h 23"/>
                  <a:gd name="T108" fmla="*/ 1 w 1209"/>
                  <a:gd name="T109" fmla="*/ 0 h 23"/>
                  <a:gd name="T110" fmla="*/ 1 w 1209"/>
                  <a:gd name="T111" fmla="*/ 1 h 23"/>
                  <a:gd name="T112" fmla="*/ 1 w 1209"/>
                  <a:gd name="T113" fmla="*/ 1 h 23"/>
                  <a:gd name="T114" fmla="*/ 1 w 1209"/>
                  <a:gd name="T115" fmla="*/ 1 h 23"/>
                  <a:gd name="T116" fmla="*/ 1 w 1209"/>
                  <a:gd name="T117" fmla="*/ 1 h 23"/>
                  <a:gd name="T118" fmla="*/ 1 w 1209"/>
                  <a:gd name="T119" fmla="*/ 1 h 23"/>
                  <a:gd name="T120" fmla="*/ 1 w 1209"/>
                  <a:gd name="T121" fmla="*/ 1 h 23"/>
                  <a:gd name="T122" fmla="*/ 1 w 1209"/>
                  <a:gd name="T123" fmla="*/ 1 h 23"/>
                  <a:gd name="T124" fmla="*/ 1 w 1209"/>
                  <a:gd name="T125" fmla="*/ 0 h 2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209" h="23">
                    <a:moveTo>
                      <a:pt x="0" y="0"/>
                    </a:moveTo>
                    <a:lnTo>
                      <a:pt x="0" y="23"/>
                    </a:lnTo>
                    <a:lnTo>
                      <a:pt x="6" y="23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  <a:moveTo>
                      <a:pt x="23" y="0"/>
                    </a:moveTo>
                    <a:lnTo>
                      <a:pt x="23" y="23"/>
                    </a:lnTo>
                    <a:lnTo>
                      <a:pt x="29" y="23"/>
                    </a:lnTo>
                    <a:lnTo>
                      <a:pt x="29" y="0"/>
                    </a:lnTo>
                    <a:lnTo>
                      <a:pt x="23" y="0"/>
                    </a:lnTo>
                    <a:close/>
                    <a:moveTo>
                      <a:pt x="55" y="0"/>
                    </a:moveTo>
                    <a:lnTo>
                      <a:pt x="55" y="23"/>
                    </a:lnTo>
                    <a:lnTo>
                      <a:pt x="61" y="23"/>
                    </a:lnTo>
                    <a:lnTo>
                      <a:pt x="61" y="0"/>
                    </a:lnTo>
                    <a:lnTo>
                      <a:pt x="55" y="0"/>
                    </a:lnTo>
                    <a:close/>
                    <a:moveTo>
                      <a:pt x="72" y="0"/>
                    </a:moveTo>
                    <a:lnTo>
                      <a:pt x="72" y="23"/>
                    </a:lnTo>
                    <a:lnTo>
                      <a:pt x="101" y="23"/>
                    </a:lnTo>
                    <a:lnTo>
                      <a:pt x="101" y="17"/>
                    </a:lnTo>
                    <a:lnTo>
                      <a:pt x="78" y="17"/>
                    </a:lnTo>
                    <a:lnTo>
                      <a:pt x="78" y="0"/>
                    </a:lnTo>
                    <a:lnTo>
                      <a:pt x="72" y="0"/>
                    </a:lnTo>
                    <a:close/>
                    <a:moveTo>
                      <a:pt x="147" y="0"/>
                    </a:moveTo>
                    <a:lnTo>
                      <a:pt x="147" y="0"/>
                    </a:lnTo>
                    <a:lnTo>
                      <a:pt x="150" y="0"/>
                    </a:lnTo>
                    <a:lnTo>
                      <a:pt x="150" y="3"/>
                    </a:lnTo>
                    <a:lnTo>
                      <a:pt x="153" y="3"/>
                    </a:lnTo>
                    <a:lnTo>
                      <a:pt x="153" y="5"/>
                    </a:lnTo>
                    <a:lnTo>
                      <a:pt x="153" y="8"/>
                    </a:lnTo>
                    <a:lnTo>
                      <a:pt x="153" y="11"/>
                    </a:lnTo>
                    <a:lnTo>
                      <a:pt x="150" y="11"/>
                    </a:lnTo>
                    <a:lnTo>
                      <a:pt x="150" y="14"/>
                    </a:lnTo>
                    <a:lnTo>
                      <a:pt x="147" y="17"/>
                    </a:lnTo>
                    <a:lnTo>
                      <a:pt x="144" y="17"/>
                    </a:lnTo>
                    <a:lnTo>
                      <a:pt x="141" y="17"/>
                    </a:lnTo>
                    <a:lnTo>
                      <a:pt x="138" y="17"/>
                    </a:lnTo>
                    <a:lnTo>
                      <a:pt x="135" y="17"/>
                    </a:lnTo>
                    <a:lnTo>
                      <a:pt x="135" y="14"/>
                    </a:lnTo>
                    <a:lnTo>
                      <a:pt x="133" y="14"/>
                    </a:lnTo>
                    <a:lnTo>
                      <a:pt x="133" y="11"/>
                    </a:lnTo>
                    <a:lnTo>
                      <a:pt x="133" y="8"/>
                    </a:lnTo>
                    <a:lnTo>
                      <a:pt x="127" y="8"/>
                    </a:lnTo>
                    <a:lnTo>
                      <a:pt x="127" y="11"/>
                    </a:lnTo>
                    <a:lnTo>
                      <a:pt x="127" y="14"/>
                    </a:lnTo>
                    <a:lnTo>
                      <a:pt x="130" y="17"/>
                    </a:lnTo>
                    <a:lnTo>
                      <a:pt x="133" y="20"/>
                    </a:lnTo>
                    <a:lnTo>
                      <a:pt x="135" y="20"/>
                    </a:lnTo>
                    <a:lnTo>
                      <a:pt x="135" y="23"/>
                    </a:lnTo>
                    <a:lnTo>
                      <a:pt x="138" y="23"/>
                    </a:lnTo>
                    <a:lnTo>
                      <a:pt x="141" y="23"/>
                    </a:lnTo>
                    <a:lnTo>
                      <a:pt x="144" y="23"/>
                    </a:lnTo>
                    <a:lnTo>
                      <a:pt x="147" y="23"/>
                    </a:lnTo>
                    <a:lnTo>
                      <a:pt x="150" y="20"/>
                    </a:lnTo>
                    <a:lnTo>
                      <a:pt x="153" y="20"/>
                    </a:lnTo>
                    <a:lnTo>
                      <a:pt x="153" y="17"/>
                    </a:lnTo>
                    <a:lnTo>
                      <a:pt x="155" y="17"/>
                    </a:lnTo>
                    <a:lnTo>
                      <a:pt x="155" y="14"/>
                    </a:lnTo>
                    <a:lnTo>
                      <a:pt x="155" y="11"/>
                    </a:lnTo>
                    <a:lnTo>
                      <a:pt x="158" y="11"/>
                    </a:lnTo>
                    <a:lnTo>
                      <a:pt x="158" y="8"/>
                    </a:lnTo>
                    <a:lnTo>
                      <a:pt x="158" y="5"/>
                    </a:lnTo>
                    <a:lnTo>
                      <a:pt x="158" y="3"/>
                    </a:lnTo>
                    <a:lnTo>
                      <a:pt x="155" y="3"/>
                    </a:lnTo>
                    <a:lnTo>
                      <a:pt x="155" y="0"/>
                    </a:lnTo>
                    <a:lnTo>
                      <a:pt x="147" y="0"/>
                    </a:lnTo>
                    <a:close/>
                    <a:moveTo>
                      <a:pt x="173" y="0"/>
                    </a:moveTo>
                    <a:lnTo>
                      <a:pt x="173" y="23"/>
                    </a:lnTo>
                    <a:lnTo>
                      <a:pt x="176" y="23"/>
                    </a:lnTo>
                    <a:lnTo>
                      <a:pt x="176" y="0"/>
                    </a:lnTo>
                    <a:lnTo>
                      <a:pt x="173" y="0"/>
                    </a:lnTo>
                    <a:close/>
                    <a:moveTo>
                      <a:pt x="193" y="0"/>
                    </a:moveTo>
                    <a:lnTo>
                      <a:pt x="184" y="23"/>
                    </a:lnTo>
                    <a:lnTo>
                      <a:pt x="190" y="23"/>
                    </a:lnTo>
                    <a:lnTo>
                      <a:pt x="199" y="5"/>
                    </a:lnTo>
                    <a:lnTo>
                      <a:pt x="222" y="5"/>
                    </a:lnTo>
                    <a:lnTo>
                      <a:pt x="230" y="23"/>
                    </a:lnTo>
                    <a:lnTo>
                      <a:pt x="236" y="23"/>
                    </a:lnTo>
                    <a:lnTo>
                      <a:pt x="224" y="0"/>
                    </a:lnTo>
                    <a:lnTo>
                      <a:pt x="219" y="0"/>
                    </a:lnTo>
                    <a:lnTo>
                      <a:pt x="199" y="0"/>
                    </a:lnTo>
                    <a:lnTo>
                      <a:pt x="193" y="0"/>
                    </a:lnTo>
                    <a:close/>
                    <a:moveTo>
                      <a:pt x="242" y="0"/>
                    </a:moveTo>
                    <a:lnTo>
                      <a:pt x="242" y="23"/>
                    </a:lnTo>
                    <a:lnTo>
                      <a:pt x="247" y="23"/>
                    </a:lnTo>
                    <a:lnTo>
                      <a:pt x="247" y="0"/>
                    </a:lnTo>
                    <a:lnTo>
                      <a:pt x="242" y="0"/>
                    </a:lnTo>
                    <a:close/>
                    <a:moveTo>
                      <a:pt x="265" y="0"/>
                    </a:moveTo>
                    <a:lnTo>
                      <a:pt x="265" y="23"/>
                    </a:lnTo>
                    <a:lnTo>
                      <a:pt x="293" y="23"/>
                    </a:lnTo>
                    <a:lnTo>
                      <a:pt x="293" y="17"/>
                    </a:lnTo>
                    <a:lnTo>
                      <a:pt x="270" y="17"/>
                    </a:lnTo>
                    <a:lnTo>
                      <a:pt x="270" y="0"/>
                    </a:lnTo>
                    <a:lnTo>
                      <a:pt x="265" y="0"/>
                    </a:lnTo>
                    <a:close/>
                    <a:moveTo>
                      <a:pt x="322" y="0"/>
                    </a:moveTo>
                    <a:lnTo>
                      <a:pt x="322" y="3"/>
                    </a:lnTo>
                    <a:lnTo>
                      <a:pt x="322" y="5"/>
                    </a:lnTo>
                    <a:lnTo>
                      <a:pt x="322" y="8"/>
                    </a:lnTo>
                    <a:lnTo>
                      <a:pt x="322" y="11"/>
                    </a:lnTo>
                    <a:lnTo>
                      <a:pt x="325" y="11"/>
                    </a:lnTo>
                    <a:lnTo>
                      <a:pt x="325" y="14"/>
                    </a:lnTo>
                    <a:lnTo>
                      <a:pt x="325" y="17"/>
                    </a:lnTo>
                    <a:lnTo>
                      <a:pt x="328" y="17"/>
                    </a:lnTo>
                    <a:lnTo>
                      <a:pt x="328" y="20"/>
                    </a:lnTo>
                    <a:lnTo>
                      <a:pt x="331" y="20"/>
                    </a:lnTo>
                    <a:lnTo>
                      <a:pt x="333" y="20"/>
                    </a:lnTo>
                    <a:lnTo>
                      <a:pt x="333" y="23"/>
                    </a:lnTo>
                    <a:lnTo>
                      <a:pt x="336" y="23"/>
                    </a:lnTo>
                    <a:lnTo>
                      <a:pt x="339" y="23"/>
                    </a:lnTo>
                    <a:lnTo>
                      <a:pt x="342" y="23"/>
                    </a:lnTo>
                    <a:lnTo>
                      <a:pt x="345" y="23"/>
                    </a:lnTo>
                    <a:lnTo>
                      <a:pt x="348" y="23"/>
                    </a:lnTo>
                    <a:lnTo>
                      <a:pt x="348" y="20"/>
                    </a:lnTo>
                    <a:lnTo>
                      <a:pt x="351" y="20"/>
                    </a:lnTo>
                    <a:lnTo>
                      <a:pt x="351" y="17"/>
                    </a:lnTo>
                    <a:lnTo>
                      <a:pt x="354" y="17"/>
                    </a:lnTo>
                    <a:lnTo>
                      <a:pt x="354" y="14"/>
                    </a:lnTo>
                    <a:lnTo>
                      <a:pt x="356" y="14"/>
                    </a:lnTo>
                    <a:lnTo>
                      <a:pt x="356" y="11"/>
                    </a:lnTo>
                    <a:lnTo>
                      <a:pt x="356" y="8"/>
                    </a:lnTo>
                    <a:lnTo>
                      <a:pt x="356" y="5"/>
                    </a:lnTo>
                    <a:lnTo>
                      <a:pt x="356" y="3"/>
                    </a:lnTo>
                    <a:lnTo>
                      <a:pt x="356" y="0"/>
                    </a:lnTo>
                    <a:lnTo>
                      <a:pt x="354" y="0"/>
                    </a:lnTo>
                    <a:lnTo>
                      <a:pt x="354" y="3"/>
                    </a:lnTo>
                    <a:lnTo>
                      <a:pt x="354" y="5"/>
                    </a:lnTo>
                    <a:lnTo>
                      <a:pt x="351" y="5"/>
                    </a:lnTo>
                    <a:lnTo>
                      <a:pt x="351" y="8"/>
                    </a:lnTo>
                    <a:lnTo>
                      <a:pt x="351" y="11"/>
                    </a:lnTo>
                    <a:lnTo>
                      <a:pt x="351" y="14"/>
                    </a:lnTo>
                    <a:lnTo>
                      <a:pt x="348" y="14"/>
                    </a:lnTo>
                    <a:lnTo>
                      <a:pt x="345" y="17"/>
                    </a:lnTo>
                    <a:lnTo>
                      <a:pt x="342" y="17"/>
                    </a:lnTo>
                    <a:lnTo>
                      <a:pt x="339" y="17"/>
                    </a:lnTo>
                    <a:lnTo>
                      <a:pt x="336" y="17"/>
                    </a:lnTo>
                    <a:lnTo>
                      <a:pt x="333" y="17"/>
                    </a:lnTo>
                    <a:lnTo>
                      <a:pt x="333" y="14"/>
                    </a:lnTo>
                    <a:lnTo>
                      <a:pt x="331" y="14"/>
                    </a:lnTo>
                    <a:lnTo>
                      <a:pt x="331" y="11"/>
                    </a:lnTo>
                    <a:lnTo>
                      <a:pt x="328" y="11"/>
                    </a:lnTo>
                    <a:lnTo>
                      <a:pt x="328" y="8"/>
                    </a:lnTo>
                    <a:lnTo>
                      <a:pt x="328" y="5"/>
                    </a:lnTo>
                    <a:lnTo>
                      <a:pt x="328" y="3"/>
                    </a:lnTo>
                    <a:lnTo>
                      <a:pt x="328" y="0"/>
                    </a:lnTo>
                    <a:lnTo>
                      <a:pt x="322" y="0"/>
                    </a:lnTo>
                    <a:close/>
                    <a:moveTo>
                      <a:pt x="368" y="0"/>
                    </a:moveTo>
                    <a:lnTo>
                      <a:pt x="368" y="23"/>
                    </a:lnTo>
                    <a:lnTo>
                      <a:pt x="374" y="23"/>
                    </a:lnTo>
                    <a:lnTo>
                      <a:pt x="374" y="0"/>
                    </a:lnTo>
                    <a:lnTo>
                      <a:pt x="368" y="0"/>
                    </a:lnTo>
                    <a:close/>
                    <a:moveTo>
                      <a:pt x="388" y="0"/>
                    </a:moveTo>
                    <a:lnTo>
                      <a:pt x="405" y="23"/>
                    </a:lnTo>
                    <a:lnTo>
                      <a:pt x="408" y="23"/>
                    </a:lnTo>
                    <a:lnTo>
                      <a:pt x="408" y="0"/>
                    </a:lnTo>
                    <a:lnTo>
                      <a:pt x="405" y="0"/>
                    </a:lnTo>
                    <a:lnTo>
                      <a:pt x="405" y="14"/>
                    </a:lnTo>
                    <a:lnTo>
                      <a:pt x="394" y="0"/>
                    </a:lnTo>
                    <a:lnTo>
                      <a:pt x="388" y="0"/>
                    </a:lnTo>
                    <a:close/>
                    <a:moveTo>
                      <a:pt x="420" y="0"/>
                    </a:moveTo>
                    <a:lnTo>
                      <a:pt x="420" y="23"/>
                    </a:lnTo>
                    <a:lnTo>
                      <a:pt x="425" y="23"/>
                    </a:lnTo>
                    <a:lnTo>
                      <a:pt x="425" y="0"/>
                    </a:lnTo>
                    <a:lnTo>
                      <a:pt x="420" y="0"/>
                    </a:lnTo>
                    <a:close/>
                    <a:moveTo>
                      <a:pt x="443" y="0"/>
                    </a:moveTo>
                    <a:lnTo>
                      <a:pt x="454" y="23"/>
                    </a:lnTo>
                    <a:lnTo>
                      <a:pt x="457" y="23"/>
                    </a:lnTo>
                    <a:lnTo>
                      <a:pt x="468" y="0"/>
                    </a:lnTo>
                    <a:lnTo>
                      <a:pt x="463" y="0"/>
                    </a:lnTo>
                    <a:lnTo>
                      <a:pt x="454" y="14"/>
                    </a:lnTo>
                    <a:lnTo>
                      <a:pt x="448" y="0"/>
                    </a:lnTo>
                    <a:lnTo>
                      <a:pt x="443" y="0"/>
                    </a:lnTo>
                    <a:close/>
                    <a:moveTo>
                      <a:pt x="486" y="0"/>
                    </a:moveTo>
                    <a:lnTo>
                      <a:pt x="486" y="23"/>
                    </a:lnTo>
                    <a:lnTo>
                      <a:pt x="514" y="23"/>
                    </a:lnTo>
                    <a:lnTo>
                      <a:pt x="514" y="17"/>
                    </a:lnTo>
                    <a:lnTo>
                      <a:pt x="491" y="17"/>
                    </a:lnTo>
                    <a:lnTo>
                      <a:pt x="491" y="0"/>
                    </a:lnTo>
                    <a:lnTo>
                      <a:pt x="486" y="0"/>
                    </a:lnTo>
                    <a:close/>
                    <a:moveTo>
                      <a:pt x="523" y="0"/>
                    </a:moveTo>
                    <a:lnTo>
                      <a:pt x="523" y="23"/>
                    </a:lnTo>
                    <a:lnTo>
                      <a:pt x="529" y="23"/>
                    </a:lnTo>
                    <a:lnTo>
                      <a:pt x="529" y="0"/>
                    </a:lnTo>
                    <a:lnTo>
                      <a:pt x="523" y="0"/>
                    </a:lnTo>
                    <a:close/>
                    <a:moveTo>
                      <a:pt x="534" y="0"/>
                    </a:moveTo>
                    <a:lnTo>
                      <a:pt x="552" y="23"/>
                    </a:lnTo>
                    <a:lnTo>
                      <a:pt x="557" y="23"/>
                    </a:lnTo>
                    <a:lnTo>
                      <a:pt x="543" y="3"/>
                    </a:lnTo>
                    <a:lnTo>
                      <a:pt x="546" y="3"/>
                    </a:lnTo>
                    <a:lnTo>
                      <a:pt x="549" y="3"/>
                    </a:lnTo>
                    <a:lnTo>
                      <a:pt x="549" y="0"/>
                    </a:lnTo>
                    <a:lnTo>
                      <a:pt x="552" y="0"/>
                    </a:lnTo>
                    <a:lnTo>
                      <a:pt x="534" y="0"/>
                    </a:lnTo>
                    <a:close/>
                    <a:moveTo>
                      <a:pt x="583" y="0"/>
                    </a:moveTo>
                    <a:lnTo>
                      <a:pt x="583" y="0"/>
                    </a:lnTo>
                    <a:lnTo>
                      <a:pt x="586" y="0"/>
                    </a:lnTo>
                    <a:lnTo>
                      <a:pt x="586" y="3"/>
                    </a:lnTo>
                    <a:lnTo>
                      <a:pt x="589" y="3"/>
                    </a:lnTo>
                    <a:lnTo>
                      <a:pt x="589" y="5"/>
                    </a:lnTo>
                    <a:lnTo>
                      <a:pt x="589" y="8"/>
                    </a:lnTo>
                    <a:lnTo>
                      <a:pt x="589" y="11"/>
                    </a:lnTo>
                    <a:lnTo>
                      <a:pt x="586" y="11"/>
                    </a:lnTo>
                    <a:lnTo>
                      <a:pt x="586" y="14"/>
                    </a:lnTo>
                    <a:lnTo>
                      <a:pt x="583" y="17"/>
                    </a:lnTo>
                    <a:lnTo>
                      <a:pt x="580" y="17"/>
                    </a:lnTo>
                    <a:lnTo>
                      <a:pt x="577" y="17"/>
                    </a:lnTo>
                    <a:lnTo>
                      <a:pt x="575" y="17"/>
                    </a:lnTo>
                    <a:lnTo>
                      <a:pt x="572" y="17"/>
                    </a:lnTo>
                    <a:lnTo>
                      <a:pt x="572" y="14"/>
                    </a:lnTo>
                    <a:lnTo>
                      <a:pt x="569" y="14"/>
                    </a:lnTo>
                    <a:lnTo>
                      <a:pt x="569" y="11"/>
                    </a:lnTo>
                    <a:lnTo>
                      <a:pt x="569" y="8"/>
                    </a:lnTo>
                    <a:lnTo>
                      <a:pt x="563" y="8"/>
                    </a:lnTo>
                    <a:lnTo>
                      <a:pt x="563" y="11"/>
                    </a:lnTo>
                    <a:lnTo>
                      <a:pt x="563" y="14"/>
                    </a:lnTo>
                    <a:lnTo>
                      <a:pt x="566" y="17"/>
                    </a:lnTo>
                    <a:lnTo>
                      <a:pt x="569" y="20"/>
                    </a:lnTo>
                    <a:lnTo>
                      <a:pt x="572" y="20"/>
                    </a:lnTo>
                    <a:lnTo>
                      <a:pt x="572" y="23"/>
                    </a:lnTo>
                    <a:lnTo>
                      <a:pt x="575" y="23"/>
                    </a:lnTo>
                    <a:lnTo>
                      <a:pt x="577" y="23"/>
                    </a:lnTo>
                    <a:lnTo>
                      <a:pt x="580" y="23"/>
                    </a:lnTo>
                    <a:lnTo>
                      <a:pt x="583" y="23"/>
                    </a:lnTo>
                    <a:lnTo>
                      <a:pt x="586" y="20"/>
                    </a:lnTo>
                    <a:lnTo>
                      <a:pt x="589" y="20"/>
                    </a:lnTo>
                    <a:lnTo>
                      <a:pt x="589" y="17"/>
                    </a:lnTo>
                    <a:lnTo>
                      <a:pt x="592" y="17"/>
                    </a:lnTo>
                    <a:lnTo>
                      <a:pt x="592" y="14"/>
                    </a:lnTo>
                    <a:lnTo>
                      <a:pt x="592" y="11"/>
                    </a:lnTo>
                    <a:lnTo>
                      <a:pt x="595" y="11"/>
                    </a:lnTo>
                    <a:lnTo>
                      <a:pt x="595" y="8"/>
                    </a:lnTo>
                    <a:lnTo>
                      <a:pt x="595" y="5"/>
                    </a:lnTo>
                    <a:lnTo>
                      <a:pt x="595" y="3"/>
                    </a:lnTo>
                    <a:lnTo>
                      <a:pt x="592" y="3"/>
                    </a:lnTo>
                    <a:lnTo>
                      <a:pt x="592" y="0"/>
                    </a:lnTo>
                    <a:lnTo>
                      <a:pt x="583" y="0"/>
                    </a:lnTo>
                    <a:close/>
                    <a:moveTo>
                      <a:pt x="603" y="0"/>
                    </a:moveTo>
                    <a:lnTo>
                      <a:pt x="603" y="23"/>
                    </a:lnTo>
                    <a:lnTo>
                      <a:pt x="606" y="23"/>
                    </a:lnTo>
                    <a:lnTo>
                      <a:pt x="606" y="0"/>
                    </a:lnTo>
                    <a:lnTo>
                      <a:pt x="603" y="0"/>
                    </a:lnTo>
                    <a:close/>
                    <a:moveTo>
                      <a:pt x="626" y="0"/>
                    </a:moveTo>
                    <a:lnTo>
                      <a:pt x="626" y="23"/>
                    </a:lnTo>
                    <a:lnTo>
                      <a:pt x="629" y="23"/>
                    </a:lnTo>
                    <a:lnTo>
                      <a:pt x="629" y="0"/>
                    </a:lnTo>
                    <a:lnTo>
                      <a:pt x="626" y="0"/>
                    </a:lnTo>
                    <a:close/>
                    <a:moveTo>
                      <a:pt x="658" y="0"/>
                    </a:moveTo>
                    <a:lnTo>
                      <a:pt x="661" y="5"/>
                    </a:lnTo>
                    <a:lnTo>
                      <a:pt x="661" y="23"/>
                    </a:lnTo>
                    <a:lnTo>
                      <a:pt x="666" y="23"/>
                    </a:lnTo>
                    <a:lnTo>
                      <a:pt x="666" y="5"/>
                    </a:lnTo>
                    <a:lnTo>
                      <a:pt x="669" y="0"/>
                    </a:lnTo>
                    <a:lnTo>
                      <a:pt x="664" y="0"/>
                    </a:lnTo>
                    <a:lnTo>
                      <a:pt x="658" y="0"/>
                    </a:lnTo>
                    <a:close/>
                    <a:moveTo>
                      <a:pt x="707" y="0"/>
                    </a:moveTo>
                    <a:lnTo>
                      <a:pt x="707" y="0"/>
                    </a:lnTo>
                    <a:lnTo>
                      <a:pt x="707" y="3"/>
                    </a:lnTo>
                    <a:lnTo>
                      <a:pt x="710" y="5"/>
                    </a:lnTo>
                    <a:lnTo>
                      <a:pt x="710" y="8"/>
                    </a:lnTo>
                    <a:lnTo>
                      <a:pt x="712" y="11"/>
                    </a:lnTo>
                    <a:lnTo>
                      <a:pt x="712" y="14"/>
                    </a:lnTo>
                    <a:lnTo>
                      <a:pt x="715" y="14"/>
                    </a:lnTo>
                    <a:lnTo>
                      <a:pt x="715" y="17"/>
                    </a:lnTo>
                    <a:lnTo>
                      <a:pt x="718" y="17"/>
                    </a:lnTo>
                    <a:lnTo>
                      <a:pt x="721" y="20"/>
                    </a:lnTo>
                    <a:lnTo>
                      <a:pt x="724" y="20"/>
                    </a:lnTo>
                    <a:lnTo>
                      <a:pt x="727" y="20"/>
                    </a:lnTo>
                    <a:lnTo>
                      <a:pt x="727" y="23"/>
                    </a:lnTo>
                    <a:lnTo>
                      <a:pt x="730" y="23"/>
                    </a:lnTo>
                    <a:lnTo>
                      <a:pt x="733" y="23"/>
                    </a:lnTo>
                    <a:lnTo>
                      <a:pt x="735" y="23"/>
                    </a:lnTo>
                    <a:lnTo>
                      <a:pt x="738" y="23"/>
                    </a:lnTo>
                    <a:lnTo>
                      <a:pt x="741" y="23"/>
                    </a:lnTo>
                    <a:lnTo>
                      <a:pt x="744" y="20"/>
                    </a:lnTo>
                    <a:lnTo>
                      <a:pt x="747" y="20"/>
                    </a:lnTo>
                    <a:lnTo>
                      <a:pt x="750" y="20"/>
                    </a:lnTo>
                    <a:lnTo>
                      <a:pt x="750" y="17"/>
                    </a:lnTo>
                    <a:lnTo>
                      <a:pt x="753" y="17"/>
                    </a:lnTo>
                    <a:lnTo>
                      <a:pt x="753" y="14"/>
                    </a:lnTo>
                    <a:lnTo>
                      <a:pt x="755" y="14"/>
                    </a:lnTo>
                    <a:lnTo>
                      <a:pt x="755" y="11"/>
                    </a:lnTo>
                    <a:lnTo>
                      <a:pt x="758" y="11"/>
                    </a:lnTo>
                    <a:lnTo>
                      <a:pt x="758" y="8"/>
                    </a:lnTo>
                    <a:lnTo>
                      <a:pt x="758" y="5"/>
                    </a:lnTo>
                    <a:lnTo>
                      <a:pt x="761" y="5"/>
                    </a:lnTo>
                    <a:lnTo>
                      <a:pt x="761" y="3"/>
                    </a:lnTo>
                    <a:lnTo>
                      <a:pt x="761" y="0"/>
                    </a:lnTo>
                    <a:lnTo>
                      <a:pt x="755" y="0"/>
                    </a:lnTo>
                    <a:lnTo>
                      <a:pt x="755" y="3"/>
                    </a:lnTo>
                    <a:lnTo>
                      <a:pt x="755" y="5"/>
                    </a:lnTo>
                    <a:lnTo>
                      <a:pt x="753" y="5"/>
                    </a:lnTo>
                    <a:lnTo>
                      <a:pt x="753" y="8"/>
                    </a:lnTo>
                    <a:lnTo>
                      <a:pt x="750" y="11"/>
                    </a:lnTo>
                    <a:lnTo>
                      <a:pt x="747" y="14"/>
                    </a:lnTo>
                    <a:lnTo>
                      <a:pt x="744" y="14"/>
                    </a:lnTo>
                    <a:lnTo>
                      <a:pt x="744" y="17"/>
                    </a:lnTo>
                    <a:lnTo>
                      <a:pt x="741" y="17"/>
                    </a:lnTo>
                    <a:lnTo>
                      <a:pt x="738" y="17"/>
                    </a:lnTo>
                    <a:lnTo>
                      <a:pt x="735" y="17"/>
                    </a:lnTo>
                    <a:lnTo>
                      <a:pt x="733" y="17"/>
                    </a:lnTo>
                    <a:lnTo>
                      <a:pt x="730" y="17"/>
                    </a:lnTo>
                    <a:lnTo>
                      <a:pt x="727" y="17"/>
                    </a:lnTo>
                    <a:lnTo>
                      <a:pt x="724" y="14"/>
                    </a:lnTo>
                    <a:lnTo>
                      <a:pt x="721" y="14"/>
                    </a:lnTo>
                    <a:lnTo>
                      <a:pt x="721" y="11"/>
                    </a:lnTo>
                    <a:lnTo>
                      <a:pt x="718" y="11"/>
                    </a:lnTo>
                    <a:lnTo>
                      <a:pt x="718" y="8"/>
                    </a:lnTo>
                    <a:lnTo>
                      <a:pt x="715" y="8"/>
                    </a:lnTo>
                    <a:lnTo>
                      <a:pt x="715" y="5"/>
                    </a:lnTo>
                    <a:lnTo>
                      <a:pt x="712" y="3"/>
                    </a:lnTo>
                    <a:lnTo>
                      <a:pt x="712" y="0"/>
                    </a:lnTo>
                    <a:lnTo>
                      <a:pt x="707" y="0"/>
                    </a:lnTo>
                    <a:close/>
                    <a:moveTo>
                      <a:pt x="770" y="0"/>
                    </a:moveTo>
                    <a:lnTo>
                      <a:pt x="770" y="23"/>
                    </a:lnTo>
                    <a:lnTo>
                      <a:pt x="776" y="23"/>
                    </a:lnTo>
                    <a:lnTo>
                      <a:pt x="776" y="0"/>
                    </a:lnTo>
                    <a:lnTo>
                      <a:pt x="770" y="0"/>
                    </a:lnTo>
                    <a:close/>
                    <a:moveTo>
                      <a:pt x="824" y="0"/>
                    </a:moveTo>
                    <a:lnTo>
                      <a:pt x="824" y="23"/>
                    </a:lnTo>
                    <a:lnTo>
                      <a:pt x="830" y="23"/>
                    </a:lnTo>
                    <a:lnTo>
                      <a:pt x="830" y="0"/>
                    </a:lnTo>
                    <a:lnTo>
                      <a:pt x="824" y="0"/>
                    </a:lnTo>
                    <a:close/>
                    <a:moveTo>
                      <a:pt x="844" y="0"/>
                    </a:moveTo>
                    <a:lnTo>
                      <a:pt x="859" y="23"/>
                    </a:lnTo>
                    <a:lnTo>
                      <a:pt x="865" y="23"/>
                    </a:lnTo>
                    <a:lnTo>
                      <a:pt x="865" y="0"/>
                    </a:lnTo>
                    <a:lnTo>
                      <a:pt x="859" y="0"/>
                    </a:lnTo>
                    <a:lnTo>
                      <a:pt x="859" y="14"/>
                    </a:lnTo>
                    <a:lnTo>
                      <a:pt x="850" y="0"/>
                    </a:lnTo>
                    <a:lnTo>
                      <a:pt x="844" y="0"/>
                    </a:lnTo>
                    <a:close/>
                    <a:moveTo>
                      <a:pt x="876" y="0"/>
                    </a:moveTo>
                    <a:lnTo>
                      <a:pt x="876" y="23"/>
                    </a:lnTo>
                    <a:lnTo>
                      <a:pt x="905" y="23"/>
                    </a:lnTo>
                    <a:lnTo>
                      <a:pt x="905" y="17"/>
                    </a:lnTo>
                    <a:lnTo>
                      <a:pt x="882" y="17"/>
                    </a:lnTo>
                    <a:lnTo>
                      <a:pt x="882" y="0"/>
                    </a:lnTo>
                    <a:lnTo>
                      <a:pt x="876" y="0"/>
                    </a:lnTo>
                    <a:close/>
                    <a:moveTo>
                      <a:pt x="916" y="0"/>
                    </a:moveTo>
                    <a:lnTo>
                      <a:pt x="925" y="23"/>
                    </a:lnTo>
                    <a:lnTo>
                      <a:pt x="931" y="23"/>
                    </a:lnTo>
                    <a:lnTo>
                      <a:pt x="936" y="0"/>
                    </a:lnTo>
                    <a:lnTo>
                      <a:pt x="931" y="0"/>
                    </a:lnTo>
                    <a:lnTo>
                      <a:pt x="928" y="14"/>
                    </a:lnTo>
                    <a:lnTo>
                      <a:pt x="922" y="0"/>
                    </a:lnTo>
                    <a:lnTo>
                      <a:pt x="916" y="0"/>
                    </a:lnTo>
                    <a:close/>
                    <a:moveTo>
                      <a:pt x="948" y="0"/>
                    </a:moveTo>
                    <a:lnTo>
                      <a:pt x="954" y="23"/>
                    </a:lnTo>
                    <a:lnTo>
                      <a:pt x="959" y="23"/>
                    </a:lnTo>
                    <a:lnTo>
                      <a:pt x="968" y="0"/>
                    </a:lnTo>
                    <a:lnTo>
                      <a:pt x="962" y="0"/>
                    </a:lnTo>
                    <a:lnTo>
                      <a:pt x="956" y="14"/>
                    </a:lnTo>
                    <a:lnTo>
                      <a:pt x="954" y="0"/>
                    </a:lnTo>
                    <a:lnTo>
                      <a:pt x="948" y="0"/>
                    </a:lnTo>
                    <a:close/>
                    <a:moveTo>
                      <a:pt x="1020" y="0"/>
                    </a:moveTo>
                    <a:lnTo>
                      <a:pt x="1020" y="5"/>
                    </a:lnTo>
                    <a:lnTo>
                      <a:pt x="1020" y="8"/>
                    </a:lnTo>
                    <a:lnTo>
                      <a:pt x="1020" y="11"/>
                    </a:lnTo>
                    <a:lnTo>
                      <a:pt x="1017" y="11"/>
                    </a:lnTo>
                    <a:lnTo>
                      <a:pt x="1017" y="14"/>
                    </a:lnTo>
                    <a:lnTo>
                      <a:pt x="1017" y="17"/>
                    </a:lnTo>
                    <a:lnTo>
                      <a:pt x="1014" y="17"/>
                    </a:lnTo>
                    <a:lnTo>
                      <a:pt x="1011" y="17"/>
                    </a:lnTo>
                    <a:lnTo>
                      <a:pt x="1008" y="17"/>
                    </a:lnTo>
                    <a:lnTo>
                      <a:pt x="1005" y="17"/>
                    </a:lnTo>
                    <a:lnTo>
                      <a:pt x="1005" y="14"/>
                    </a:lnTo>
                    <a:lnTo>
                      <a:pt x="1002" y="14"/>
                    </a:lnTo>
                    <a:lnTo>
                      <a:pt x="1002" y="11"/>
                    </a:lnTo>
                    <a:lnTo>
                      <a:pt x="1002" y="8"/>
                    </a:lnTo>
                    <a:lnTo>
                      <a:pt x="997" y="8"/>
                    </a:lnTo>
                    <a:lnTo>
                      <a:pt x="997" y="11"/>
                    </a:lnTo>
                    <a:lnTo>
                      <a:pt x="997" y="14"/>
                    </a:lnTo>
                    <a:lnTo>
                      <a:pt x="997" y="17"/>
                    </a:lnTo>
                    <a:lnTo>
                      <a:pt x="999" y="17"/>
                    </a:lnTo>
                    <a:lnTo>
                      <a:pt x="999" y="20"/>
                    </a:lnTo>
                    <a:lnTo>
                      <a:pt x="1002" y="20"/>
                    </a:lnTo>
                    <a:lnTo>
                      <a:pt x="1005" y="23"/>
                    </a:lnTo>
                    <a:lnTo>
                      <a:pt x="1008" y="23"/>
                    </a:lnTo>
                    <a:lnTo>
                      <a:pt x="1011" y="23"/>
                    </a:lnTo>
                    <a:lnTo>
                      <a:pt x="1014" y="23"/>
                    </a:lnTo>
                    <a:lnTo>
                      <a:pt x="1017" y="23"/>
                    </a:lnTo>
                    <a:lnTo>
                      <a:pt x="1017" y="20"/>
                    </a:lnTo>
                    <a:lnTo>
                      <a:pt x="1020" y="20"/>
                    </a:lnTo>
                    <a:lnTo>
                      <a:pt x="1020" y="17"/>
                    </a:lnTo>
                    <a:lnTo>
                      <a:pt x="1022" y="17"/>
                    </a:lnTo>
                    <a:lnTo>
                      <a:pt x="1022" y="14"/>
                    </a:lnTo>
                    <a:lnTo>
                      <a:pt x="1022" y="11"/>
                    </a:lnTo>
                    <a:lnTo>
                      <a:pt x="1022" y="8"/>
                    </a:lnTo>
                    <a:lnTo>
                      <a:pt x="1022" y="0"/>
                    </a:lnTo>
                    <a:lnTo>
                      <a:pt x="1020" y="0"/>
                    </a:lnTo>
                    <a:close/>
                    <a:moveTo>
                      <a:pt x="1034" y="0"/>
                    </a:moveTo>
                    <a:lnTo>
                      <a:pt x="1034" y="23"/>
                    </a:lnTo>
                    <a:lnTo>
                      <a:pt x="1063" y="23"/>
                    </a:lnTo>
                    <a:lnTo>
                      <a:pt x="1063" y="17"/>
                    </a:lnTo>
                    <a:lnTo>
                      <a:pt x="1040" y="17"/>
                    </a:lnTo>
                    <a:lnTo>
                      <a:pt x="1040" y="0"/>
                    </a:lnTo>
                    <a:lnTo>
                      <a:pt x="1034" y="0"/>
                    </a:lnTo>
                    <a:close/>
                    <a:moveTo>
                      <a:pt x="1071" y="0"/>
                    </a:moveTo>
                    <a:lnTo>
                      <a:pt x="1071" y="23"/>
                    </a:lnTo>
                    <a:lnTo>
                      <a:pt x="1077" y="23"/>
                    </a:lnTo>
                    <a:lnTo>
                      <a:pt x="1077" y="0"/>
                    </a:lnTo>
                    <a:lnTo>
                      <a:pt x="1071" y="0"/>
                    </a:lnTo>
                    <a:close/>
                    <a:moveTo>
                      <a:pt x="1083" y="0"/>
                    </a:moveTo>
                    <a:lnTo>
                      <a:pt x="1100" y="23"/>
                    </a:lnTo>
                    <a:lnTo>
                      <a:pt x="1106" y="23"/>
                    </a:lnTo>
                    <a:lnTo>
                      <a:pt x="1091" y="3"/>
                    </a:lnTo>
                    <a:lnTo>
                      <a:pt x="1094" y="3"/>
                    </a:lnTo>
                    <a:lnTo>
                      <a:pt x="1097" y="3"/>
                    </a:lnTo>
                    <a:lnTo>
                      <a:pt x="1097" y="0"/>
                    </a:lnTo>
                    <a:lnTo>
                      <a:pt x="1100" y="0"/>
                    </a:lnTo>
                    <a:lnTo>
                      <a:pt x="1103" y="0"/>
                    </a:lnTo>
                    <a:lnTo>
                      <a:pt x="1083" y="0"/>
                    </a:lnTo>
                    <a:close/>
                    <a:moveTo>
                      <a:pt x="1132" y="0"/>
                    </a:moveTo>
                    <a:lnTo>
                      <a:pt x="1132" y="0"/>
                    </a:lnTo>
                    <a:lnTo>
                      <a:pt x="1134" y="0"/>
                    </a:lnTo>
                    <a:lnTo>
                      <a:pt x="1134" y="3"/>
                    </a:lnTo>
                    <a:lnTo>
                      <a:pt x="1137" y="3"/>
                    </a:lnTo>
                    <a:lnTo>
                      <a:pt x="1137" y="5"/>
                    </a:lnTo>
                    <a:lnTo>
                      <a:pt x="1137" y="8"/>
                    </a:lnTo>
                    <a:lnTo>
                      <a:pt x="1137" y="11"/>
                    </a:lnTo>
                    <a:lnTo>
                      <a:pt x="1134" y="14"/>
                    </a:lnTo>
                    <a:lnTo>
                      <a:pt x="1132" y="17"/>
                    </a:lnTo>
                    <a:lnTo>
                      <a:pt x="1129" y="17"/>
                    </a:lnTo>
                    <a:lnTo>
                      <a:pt x="1126" y="17"/>
                    </a:lnTo>
                    <a:lnTo>
                      <a:pt x="1123" y="17"/>
                    </a:lnTo>
                    <a:lnTo>
                      <a:pt x="1120" y="17"/>
                    </a:lnTo>
                    <a:lnTo>
                      <a:pt x="1120" y="14"/>
                    </a:lnTo>
                    <a:lnTo>
                      <a:pt x="1117" y="14"/>
                    </a:lnTo>
                    <a:lnTo>
                      <a:pt x="1117" y="11"/>
                    </a:lnTo>
                    <a:lnTo>
                      <a:pt x="1117" y="8"/>
                    </a:lnTo>
                    <a:lnTo>
                      <a:pt x="1111" y="8"/>
                    </a:lnTo>
                    <a:lnTo>
                      <a:pt x="1111" y="11"/>
                    </a:lnTo>
                    <a:lnTo>
                      <a:pt x="1111" y="14"/>
                    </a:lnTo>
                    <a:lnTo>
                      <a:pt x="1114" y="14"/>
                    </a:lnTo>
                    <a:lnTo>
                      <a:pt x="1114" y="17"/>
                    </a:lnTo>
                    <a:lnTo>
                      <a:pt x="1117" y="20"/>
                    </a:lnTo>
                    <a:lnTo>
                      <a:pt x="1120" y="20"/>
                    </a:lnTo>
                    <a:lnTo>
                      <a:pt x="1120" y="23"/>
                    </a:lnTo>
                    <a:lnTo>
                      <a:pt x="1123" y="23"/>
                    </a:lnTo>
                    <a:lnTo>
                      <a:pt x="1126" y="23"/>
                    </a:lnTo>
                    <a:lnTo>
                      <a:pt x="1129" y="23"/>
                    </a:lnTo>
                    <a:lnTo>
                      <a:pt x="1132" y="23"/>
                    </a:lnTo>
                    <a:lnTo>
                      <a:pt x="1134" y="23"/>
                    </a:lnTo>
                    <a:lnTo>
                      <a:pt x="1134" y="20"/>
                    </a:lnTo>
                    <a:lnTo>
                      <a:pt x="1137" y="20"/>
                    </a:lnTo>
                    <a:lnTo>
                      <a:pt x="1137" y="17"/>
                    </a:lnTo>
                    <a:lnTo>
                      <a:pt x="1140" y="17"/>
                    </a:lnTo>
                    <a:lnTo>
                      <a:pt x="1140" y="14"/>
                    </a:lnTo>
                    <a:lnTo>
                      <a:pt x="1143" y="14"/>
                    </a:lnTo>
                    <a:lnTo>
                      <a:pt x="1143" y="11"/>
                    </a:lnTo>
                    <a:lnTo>
                      <a:pt x="1143" y="8"/>
                    </a:lnTo>
                    <a:lnTo>
                      <a:pt x="1143" y="5"/>
                    </a:lnTo>
                    <a:lnTo>
                      <a:pt x="1143" y="3"/>
                    </a:lnTo>
                    <a:lnTo>
                      <a:pt x="1140" y="0"/>
                    </a:lnTo>
                    <a:lnTo>
                      <a:pt x="1132" y="0"/>
                    </a:lnTo>
                    <a:close/>
                    <a:moveTo>
                      <a:pt x="1149" y="0"/>
                    </a:moveTo>
                    <a:lnTo>
                      <a:pt x="1149" y="23"/>
                    </a:lnTo>
                    <a:lnTo>
                      <a:pt x="1177" y="23"/>
                    </a:lnTo>
                    <a:lnTo>
                      <a:pt x="1177" y="17"/>
                    </a:lnTo>
                    <a:lnTo>
                      <a:pt x="1154" y="17"/>
                    </a:lnTo>
                    <a:lnTo>
                      <a:pt x="1154" y="0"/>
                    </a:lnTo>
                    <a:lnTo>
                      <a:pt x="1149" y="0"/>
                    </a:lnTo>
                    <a:lnTo>
                      <a:pt x="1198" y="0"/>
                    </a:lnTo>
                    <a:lnTo>
                      <a:pt x="1200" y="5"/>
                    </a:lnTo>
                    <a:lnTo>
                      <a:pt x="1200" y="23"/>
                    </a:lnTo>
                    <a:lnTo>
                      <a:pt x="1206" y="23"/>
                    </a:lnTo>
                    <a:lnTo>
                      <a:pt x="1206" y="5"/>
                    </a:lnTo>
                    <a:lnTo>
                      <a:pt x="1209" y="0"/>
                    </a:lnTo>
                    <a:lnTo>
                      <a:pt x="1203" y="0"/>
                    </a:lnTo>
                    <a:lnTo>
                      <a:pt x="1198" y="0"/>
                    </a:lnTo>
                    <a:lnTo>
                      <a:pt x="1149" y="0"/>
                    </a:lnTo>
                    <a:close/>
                  </a:path>
                </a:pathLst>
              </a:custGeom>
              <a:solidFill>
                <a:schemeClr val="tx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Freeform 71"/>
              <p:cNvSpPr>
                <a:spLocks noEditPoints="1"/>
              </p:cNvSpPr>
              <p:nvPr userDrawn="1"/>
            </p:nvSpPr>
            <p:spPr bwMode="auto">
              <a:xfrm>
                <a:off x="25" y="4098"/>
                <a:ext cx="788" cy="17"/>
              </a:xfrm>
              <a:custGeom>
                <a:avLst/>
                <a:gdLst>
                  <a:gd name="T0" fmla="*/ 1 w 1221"/>
                  <a:gd name="T1" fmla="*/ 1 h 26"/>
                  <a:gd name="T2" fmla="*/ 1 w 1221"/>
                  <a:gd name="T3" fmla="*/ 1 h 26"/>
                  <a:gd name="T4" fmla="*/ 1 w 1221"/>
                  <a:gd name="T5" fmla="*/ 1 h 26"/>
                  <a:gd name="T6" fmla="*/ 1 w 1221"/>
                  <a:gd name="T7" fmla="*/ 1 h 26"/>
                  <a:gd name="T8" fmla="*/ 1 w 1221"/>
                  <a:gd name="T9" fmla="*/ 1 h 26"/>
                  <a:gd name="T10" fmla="*/ 1 w 1221"/>
                  <a:gd name="T11" fmla="*/ 1 h 26"/>
                  <a:gd name="T12" fmla="*/ 1 w 1221"/>
                  <a:gd name="T13" fmla="*/ 1 h 26"/>
                  <a:gd name="T14" fmla="*/ 1 w 1221"/>
                  <a:gd name="T15" fmla="*/ 0 h 26"/>
                  <a:gd name="T16" fmla="*/ 1 w 1221"/>
                  <a:gd name="T17" fmla="*/ 1 h 26"/>
                  <a:gd name="T18" fmla="*/ 1 w 1221"/>
                  <a:gd name="T19" fmla="*/ 1 h 26"/>
                  <a:gd name="T20" fmla="*/ 1 w 1221"/>
                  <a:gd name="T21" fmla="*/ 1 h 26"/>
                  <a:gd name="T22" fmla="*/ 1 w 1221"/>
                  <a:gd name="T23" fmla="*/ 0 h 26"/>
                  <a:gd name="T24" fmla="*/ 1 w 1221"/>
                  <a:gd name="T25" fmla="*/ 0 h 26"/>
                  <a:gd name="T26" fmla="*/ 1 w 1221"/>
                  <a:gd name="T27" fmla="*/ 1 h 26"/>
                  <a:gd name="T28" fmla="*/ 1 w 1221"/>
                  <a:gd name="T29" fmla="*/ 0 h 26"/>
                  <a:gd name="T30" fmla="*/ 1 w 1221"/>
                  <a:gd name="T31" fmla="*/ 1 h 26"/>
                  <a:gd name="T32" fmla="*/ 1 w 1221"/>
                  <a:gd name="T33" fmla="*/ 0 h 26"/>
                  <a:gd name="T34" fmla="*/ 1 w 1221"/>
                  <a:gd name="T35" fmla="*/ 1 h 26"/>
                  <a:gd name="T36" fmla="*/ 1 w 1221"/>
                  <a:gd name="T37" fmla="*/ 1 h 26"/>
                  <a:gd name="T38" fmla="*/ 1 w 1221"/>
                  <a:gd name="T39" fmla="*/ 1 h 26"/>
                  <a:gd name="T40" fmla="*/ 1 w 1221"/>
                  <a:gd name="T41" fmla="*/ 1 h 26"/>
                  <a:gd name="T42" fmla="*/ 1 w 1221"/>
                  <a:gd name="T43" fmla="*/ 1 h 26"/>
                  <a:gd name="T44" fmla="*/ 1 w 1221"/>
                  <a:gd name="T45" fmla="*/ 1 h 26"/>
                  <a:gd name="T46" fmla="*/ 1 w 1221"/>
                  <a:gd name="T47" fmla="*/ 0 h 26"/>
                  <a:gd name="T48" fmla="*/ 1 w 1221"/>
                  <a:gd name="T49" fmla="*/ 1 h 26"/>
                  <a:gd name="T50" fmla="*/ 1 w 1221"/>
                  <a:gd name="T51" fmla="*/ 1 h 26"/>
                  <a:gd name="T52" fmla="*/ 1 w 1221"/>
                  <a:gd name="T53" fmla="*/ 1 h 26"/>
                  <a:gd name="T54" fmla="*/ 1 w 1221"/>
                  <a:gd name="T55" fmla="*/ 1 h 26"/>
                  <a:gd name="T56" fmla="*/ 1 w 1221"/>
                  <a:gd name="T57" fmla="*/ 1 h 26"/>
                  <a:gd name="T58" fmla="*/ 1 w 1221"/>
                  <a:gd name="T59" fmla="*/ 0 h 26"/>
                  <a:gd name="T60" fmla="*/ 1 w 1221"/>
                  <a:gd name="T61" fmla="*/ 1 h 26"/>
                  <a:gd name="T62" fmla="*/ 1 w 1221"/>
                  <a:gd name="T63" fmla="*/ 0 h 26"/>
                  <a:gd name="T64" fmla="*/ 1 w 1221"/>
                  <a:gd name="T65" fmla="*/ 0 h 26"/>
                  <a:gd name="T66" fmla="*/ 1 w 1221"/>
                  <a:gd name="T67" fmla="*/ 1 h 26"/>
                  <a:gd name="T68" fmla="*/ 1 w 1221"/>
                  <a:gd name="T69" fmla="*/ 1 h 26"/>
                  <a:gd name="T70" fmla="*/ 1 w 1221"/>
                  <a:gd name="T71" fmla="*/ 1 h 26"/>
                  <a:gd name="T72" fmla="*/ 1 w 1221"/>
                  <a:gd name="T73" fmla="*/ 1 h 26"/>
                  <a:gd name="T74" fmla="*/ 1 w 1221"/>
                  <a:gd name="T75" fmla="*/ 1 h 26"/>
                  <a:gd name="T76" fmla="*/ 1 w 1221"/>
                  <a:gd name="T77" fmla="*/ 1 h 26"/>
                  <a:gd name="T78" fmla="*/ 1 w 1221"/>
                  <a:gd name="T79" fmla="*/ 1 h 26"/>
                  <a:gd name="T80" fmla="*/ 1 w 1221"/>
                  <a:gd name="T81" fmla="*/ 1 h 26"/>
                  <a:gd name="T82" fmla="*/ 1 w 1221"/>
                  <a:gd name="T83" fmla="*/ 1 h 26"/>
                  <a:gd name="T84" fmla="*/ 1 w 1221"/>
                  <a:gd name="T85" fmla="*/ 0 h 26"/>
                  <a:gd name="T86" fmla="*/ 1 w 1221"/>
                  <a:gd name="T87" fmla="*/ 1 h 26"/>
                  <a:gd name="T88" fmla="*/ 1 w 1221"/>
                  <a:gd name="T89" fmla="*/ 1 h 26"/>
                  <a:gd name="T90" fmla="*/ 1 w 1221"/>
                  <a:gd name="T91" fmla="*/ 0 h 26"/>
                  <a:gd name="T92" fmla="*/ 1 w 1221"/>
                  <a:gd name="T93" fmla="*/ 1 h 26"/>
                  <a:gd name="T94" fmla="*/ 1 w 1221"/>
                  <a:gd name="T95" fmla="*/ 1 h 26"/>
                  <a:gd name="T96" fmla="*/ 1 w 1221"/>
                  <a:gd name="T97" fmla="*/ 1 h 26"/>
                  <a:gd name="T98" fmla="*/ 1 w 1221"/>
                  <a:gd name="T99" fmla="*/ 1 h 26"/>
                  <a:gd name="T100" fmla="*/ 1 w 1221"/>
                  <a:gd name="T101" fmla="*/ 1 h 26"/>
                  <a:gd name="T102" fmla="*/ 1 w 1221"/>
                  <a:gd name="T103" fmla="*/ 1 h 26"/>
                  <a:gd name="T104" fmla="*/ 1 w 1221"/>
                  <a:gd name="T105" fmla="*/ 1 h 26"/>
                  <a:gd name="T106" fmla="*/ 1 w 1221"/>
                  <a:gd name="T107" fmla="*/ 0 h 26"/>
                  <a:gd name="T108" fmla="*/ 1 w 1221"/>
                  <a:gd name="T109" fmla="*/ 1 h 26"/>
                  <a:gd name="T110" fmla="*/ 1 w 1221"/>
                  <a:gd name="T111" fmla="*/ 1 h 26"/>
                  <a:gd name="T112" fmla="*/ 1 w 1221"/>
                  <a:gd name="T113" fmla="*/ 1 h 26"/>
                  <a:gd name="T114" fmla="*/ 1 w 1221"/>
                  <a:gd name="T115" fmla="*/ 1 h 26"/>
                  <a:gd name="T116" fmla="*/ 1 w 1221"/>
                  <a:gd name="T117" fmla="*/ 1 h 26"/>
                  <a:gd name="T118" fmla="*/ 1 w 1221"/>
                  <a:gd name="T119" fmla="*/ 0 h 26"/>
                  <a:gd name="T120" fmla="*/ 1 w 1221"/>
                  <a:gd name="T121" fmla="*/ 1 h 26"/>
                  <a:gd name="T122" fmla="*/ 1 w 1221"/>
                  <a:gd name="T123" fmla="*/ 1 h 26"/>
                  <a:gd name="T124" fmla="*/ 1 w 1221"/>
                  <a:gd name="T125" fmla="*/ 0 h 2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221" h="26">
                    <a:moveTo>
                      <a:pt x="0" y="0"/>
                    </a:moveTo>
                    <a:lnTo>
                      <a:pt x="0" y="26"/>
                    </a:lnTo>
                    <a:lnTo>
                      <a:pt x="6" y="26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  <a:moveTo>
                      <a:pt x="23" y="0"/>
                    </a:moveTo>
                    <a:lnTo>
                      <a:pt x="23" y="26"/>
                    </a:lnTo>
                    <a:lnTo>
                      <a:pt x="29" y="26"/>
                    </a:lnTo>
                    <a:lnTo>
                      <a:pt x="29" y="23"/>
                    </a:lnTo>
                    <a:lnTo>
                      <a:pt x="55" y="23"/>
                    </a:lnTo>
                    <a:lnTo>
                      <a:pt x="55" y="26"/>
                    </a:lnTo>
                    <a:lnTo>
                      <a:pt x="61" y="26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5" y="20"/>
                    </a:lnTo>
                    <a:lnTo>
                      <a:pt x="29" y="20"/>
                    </a:lnTo>
                    <a:lnTo>
                      <a:pt x="29" y="0"/>
                    </a:lnTo>
                    <a:lnTo>
                      <a:pt x="23" y="0"/>
                    </a:lnTo>
                    <a:close/>
                    <a:moveTo>
                      <a:pt x="72" y="0"/>
                    </a:moveTo>
                    <a:lnTo>
                      <a:pt x="72" y="26"/>
                    </a:lnTo>
                    <a:lnTo>
                      <a:pt x="78" y="26"/>
                    </a:lnTo>
                    <a:lnTo>
                      <a:pt x="78" y="23"/>
                    </a:lnTo>
                    <a:lnTo>
                      <a:pt x="101" y="23"/>
                    </a:lnTo>
                    <a:lnTo>
                      <a:pt x="101" y="20"/>
                    </a:lnTo>
                    <a:lnTo>
                      <a:pt x="78" y="20"/>
                    </a:lnTo>
                    <a:lnTo>
                      <a:pt x="78" y="0"/>
                    </a:lnTo>
                    <a:lnTo>
                      <a:pt x="72" y="0"/>
                    </a:lnTo>
                    <a:close/>
                    <a:moveTo>
                      <a:pt x="130" y="0"/>
                    </a:moveTo>
                    <a:lnTo>
                      <a:pt x="130" y="3"/>
                    </a:lnTo>
                    <a:lnTo>
                      <a:pt x="127" y="6"/>
                    </a:lnTo>
                    <a:lnTo>
                      <a:pt x="127" y="9"/>
                    </a:lnTo>
                    <a:lnTo>
                      <a:pt x="127" y="11"/>
                    </a:lnTo>
                    <a:lnTo>
                      <a:pt x="127" y="14"/>
                    </a:lnTo>
                    <a:lnTo>
                      <a:pt x="130" y="14"/>
                    </a:lnTo>
                    <a:lnTo>
                      <a:pt x="130" y="17"/>
                    </a:lnTo>
                    <a:lnTo>
                      <a:pt x="133" y="20"/>
                    </a:lnTo>
                    <a:lnTo>
                      <a:pt x="135" y="20"/>
                    </a:lnTo>
                    <a:lnTo>
                      <a:pt x="138" y="23"/>
                    </a:lnTo>
                    <a:lnTo>
                      <a:pt x="141" y="23"/>
                    </a:lnTo>
                    <a:lnTo>
                      <a:pt x="144" y="23"/>
                    </a:lnTo>
                    <a:lnTo>
                      <a:pt x="147" y="26"/>
                    </a:lnTo>
                    <a:lnTo>
                      <a:pt x="155" y="26"/>
                    </a:lnTo>
                    <a:lnTo>
                      <a:pt x="153" y="23"/>
                    </a:lnTo>
                    <a:lnTo>
                      <a:pt x="150" y="20"/>
                    </a:lnTo>
                    <a:lnTo>
                      <a:pt x="147" y="20"/>
                    </a:lnTo>
                    <a:lnTo>
                      <a:pt x="144" y="20"/>
                    </a:lnTo>
                    <a:lnTo>
                      <a:pt x="144" y="17"/>
                    </a:lnTo>
                    <a:lnTo>
                      <a:pt x="141" y="17"/>
                    </a:lnTo>
                    <a:lnTo>
                      <a:pt x="138" y="17"/>
                    </a:lnTo>
                    <a:lnTo>
                      <a:pt x="135" y="17"/>
                    </a:lnTo>
                    <a:lnTo>
                      <a:pt x="135" y="14"/>
                    </a:lnTo>
                    <a:lnTo>
                      <a:pt x="133" y="14"/>
                    </a:lnTo>
                    <a:lnTo>
                      <a:pt x="133" y="11"/>
                    </a:lnTo>
                    <a:lnTo>
                      <a:pt x="133" y="9"/>
                    </a:lnTo>
                    <a:lnTo>
                      <a:pt x="133" y="6"/>
                    </a:lnTo>
                    <a:lnTo>
                      <a:pt x="133" y="3"/>
                    </a:lnTo>
                    <a:lnTo>
                      <a:pt x="135" y="3"/>
                    </a:lnTo>
                    <a:lnTo>
                      <a:pt x="138" y="0"/>
                    </a:lnTo>
                    <a:lnTo>
                      <a:pt x="130" y="0"/>
                    </a:lnTo>
                    <a:close/>
                    <a:moveTo>
                      <a:pt x="144" y="0"/>
                    </a:moveTo>
                    <a:lnTo>
                      <a:pt x="147" y="0"/>
                    </a:lnTo>
                    <a:lnTo>
                      <a:pt x="147" y="3"/>
                    </a:lnTo>
                    <a:lnTo>
                      <a:pt x="150" y="3"/>
                    </a:lnTo>
                    <a:lnTo>
                      <a:pt x="150" y="6"/>
                    </a:lnTo>
                    <a:lnTo>
                      <a:pt x="150" y="9"/>
                    </a:lnTo>
                    <a:lnTo>
                      <a:pt x="155" y="9"/>
                    </a:lnTo>
                    <a:lnTo>
                      <a:pt x="155" y="6"/>
                    </a:lnTo>
                    <a:lnTo>
                      <a:pt x="155" y="3"/>
                    </a:lnTo>
                    <a:lnTo>
                      <a:pt x="153" y="0"/>
                    </a:lnTo>
                    <a:lnTo>
                      <a:pt x="144" y="0"/>
                    </a:lnTo>
                    <a:close/>
                    <a:moveTo>
                      <a:pt x="173" y="0"/>
                    </a:moveTo>
                    <a:lnTo>
                      <a:pt x="173" y="26"/>
                    </a:lnTo>
                    <a:lnTo>
                      <a:pt x="176" y="26"/>
                    </a:lnTo>
                    <a:lnTo>
                      <a:pt x="176" y="0"/>
                    </a:lnTo>
                    <a:lnTo>
                      <a:pt x="173" y="0"/>
                    </a:lnTo>
                    <a:close/>
                    <a:moveTo>
                      <a:pt x="204" y="0"/>
                    </a:moveTo>
                    <a:lnTo>
                      <a:pt x="193" y="26"/>
                    </a:lnTo>
                    <a:lnTo>
                      <a:pt x="199" y="26"/>
                    </a:lnTo>
                    <a:lnTo>
                      <a:pt x="210" y="3"/>
                    </a:lnTo>
                    <a:lnTo>
                      <a:pt x="219" y="26"/>
                    </a:lnTo>
                    <a:lnTo>
                      <a:pt x="224" y="26"/>
                    </a:lnTo>
                    <a:lnTo>
                      <a:pt x="216" y="0"/>
                    </a:lnTo>
                    <a:lnTo>
                      <a:pt x="204" y="0"/>
                    </a:lnTo>
                    <a:close/>
                    <a:moveTo>
                      <a:pt x="242" y="0"/>
                    </a:moveTo>
                    <a:lnTo>
                      <a:pt x="242" y="26"/>
                    </a:lnTo>
                    <a:lnTo>
                      <a:pt x="247" y="26"/>
                    </a:lnTo>
                    <a:lnTo>
                      <a:pt x="247" y="0"/>
                    </a:lnTo>
                    <a:lnTo>
                      <a:pt x="242" y="0"/>
                    </a:lnTo>
                    <a:close/>
                    <a:moveTo>
                      <a:pt x="265" y="0"/>
                    </a:moveTo>
                    <a:lnTo>
                      <a:pt x="265" y="26"/>
                    </a:lnTo>
                    <a:lnTo>
                      <a:pt x="270" y="26"/>
                    </a:lnTo>
                    <a:lnTo>
                      <a:pt x="270" y="23"/>
                    </a:lnTo>
                    <a:lnTo>
                      <a:pt x="293" y="23"/>
                    </a:lnTo>
                    <a:lnTo>
                      <a:pt x="293" y="20"/>
                    </a:lnTo>
                    <a:lnTo>
                      <a:pt x="270" y="20"/>
                    </a:lnTo>
                    <a:lnTo>
                      <a:pt x="270" y="0"/>
                    </a:lnTo>
                    <a:lnTo>
                      <a:pt x="265" y="0"/>
                    </a:lnTo>
                    <a:close/>
                    <a:moveTo>
                      <a:pt x="322" y="0"/>
                    </a:moveTo>
                    <a:lnTo>
                      <a:pt x="322" y="26"/>
                    </a:lnTo>
                    <a:lnTo>
                      <a:pt x="328" y="26"/>
                    </a:lnTo>
                    <a:lnTo>
                      <a:pt x="328" y="0"/>
                    </a:lnTo>
                    <a:lnTo>
                      <a:pt x="322" y="0"/>
                    </a:lnTo>
                    <a:close/>
                    <a:moveTo>
                      <a:pt x="354" y="0"/>
                    </a:moveTo>
                    <a:lnTo>
                      <a:pt x="354" y="26"/>
                    </a:lnTo>
                    <a:lnTo>
                      <a:pt x="356" y="26"/>
                    </a:lnTo>
                    <a:lnTo>
                      <a:pt x="356" y="0"/>
                    </a:lnTo>
                    <a:lnTo>
                      <a:pt x="354" y="0"/>
                    </a:lnTo>
                    <a:close/>
                    <a:moveTo>
                      <a:pt x="368" y="0"/>
                    </a:moveTo>
                    <a:lnTo>
                      <a:pt x="368" y="26"/>
                    </a:lnTo>
                    <a:lnTo>
                      <a:pt x="374" y="26"/>
                    </a:lnTo>
                    <a:lnTo>
                      <a:pt x="374" y="3"/>
                    </a:lnTo>
                    <a:lnTo>
                      <a:pt x="388" y="26"/>
                    </a:lnTo>
                    <a:lnTo>
                      <a:pt x="394" y="26"/>
                    </a:lnTo>
                    <a:lnTo>
                      <a:pt x="379" y="0"/>
                    </a:lnTo>
                    <a:lnTo>
                      <a:pt x="368" y="0"/>
                    </a:lnTo>
                    <a:close/>
                    <a:moveTo>
                      <a:pt x="405" y="0"/>
                    </a:moveTo>
                    <a:lnTo>
                      <a:pt x="405" y="26"/>
                    </a:lnTo>
                    <a:lnTo>
                      <a:pt x="408" y="26"/>
                    </a:lnTo>
                    <a:lnTo>
                      <a:pt x="408" y="0"/>
                    </a:lnTo>
                    <a:lnTo>
                      <a:pt x="405" y="0"/>
                    </a:lnTo>
                    <a:close/>
                    <a:moveTo>
                      <a:pt x="420" y="0"/>
                    </a:moveTo>
                    <a:lnTo>
                      <a:pt x="420" y="26"/>
                    </a:lnTo>
                    <a:lnTo>
                      <a:pt x="425" y="26"/>
                    </a:lnTo>
                    <a:lnTo>
                      <a:pt x="425" y="0"/>
                    </a:lnTo>
                    <a:lnTo>
                      <a:pt x="420" y="0"/>
                    </a:lnTo>
                    <a:close/>
                    <a:moveTo>
                      <a:pt x="434" y="0"/>
                    </a:moveTo>
                    <a:lnTo>
                      <a:pt x="443" y="26"/>
                    </a:lnTo>
                    <a:lnTo>
                      <a:pt x="448" y="26"/>
                    </a:lnTo>
                    <a:lnTo>
                      <a:pt x="440" y="0"/>
                    </a:lnTo>
                    <a:lnTo>
                      <a:pt x="434" y="0"/>
                    </a:lnTo>
                    <a:close/>
                    <a:moveTo>
                      <a:pt x="471" y="0"/>
                    </a:moveTo>
                    <a:lnTo>
                      <a:pt x="463" y="26"/>
                    </a:lnTo>
                    <a:lnTo>
                      <a:pt x="468" y="26"/>
                    </a:lnTo>
                    <a:lnTo>
                      <a:pt x="477" y="0"/>
                    </a:lnTo>
                    <a:lnTo>
                      <a:pt x="471" y="0"/>
                    </a:lnTo>
                    <a:close/>
                    <a:moveTo>
                      <a:pt x="486" y="0"/>
                    </a:moveTo>
                    <a:lnTo>
                      <a:pt x="486" y="26"/>
                    </a:lnTo>
                    <a:lnTo>
                      <a:pt x="491" y="26"/>
                    </a:lnTo>
                    <a:lnTo>
                      <a:pt x="491" y="23"/>
                    </a:lnTo>
                    <a:lnTo>
                      <a:pt x="514" y="23"/>
                    </a:lnTo>
                    <a:lnTo>
                      <a:pt x="514" y="20"/>
                    </a:lnTo>
                    <a:lnTo>
                      <a:pt x="491" y="20"/>
                    </a:lnTo>
                    <a:lnTo>
                      <a:pt x="491" y="0"/>
                    </a:lnTo>
                    <a:lnTo>
                      <a:pt x="486" y="0"/>
                    </a:lnTo>
                    <a:close/>
                    <a:moveTo>
                      <a:pt x="523" y="0"/>
                    </a:moveTo>
                    <a:lnTo>
                      <a:pt x="523" y="26"/>
                    </a:lnTo>
                    <a:lnTo>
                      <a:pt x="529" y="26"/>
                    </a:lnTo>
                    <a:lnTo>
                      <a:pt x="529" y="0"/>
                    </a:lnTo>
                    <a:lnTo>
                      <a:pt x="523" y="0"/>
                    </a:lnTo>
                    <a:close/>
                    <a:moveTo>
                      <a:pt x="540" y="0"/>
                    </a:moveTo>
                    <a:lnTo>
                      <a:pt x="543" y="0"/>
                    </a:lnTo>
                    <a:lnTo>
                      <a:pt x="546" y="3"/>
                    </a:lnTo>
                    <a:lnTo>
                      <a:pt x="549" y="3"/>
                    </a:lnTo>
                    <a:lnTo>
                      <a:pt x="549" y="6"/>
                    </a:lnTo>
                    <a:lnTo>
                      <a:pt x="552" y="6"/>
                    </a:lnTo>
                    <a:lnTo>
                      <a:pt x="552" y="9"/>
                    </a:lnTo>
                    <a:lnTo>
                      <a:pt x="552" y="11"/>
                    </a:lnTo>
                    <a:lnTo>
                      <a:pt x="555" y="11"/>
                    </a:lnTo>
                    <a:lnTo>
                      <a:pt x="555" y="14"/>
                    </a:lnTo>
                    <a:lnTo>
                      <a:pt x="552" y="14"/>
                    </a:lnTo>
                    <a:lnTo>
                      <a:pt x="552" y="17"/>
                    </a:lnTo>
                    <a:lnTo>
                      <a:pt x="552" y="20"/>
                    </a:lnTo>
                    <a:lnTo>
                      <a:pt x="549" y="20"/>
                    </a:lnTo>
                    <a:lnTo>
                      <a:pt x="549" y="23"/>
                    </a:lnTo>
                    <a:lnTo>
                      <a:pt x="546" y="23"/>
                    </a:lnTo>
                    <a:lnTo>
                      <a:pt x="543" y="23"/>
                    </a:lnTo>
                    <a:lnTo>
                      <a:pt x="540" y="23"/>
                    </a:lnTo>
                    <a:lnTo>
                      <a:pt x="537" y="23"/>
                    </a:lnTo>
                    <a:lnTo>
                      <a:pt x="534" y="23"/>
                    </a:lnTo>
                    <a:lnTo>
                      <a:pt x="534" y="26"/>
                    </a:lnTo>
                    <a:lnTo>
                      <a:pt x="552" y="26"/>
                    </a:lnTo>
                    <a:lnTo>
                      <a:pt x="555" y="23"/>
                    </a:lnTo>
                    <a:lnTo>
                      <a:pt x="557" y="20"/>
                    </a:lnTo>
                    <a:lnTo>
                      <a:pt x="557" y="17"/>
                    </a:lnTo>
                    <a:lnTo>
                      <a:pt x="557" y="14"/>
                    </a:lnTo>
                    <a:lnTo>
                      <a:pt x="557" y="11"/>
                    </a:lnTo>
                    <a:lnTo>
                      <a:pt x="557" y="9"/>
                    </a:lnTo>
                    <a:lnTo>
                      <a:pt x="557" y="6"/>
                    </a:lnTo>
                    <a:lnTo>
                      <a:pt x="557" y="3"/>
                    </a:lnTo>
                    <a:lnTo>
                      <a:pt x="555" y="3"/>
                    </a:lnTo>
                    <a:lnTo>
                      <a:pt x="555" y="0"/>
                    </a:lnTo>
                    <a:lnTo>
                      <a:pt x="540" y="0"/>
                    </a:lnTo>
                    <a:close/>
                    <a:moveTo>
                      <a:pt x="566" y="0"/>
                    </a:moveTo>
                    <a:lnTo>
                      <a:pt x="566" y="3"/>
                    </a:lnTo>
                    <a:lnTo>
                      <a:pt x="563" y="6"/>
                    </a:lnTo>
                    <a:lnTo>
                      <a:pt x="563" y="9"/>
                    </a:lnTo>
                    <a:lnTo>
                      <a:pt x="563" y="11"/>
                    </a:lnTo>
                    <a:lnTo>
                      <a:pt x="563" y="14"/>
                    </a:lnTo>
                    <a:lnTo>
                      <a:pt x="566" y="14"/>
                    </a:lnTo>
                    <a:lnTo>
                      <a:pt x="566" y="17"/>
                    </a:lnTo>
                    <a:lnTo>
                      <a:pt x="569" y="17"/>
                    </a:lnTo>
                    <a:lnTo>
                      <a:pt x="569" y="20"/>
                    </a:lnTo>
                    <a:lnTo>
                      <a:pt x="572" y="20"/>
                    </a:lnTo>
                    <a:lnTo>
                      <a:pt x="575" y="23"/>
                    </a:lnTo>
                    <a:lnTo>
                      <a:pt x="577" y="23"/>
                    </a:lnTo>
                    <a:lnTo>
                      <a:pt x="580" y="23"/>
                    </a:lnTo>
                    <a:lnTo>
                      <a:pt x="583" y="26"/>
                    </a:lnTo>
                    <a:lnTo>
                      <a:pt x="592" y="26"/>
                    </a:lnTo>
                    <a:lnTo>
                      <a:pt x="589" y="23"/>
                    </a:lnTo>
                    <a:lnTo>
                      <a:pt x="586" y="20"/>
                    </a:lnTo>
                    <a:lnTo>
                      <a:pt x="583" y="20"/>
                    </a:lnTo>
                    <a:lnTo>
                      <a:pt x="580" y="20"/>
                    </a:lnTo>
                    <a:lnTo>
                      <a:pt x="580" y="17"/>
                    </a:lnTo>
                    <a:lnTo>
                      <a:pt x="577" y="17"/>
                    </a:lnTo>
                    <a:lnTo>
                      <a:pt x="575" y="17"/>
                    </a:lnTo>
                    <a:lnTo>
                      <a:pt x="572" y="17"/>
                    </a:lnTo>
                    <a:lnTo>
                      <a:pt x="572" y="14"/>
                    </a:lnTo>
                    <a:lnTo>
                      <a:pt x="569" y="14"/>
                    </a:lnTo>
                    <a:lnTo>
                      <a:pt x="569" y="11"/>
                    </a:lnTo>
                    <a:lnTo>
                      <a:pt x="569" y="9"/>
                    </a:lnTo>
                    <a:lnTo>
                      <a:pt x="569" y="6"/>
                    </a:lnTo>
                    <a:lnTo>
                      <a:pt x="572" y="3"/>
                    </a:lnTo>
                    <a:lnTo>
                      <a:pt x="575" y="0"/>
                    </a:lnTo>
                    <a:lnTo>
                      <a:pt x="566" y="0"/>
                    </a:lnTo>
                    <a:close/>
                    <a:moveTo>
                      <a:pt x="580" y="0"/>
                    </a:moveTo>
                    <a:lnTo>
                      <a:pt x="583" y="0"/>
                    </a:lnTo>
                    <a:lnTo>
                      <a:pt x="583" y="3"/>
                    </a:lnTo>
                    <a:lnTo>
                      <a:pt x="586" y="3"/>
                    </a:lnTo>
                    <a:lnTo>
                      <a:pt x="586" y="6"/>
                    </a:lnTo>
                    <a:lnTo>
                      <a:pt x="586" y="9"/>
                    </a:lnTo>
                    <a:lnTo>
                      <a:pt x="592" y="9"/>
                    </a:lnTo>
                    <a:lnTo>
                      <a:pt x="592" y="6"/>
                    </a:lnTo>
                    <a:lnTo>
                      <a:pt x="592" y="3"/>
                    </a:lnTo>
                    <a:lnTo>
                      <a:pt x="589" y="0"/>
                    </a:lnTo>
                    <a:lnTo>
                      <a:pt x="580" y="0"/>
                    </a:lnTo>
                    <a:close/>
                    <a:moveTo>
                      <a:pt x="603" y="0"/>
                    </a:moveTo>
                    <a:lnTo>
                      <a:pt x="603" y="26"/>
                    </a:lnTo>
                    <a:lnTo>
                      <a:pt x="606" y="26"/>
                    </a:lnTo>
                    <a:lnTo>
                      <a:pt x="606" y="0"/>
                    </a:lnTo>
                    <a:lnTo>
                      <a:pt x="603" y="0"/>
                    </a:lnTo>
                    <a:close/>
                    <a:moveTo>
                      <a:pt x="626" y="0"/>
                    </a:moveTo>
                    <a:lnTo>
                      <a:pt x="626" y="26"/>
                    </a:lnTo>
                    <a:lnTo>
                      <a:pt x="629" y="26"/>
                    </a:lnTo>
                    <a:lnTo>
                      <a:pt x="629" y="0"/>
                    </a:lnTo>
                    <a:lnTo>
                      <a:pt x="626" y="0"/>
                    </a:lnTo>
                    <a:close/>
                    <a:moveTo>
                      <a:pt x="646" y="0"/>
                    </a:moveTo>
                    <a:lnTo>
                      <a:pt x="658" y="26"/>
                    </a:lnTo>
                    <a:lnTo>
                      <a:pt x="664" y="26"/>
                    </a:lnTo>
                    <a:lnTo>
                      <a:pt x="652" y="0"/>
                    </a:lnTo>
                    <a:lnTo>
                      <a:pt x="646" y="0"/>
                    </a:lnTo>
                    <a:close/>
                    <a:moveTo>
                      <a:pt x="675" y="0"/>
                    </a:moveTo>
                    <a:lnTo>
                      <a:pt x="664" y="26"/>
                    </a:lnTo>
                    <a:lnTo>
                      <a:pt x="669" y="26"/>
                    </a:lnTo>
                    <a:lnTo>
                      <a:pt x="681" y="0"/>
                    </a:lnTo>
                    <a:lnTo>
                      <a:pt x="675" y="0"/>
                    </a:lnTo>
                    <a:close/>
                    <a:moveTo>
                      <a:pt x="718" y="0"/>
                    </a:moveTo>
                    <a:lnTo>
                      <a:pt x="715" y="3"/>
                    </a:lnTo>
                    <a:lnTo>
                      <a:pt x="712" y="6"/>
                    </a:lnTo>
                    <a:lnTo>
                      <a:pt x="712" y="9"/>
                    </a:lnTo>
                    <a:lnTo>
                      <a:pt x="710" y="9"/>
                    </a:lnTo>
                    <a:lnTo>
                      <a:pt x="710" y="11"/>
                    </a:lnTo>
                    <a:lnTo>
                      <a:pt x="707" y="14"/>
                    </a:lnTo>
                    <a:lnTo>
                      <a:pt x="707" y="17"/>
                    </a:lnTo>
                    <a:lnTo>
                      <a:pt x="707" y="20"/>
                    </a:lnTo>
                    <a:lnTo>
                      <a:pt x="707" y="23"/>
                    </a:lnTo>
                    <a:lnTo>
                      <a:pt x="707" y="26"/>
                    </a:lnTo>
                    <a:lnTo>
                      <a:pt x="712" y="26"/>
                    </a:lnTo>
                    <a:lnTo>
                      <a:pt x="712" y="23"/>
                    </a:lnTo>
                    <a:lnTo>
                      <a:pt x="712" y="20"/>
                    </a:lnTo>
                    <a:lnTo>
                      <a:pt x="712" y="17"/>
                    </a:lnTo>
                    <a:lnTo>
                      <a:pt x="712" y="14"/>
                    </a:lnTo>
                    <a:lnTo>
                      <a:pt x="715" y="14"/>
                    </a:lnTo>
                    <a:lnTo>
                      <a:pt x="715" y="11"/>
                    </a:lnTo>
                    <a:lnTo>
                      <a:pt x="715" y="9"/>
                    </a:lnTo>
                    <a:lnTo>
                      <a:pt x="718" y="9"/>
                    </a:lnTo>
                    <a:lnTo>
                      <a:pt x="718" y="6"/>
                    </a:lnTo>
                    <a:lnTo>
                      <a:pt x="721" y="6"/>
                    </a:lnTo>
                    <a:lnTo>
                      <a:pt x="721" y="3"/>
                    </a:lnTo>
                    <a:lnTo>
                      <a:pt x="724" y="3"/>
                    </a:lnTo>
                    <a:lnTo>
                      <a:pt x="727" y="3"/>
                    </a:lnTo>
                    <a:lnTo>
                      <a:pt x="727" y="0"/>
                    </a:lnTo>
                    <a:lnTo>
                      <a:pt x="730" y="0"/>
                    </a:lnTo>
                    <a:lnTo>
                      <a:pt x="718" y="0"/>
                    </a:lnTo>
                    <a:close/>
                    <a:moveTo>
                      <a:pt x="741" y="0"/>
                    </a:moveTo>
                    <a:lnTo>
                      <a:pt x="741" y="0"/>
                    </a:lnTo>
                    <a:lnTo>
                      <a:pt x="744" y="3"/>
                    </a:lnTo>
                    <a:lnTo>
                      <a:pt x="747" y="3"/>
                    </a:lnTo>
                    <a:lnTo>
                      <a:pt x="747" y="6"/>
                    </a:lnTo>
                    <a:lnTo>
                      <a:pt x="750" y="6"/>
                    </a:lnTo>
                    <a:lnTo>
                      <a:pt x="753" y="9"/>
                    </a:lnTo>
                    <a:lnTo>
                      <a:pt x="753" y="11"/>
                    </a:lnTo>
                    <a:lnTo>
                      <a:pt x="755" y="11"/>
                    </a:lnTo>
                    <a:lnTo>
                      <a:pt x="755" y="14"/>
                    </a:lnTo>
                    <a:lnTo>
                      <a:pt x="755" y="17"/>
                    </a:lnTo>
                    <a:lnTo>
                      <a:pt x="755" y="20"/>
                    </a:lnTo>
                    <a:lnTo>
                      <a:pt x="755" y="23"/>
                    </a:lnTo>
                    <a:lnTo>
                      <a:pt x="755" y="26"/>
                    </a:lnTo>
                    <a:lnTo>
                      <a:pt x="761" y="26"/>
                    </a:lnTo>
                    <a:lnTo>
                      <a:pt x="761" y="23"/>
                    </a:lnTo>
                    <a:lnTo>
                      <a:pt x="761" y="20"/>
                    </a:lnTo>
                    <a:lnTo>
                      <a:pt x="761" y="17"/>
                    </a:lnTo>
                    <a:lnTo>
                      <a:pt x="761" y="14"/>
                    </a:lnTo>
                    <a:lnTo>
                      <a:pt x="761" y="11"/>
                    </a:lnTo>
                    <a:lnTo>
                      <a:pt x="758" y="11"/>
                    </a:lnTo>
                    <a:lnTo>
                      <a:pt x="758" y="9"/>
                    </a:lnTo>
                    <a:lnTo>
                      <a:pt x="755" y="6"/>
                    </a:lnTo>
                    <a:lnTo>
                      <a:pt x="755" y="3"/>
                    </a:lnTo>
                    <a:lnTo>
                      <a:pt x="753" y="3"/>
                    </a:lnTo>
                    <a:lnTo>
                      <a:pt x="750" y="0"/>
                    </a:lnTo>
                    <a:lnTo>
                      <a:pt x="741" y="0"/>
                    </a:lnTo>
                    <a:close/>
                    <a:moveTo>
                      <a:pt x="770" y="0"/>
                    </a:moveTo>
                    <a:lnTo>
                      <a:pt x="770" y="26"/>
                    </a:lnTo>
                    <a:lnTo>
                      <a:pt x="776" y="26"/>
                    </a:lnTo>
                    <a:lnTo>
                      <a:pt x="776" y="23"/>
                    </a:lnTo>
                    <a:lnTo>
                      <a:pt x="796" y="23"/>
                    </a:lnTo>
                    <a:lnTo>
                      <a:pt x="796" y="20"/>
                    </a:lnTo>
                    <a:lnTo>
                      <a:pt x="776" y="20"/>
                    </a:lnTo>
                    <a:lnTo>
                      <a:pt x="776" y="0"/>
                    </a:lnTo>
                    <a:lnTo>
                      <a:pt x="770" y="0"/>
                    </a:lnTo>
                    <a:close/>
                    <a:moveTo>
                      <a:pt x="824" y="0"/>
                    </a:moveTo>
                    <a:lnTo>
                      <a:pt x="824" y="26"/>
                    </a:lnTo>
                    <a:lnTo>
                      <a:pt x="830" y="26"/>
                    </a:lnTo>
                    <a:lnTo>
                      <a:pt x="830" y="3"/>
                    </a:lnTo>
                    <a:lnTo>
                      <a:pt x="844" y="26"/>
                    </a:lnTo>
                    <a:lnTo>
                      <a:pt x="850" y="26"/>
                    </a:lnTo>
                    <a:lnTo>
                      <a:pt x="833" y="0"/>
                    </a:lnTo>
                    <a:lnTo>
                      <a:pt x="824" y="0"/>
                    </a:lnTo>
                    <a:close/>
                    <a:moveTo>
                      <a:pt x="859" y="0"/>
                    </a:moveTo>
                    <a:lnTo>
                      <a:pt x="859" y="26"/>
                    </a:lnTo>
                    <a:lnTo>
                      <a:pt x="865" y="26"/>
                    </a:lnTo>
                    <a:lnTo>
                      <a:pt x="865" y="0"/>
                    </a:lnTo>
                    <a:lnTo>
                      <a:pt x="859" y="0"/>
                    </a:lnTo>
                    <a:close/>
                    <a:moveTo>
                      <a:pt x="876" y="0"/>
                    </a:moveTo>
                    <a:lnTo>
                      <a:pt x="876" y="26"/>
                    </a:lnTo>
                    <a:lnTo>
                      <a:pt x="882" y="26"/>
                    </a:lnTo>
                    <a:lnTo>
                      <a:pt x="882" y="23"/>
                    </a:lnTo>
                    <a:lnTo>
                      <a:pt x="905" y="23"/>
                    </a:lnTo>
                    <a:lnTo>
                      <a:pt x="905" y="20"/>
                    </a:lnTo>
                    <a:lnTo>
                      <a:pt x="882" y="20"/>
                    </a:lnTo>
                    <a:lnTo>
                      <a:pt x="882" y="0"/>
                    </a:lnTo>
                    <a:lnTo>
                      <a:pt x="876" y="0"/>
                    </a:lnTo>
                    <a:close/>
                    <a:moveTo>
                      <a:pt x="910" y="0"/>
                    </a:moveTo>
                    <a:lnTo>
                      <a:pt x="916" y="26"/>
                    </a:lnTo>
                    <a:lnTo>
                      <a:pt x="922" y="26"/>
                    </a:lnTo>
                    <a:lnTo>
                      <a:pt x="916" y="0"/>
                    </a:lnTo>
                    <a:lnTo>
                      <a:pt x="910" y="0"/>
                    </a:lnTo>
                    <a:close/>
                    <a:moveTo>
                      <a:pt x="939" y="0"/>
                    </a:moveTo>
                    <a:lnTo>
                      <a:pt x="931" y="26"/>
                    </a:lnTo>
                    <a:lnTo>
                      <a:pt x="936" y="26"/>
                    </a:lnTo>
                    <a:lnTo>
                      <a:pt x="942" y="6"/>
                    </a:lnTo>
                    <a:lnTo>
                      <a:pt x="948" y="26"/>
                    </a:lnTo>
                    <a:lnTo>
                      <a:pt x="954" y="26"/>
                    </a:lnTo>
                    <a:lnTo>
                      <a:pt x="945" y="0"/>
                    </a:lnTo>
                    <a:lnTo>
                      <a:pt x="939" y="0"/>
                    </a:lnTo>
                    <a:close/>
                    <a:moveTo>
                      <a:pt x="968" y="0"/>
                    </a:moveTo>
                    <a:lnTo>
                      <a:pt x="962" y="26"/>
                    </a:lnTo>
                    <a:lnTo>
                      <a:pt x="968" y="26"/>
                    </a:lnTo>
                    <a:lnTo>
                      <a:pt x="974" y="0"/>
                    </a:lnTo>
                    <a:lnTo>
                      <a:pt x="968" y="0"/>
                    </a:lnTo>
                    <a:close/>
                    <a:moveTo>
                      <a:pt x="1020" y="0"/>
                    </a:moveTo>
                    <a:lnTo>
                      <a:pt x="1020" y="26"/>
                    </a:lnTo>
                    <a:lnTo>
                      <a:pt x="1022" y="26"/>
                    </a:lnTo>
                    <a:lnTo>
                      <a:pt x="1022" y="0"/>
                    </a:lnTo>
                    <a:lnTo>
                      <a:pt x="1020" y="0"/>
                    </a:lnTo>
                    <a:close/>
                    <a:moveTo>
                      <a:pt x="1034" y="0"/>
                    </a:moveTo>
                    <a:lnTo>
                      <a:pt x="1034" y="26"/>
                    </a:lnTo>
                    <a:lnTo>
                      <a:pt x="1040" y="26"/>
                    </a:lnTo>
                    <a:lnTo>
                      <a:pt x="1040" y="23"/>
                    </a:lnTo>
                    <a:lnTo>
                      <a:pt x="1063" y="23"/>
                    </a:lnTo>
                    <a:lnTo>
                      <a:pt x="1063" y="20"/>
                    </a:lnTo>
                    <a:lnTo>
                      <a:pt x="1040" y="20"/>
                    </a:lnTo>
                    <a:lnTo>
                      <a:pt x="1040" y="0"/>
                    </a:lnTo>
                    <a:lnTo>
                      <a:pt x="1034" y="0"/>
                    </a:lnTo>
                    <a:close/>
                    <a:moveTo>
                      <a:pt x="1071" y="0"/>
                    </a:moveTo>
                    <a:lnTo>
                      <a:pt x="1071" y="26"/>
                    </a:lnTo>
                    <a:lnTo>
                      <a:pt x="1077" y="26"/>
                    </a:lnTo>
                    <a:lnTo>
                      <a:pt x="1077" y="0"/>
                    </a:lnTo>
                    <a:lnTo>
                      <a:pt x="1071" y="0"/>
                    </a:lnTo>
                    <a:close/>
                    <a:moveTo>
                      <a:pt x="1091" y="0"/>
                    </a:moveTo>
                    <a:lnTo>
                      <a:pt x="1091" y="0"/>
                    </a:lnTo>
                    <a:lnTo>
                      <a:pt x="1094" y="0"/>
                    </a:lnTo>
                    <a:lnTo>
                      <a:pt x="1094" y="3"/>
                    </a:lnTo>
                    <a:lnTo>
                      <a:pt x="1097" y="3"/>
                    </a:lnTo>
                    <a:lnTo>
                      <a:pt x="1100" y="6"/>
                    </a:lnTo>
                    <a:lnTo>
                      <a:pt x="1100" y="9"/>
                    </a:lnTo>
                    <a:lnTo>
                      <a:pt x="1103" y="9"/>
                    </a:lnTo>
                    <a:lnTo>
                      <a:pt x="1103" y="11"/>
                    </a:lnTo>
                    <a:lnTo>
                      <a:pt x="1103" y="14"/>
                    </a:lnTo>
                    <a:lnTo>
                      <a:pt x="1100" y="17"/>
                    </a:lnTo>
                    <a:lnTo>
                      <a:pt x="1100" y="20"/>
                    </a:lnTo>
                    <a:lnTo>
                      <a:pt x="1097" y="20"/>
                    </a:lnTo>
                    <a:lnTo>
                      <a:pt x="1097" y="23"/>
                    </a:lnTo>
                    <a:lnTo>
                      <a:pt x="1094" y="23"/>
                    </a:lnTo>
                    <a:lnTo>
                      <a:pt x="1091" y="23"/>
                    </a:lnTo>
                    <a:lnTo>
                      <a:pt x="1088" y="23"/>
                    </a:lnTo>
                    <a:lnTo>
                      <a:pt x="1086" y="23"/>
                    </a:lnTo>
                    <a:lnTo>
                      <a:pt x="1083" y="23"/>
                    </a:lnTo>
                    <a:lnTo>
                      <a:pt x="1083" y="26"/>
                    </a:lnTo>
                    <a:lnTo>
                      <a:pt x="1103" y="26"/>
                    </a:lnTo>
                    <a:lnTo>
                      <a:pt x="1103" y="23"/>
                    </a:lnTo>
                    <a:lnTo>
                      <a:pt x="1106" y="23"/>
                    </a:lnTo>
                    <a:lnTo>
                      <a:pt x="1106" y="20"/>
                    </a:lnTo>
                    <a:lnTo>
                      <a:pt x="1106" y="17"/>
                    </a:lnTo>
                    <a:lnTo>
                      <a:pt x="1106" y="14"/>
                    </a:lnTo>
                    <a:lnTo>
                      <a:pt x="1109" y="14"/>
                    </a:lnTo>
                    <a:lnTo>
                      <a:pt x="1109" y="11"/>
                    </a:lnTo>
                    <a:lnTo>
                      <a:pt x="1106" y="11"/>
                    </a:lnTo>
                    <a:lnTo>
                      <a:pt x="1106" y="9"/>
                    </a:lnTo>
                    <a:lnTo>
                      <a:pt x="1106" y="6"/>
                    </a:lnTo>
                    <a:lnTo>
                      <a:pt x="1106" y="3"/>
                    </a:lnTo>
                    <a:lnTo>
                      <a:pt x="1103" y="3"/>
                    </a:lnTo>
                    <a:lnTo>
                      <a:pt x="1103" y="0"/>
                    </a:lnTo>
                    <a:lnTo>
                      <a:pt x="1091" y="0"/>
                    </a:lnTo>
                    <a:close/>
                    <a:moveTo>
                      <a:pt x="1114" y="0"/>
                    </a:moveTo>
                    <a:lnTo>
                      <a:pt x="1114" y="3"/>
                    </a:lnTo>
                    <a:lnTo>
                      <a:pt x="1114" y="6"/>
                    </a:lnTo>
                    <a:lnTo>
                      <a:pt x="1111" y="6"/>
                    </a:lnTo>
                    <a:lnTo>
                      <a:pt x="1111" y="9"/>
                    </a:lnTo>
                    <a:lnTo>
                      <a:pt x="1111" y="11"/>
                    </a:lnTo>
                    <a:lnTo>
                      <a:pt x="1114" y="14"/>
                    </a:lnTo>
                    <a:lnTo>
                      <a:pt x="1114" y="17"/>
                    </a:lnTo>
                    <a:lnTo>
                      <a:pt x="1117" y="17"/>
                    </a:lnTo>
                    <a:lnTo>
                      <a:pt x="1117" y="20"/>
                    </a:lnTo>
                    <a:lnTo>
                      <a:pt x="1120" y="20"/>
                    </a:lnTo>
                    <a:lnTo>
                      <a:pt x="1123" y="23"/>
                    </a:lnTo>
                    <a:lnTo>
                      <a:pt x="1126" y="23"/>
                    </a:lnTo>
                    <a:lnTo>
                      <a:pt x="1129" y="23"/>
                    </a:lnTo>
                    <a:lnTo>
                      <a:pt x="1132" y="23"/>
                    </a:lnTo>
                    <a:lnTo>
                      <a:pt x="1132" y="26"/>
                    </a:lnTo>
                    <a:lnTo>
                      <a:pt x="1140" y="26"/>
                    </a:lnTo>
                    <a:lnTo>
                      <a:pt x="1140" y="23"/>
                    </a:lnTo>
                    <a:lnTo>
                      <a:pt x="1137" y="23"/>
                    </a:lnTo>
                    <a:lnTo>
                      <a:pt x="1134" y="20"/>
                    </a:lnTo>
                    <a:lnTo>
                      <a:pt x="1132" y="20"/>
                    </a:lnTo>
                    <a:lnTo>
                      <a:pt x="1129" y="17"/>
                    </a:lnTo>
                    <a:lnTo>
                      <a:pt x="1126" y="17"/>
                    </a:lnTo>
                    <a:lnTo>
                      <a:pt x="1123" y="17"/>
                    </a:lnTo>
                    <a:lnTo>
                      <a:pt x="1120" y="14"/>
                    </a:lnTo>
                    <a:lnTo>
                      <a:pt x="1117" y="14"/>
                    </a:lnTo>
                    <a:lnTo>
                      <a:pt x="1117" y="11"/>
                    </a:lnTo>
                    <a:lnTo>
                      <a:pt x="1117" y="9"/>
                    </a:lnTo>
                    <a:lnTo>
                      <a:pt x="1117" y="6"/>
                    </a:lnTo>
                    <a:lnTo>
                      <a:pt x="1120" y="6"/>
                    </a:lnTo>
                    <a:lnTo>
                      <a:pt x="1120" y="3"/>
                    </a:lnTo>
                    <a:lnTo>
                      <a:pt x="1123" y="3"/>
                    </a:lnTo>
                    <a:lnTo>
                      <a:pt x="1123" y="0"/>
                    </a:lnTo>
                    <a:lnTo>
                      <a:pt x="1114" y="0"/>
                    </a:lnTo>
                    <a:close/>
                    <a:moveTo>
                      <a:pt x="1132" y="0"/>
                    </a:moveTo>
                    <a:lnTo>
                      <a:pt x="1132" y="0"/>
                    </a:lnTo>
                    <a:lnTo>
                      <a:pt x="1132" y="3"/>
                    </a:lnTo>
                    <a:lnTo>
                      <a:pt x="1134" y="3"/>
                    </a:lnTo>
                    <a:lnTo>
                      <a:pt x="1134" y="6"/>
                    </a:lnTo>
                    <a:lnTo>
                      <a:pt x="1137" y="9"/>
                    </a:lnTo>
                    <a:lnTo>
                      <a:pt x="1140" y="9"/>
                    </a:lnTo>
                    <a:lnTo>
                      <a:pt x="1140" y="6"/>
                    </a:lnTo>
                    <a:lnTo>
                      <a:pt x="1140" y="3"/>
                    </a:lnTo>
                    <a:lnTo>
                      <a:pt x="1140" y="0"/>
                    </a:lnTo>
                    <a:lnTo>
                      <a:pt x="1132" y="0"/>
                    </a:lnTo>
                    <a:close/>
                    <a:moveTo>
                      <a:pt x="1149" y="0"/>
                    </a:moveTo>
                    <a:lnTo>
                      <a:pt x="1149" y="26"/>
                    </a:lnTo>
                    <a:lnTo>
                      <a:pt x="1154" y="26"/>
                    </a:lnTo>
                    <a:lnTo>
                      <a:pt x="1154" y="23"/>
                    </a:lnTo>
                    <a:lnTo>
                      <a:pt x="1177" y="23"/>
                    </a:lnTo>
                    <a:lnTo>
                      <a:pt x="1177" y="20"/>
                    </a:lnTo>
                    <a:lnTo>
                      <a:pt x="1154" y="20"/>
                    </a:lnTo>
                    <a:lnTo>
                      <a:pt x="1154" y="0"/>
                    </a:lnTo>
                    <a:lnTo>
                      <a:pt x="1149" y="0"/>
                    </a:lnTo>
                    <a:close/>
                    <a:moveTo>
                      <a:pt x="1186" y="0"/>
                    </a:moveTo>
                    <a:lnTo>
                      <a:pt x="1198" y="26"/>
                    </a:lnTo>
                    <a:lnTo>
                      <a:pt x="1203" y="26"/>
                    </a:lnTo>
                    <a:lnTo>
                      <a:pt x="1189" y="0"/>
                    </a:lnTo>
                    <a:lnTo>
                      <a:pt x="1186" y="0"/>
                    </a:lnTo>
                    <a:lnTo>
                      <a:pt x="1215" y="0"/>
                    </a:lnTo>
                    <a:lnTo>
                      <a:pt x="1203" y="26"/>
                    </a:lnTo>
                    <a:lnTo>
                      <a:pt x="1209" y="26"/>
                    </a:lnTo>
                    <a:lnTo>
                      <a:pt x="1221" y="0"/>
                    </a:lnTo>
                    <a:lnTo>
                      <a:pt x="1215" y="0"/>
                    </a:lnTo>
                    <a:lnTo>
                      <a:pt x="1186" y="0"/>
                    </a:lnTo>
                    <a:close/>
                  </a:path>
                </a:pathLst>
              </a:custGeom>
              <a:solidFill>
                <a:schemeClr val="tx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72"/>
              <p:cNvSpPr>
                <a:spLocks noEditPoints="1"/>
              </p:cNvSpPr>
              <p:nvPr userDrawn="1"/>
            </p:nvSpPr>
            <p:spPr bwMode="auto">
              <a:xfrm>
                <a:off x="18" y="4094"/>
                <a:ext cx="795" cy="4"/>
              </a:xfrm>
              <a:custGeom>
                <a:avLst/>
                <a:gdLst>
                  <a:gd name="T0" fmla="*/ 1 w 1234"/>
                  <a:gd name="T1" fmla="*/ 1 h 6"/>
                  <a:gd name="T2" fmla="*/ 1 w 1234"/>
                  <a:gd name="T3" fmla="*/ 1 h 6"/>
                  <a:gd name="T4" fmla="*/ 1 w 1234"/>
                  <a:gd name="T5" fmla="*/ 1 h 6"/>
                  <a:gd name="T6" fmla="*/ 1 w 1234"/>
                  <a:gd name="T7" fmla="*/ 1 h 6"/>
                  <a:gd name="T8" fmla="*/ 1 w 1234"/>
                  <a:gd name="T9" fmla="*/ 1 h 6"/>
                  <a:gd name="T10" fmla="*/ 1 w 1234"/>
                  <a:gd name="T11" fmla="*/ 1 h 6"/>
                  <a:gd name="T12" fmla="*/ 1 w 1234"/>
                  <a:gd name="T13" fmla="*/ 0 h 6"/>
                  <a:gd name="T14" fmla="*/ 1 w 1234"/>
                  <a:gd name="T15" fmla="*/ 0 h 6"/>
                  <a:gd name="T16" fmla="*/ 1 w 1234"/>
                  <a:gd name="T17" fmla="*/ 1 h 6"/>
                  <a:gd name="T18" fmla="*/ 1 w 1234"/>
                  <a:gd name="T19" fmla="*/ 1 h 6"/>
                  <a:gd name="T20" fmla="*/ 1 w 1234"/>
                  <a:gd name="T21" fmla="*/ 1 h 6"/>
                  <a:gd name="T22" fmla="*/ 1 w 1234"/>
                  <a:gd name="T23" fmla="*/ 1 h 6"/>
                  <a:gd name="T24" fmla="*/ 1 w 1234"/>
                  <a:gd name="T25" fmla="*/ 1 h 6"/>
                  <a:gd name="T26" fmla="*/ 1 w 1234"/>
                  <a:gd name="T27" fmla="*/ 1 h 6"/>
                  <a:gd name="T28" fmla="*/ 1 w 1234"/>
                  <a:gd name="T29" fmla="*/ 1 h 6"/>
                  <a:gd name="T30" fmla="*/ 1 w 1234"/>
                  <a:gd name="T31" fmla="*/ 1 h 6"/>
                  <a:gd name="T32" fmla="*/ 1 w 1234"/>
                  <a:gd name="T33" fmla="*/ 1 h 6"/>
                  <a:gd name="T34" fmla="*/ 1 w 1234"/>
                  <a:gd name="T35" fmla="*/ 1 h 6"/>
                  <a:gd name="T36" fmla="*/ 1 w 1234"/>
                  <a:gd name="T37" fmla="*/ 1 h 6"/>
                  <a:gd name="T38" fmla="*/ 1 w 1234"/>
                  <a:gd name="T39" fmla="*/ 1 h 6"/>
                  <a:gd name="T40" fmla="*/ 1 w 1234"/>
                  <a:gd name="T41" fmla="*/ 1 h 6"/>
                  <a:gd name="T42" fmla="*/ 1 w 1234"/>
                  <a:gd name="T43" fmla="*/ 1 h 6"/>
                  <a:gd name="T44" fmla="*/ 1 w 1234"/>
                  <a:gd name="T45" fmla="*/ 1 h 6"/>
                  <a:gd name="T46" fmla="*/ 1 w 1234"/>
                  <a:gd name="T47" fmla="*/ 1 h 6"/>
                  <a:gd name="T48" fmla="*/ 1 w 1234"/>
                  <a:gd name="T49" fmla="*/ 1 h 6"/>
                  <a:gd name="T50" fmla="*/ 1 w 1234"/>
                  <a:gd name="T51" fmla="*/ 1 h 6"/>
                  <a:gd name="T52" fmla="*/ 1 w 1234"/>
                  <a:gd name="T53" fmla="*/ 0 h 6"/>
                  <a:gd name="T54" fmla="*/ 1 w 1234"/>
                  <a:gd name="T55" fmla="*/ 0 h 6"/>
                  <a:gd name="T56" fmla="*/ 1 w 1234"/>
                  <a:gd name="T57" fmla="*/ 1 h 6"/>
                  <a:gd name="T58" fmla="*/ 1 w 1234"/>
                  <a:gd name="T59" fmla="*/ 1 h 6"/>
                  <a:gd name="T60" fmla="*/ 1 w 1234"/>
                  <a:gd name="T61" fmla="*/ 1 h 6"/>
                  <a:gd name="T62" fmla="*/ 1 w 1234"/>
                  <a:gd name="T63" fmla="*/ 1 h 6"/>
                  <a:gd name="T64" fmla="*/ 1 w 1234"/>
                  <a:gd name="T65" fmla="*/ 1 h 6"/>
                  <a:gd name="T66" fmla="*/ 1 w 1234"/>
                  <a:gd name="T67" fmla="*/ 1 h 6"/>
                  <a:gd name="T68" fmla="*/ 1 w 1234"/>
                  <a:gd name="T69" fmla="*/ 1 h 6"/>
                  <a:gd name="T70" fmla="*/ 1 w 1234"/>
                  <a:gd name="T71" fmla="*/ 1 h 6"/>
                  <a:gd name="T72" fmla="*/ 1 w 1234"/>
                  <a:gd name="T73" fmla="*/ 0 h 6"/>
                  <a:gd name="T74" fmla="*/ 1 w 1234"/>
                  <a:gd name="T75" fmla="*/ 1 h 6"/>
                  <a:gd name="T76" fmla="*/ 1 w 1234"/>
                  <a:gd name="T77" fmla="*/ 1 h 6"/>
                  <a:gd name="T78" fmla="*/ 1 w 1234"/>
                  <a:gd name="T79" fmla="*/ 1 h 6"/>
                  <a:gd name="T80" fmla="*/ 1 w 1234"/>
                  <a:gd name="T81" fmla="*/ 1 h 6"/>
                  <a:gd name="T82" fmla="*/ 1 w 1234"/>
                  <a:gd name="T83" fmla="*/ 1 h 6"/>
                  <a:gd name="T84" fmla="*/ 1 w 1234"/>
                  <a:gd name="T85" fmla="*/ 1 h 6"/>
                  <a:gd name="T86" fmla="*/ 1 w 1234"/>
                  <a:gd name="T87" fmla="*/ 1 h 6"/>
                  <a:gd name="T88" fmla="*/ 1 w 1234"/>
                  <a:gd name="T89" fmla="*/ 1 h 6"/>
                  <a:gd name="T90" fmla="*/ 1 w 1234"/>
                  <a:gd name="T91" fmla="*/ 1 h 6"/>
                  <a:gd name="T92" fmla="*/ 1 w 1234"/>
                  <a:gd name="T93" fmla="*/ 1 h 6"/>
                  <a:gd name="T94" fmla="*/ 1 w 1234"/>
                  <a:gd name="T95" fmla="*/ 1 h 6"/>
                  <a:gd name="T96" fmla="*/ 1 w 1234"/>
                  <a:gd name="T97" fmla="*/ 1 h 6"/>
                  <a:gd name="T98" fmla="*/ 1 w 1234"/>
                  <a:gd name="T99" fmla="*/ 1 h 6"/>
                  <a:gd name="T100" fmla="*/ 1 w 1234"/>
                  <a:gd name="T101" fmla="*/ 1 h 6"/>
                  <a:gd name="T102" fmla="*/ 1 w 1234"/>
                  <a:gd name="T103" fmla="*/ 1 h 6"/>
                  <a:gd name="T104" fmla="*/ 1 w 1234"/>
                  <a:gd name="T105" fmla="*/ 1 h 6"/>
                  <a:gd name="T106" fmla="*/ 1 w 1234"/>
                  <a:gd name="T107" fmla="*/ 0 h 6"/>
                  <a:gd name="T108" fmla="*/ 1 w 1234"/>
                  <a:gd name="T109" fmla="*/ 1 h 6"/>
                  <a:gd name="T110" fmla="*/ 1 w 1234"/>
                  <a:gd name="T111" fmla="*/ 1 h 6"/>
                  <a:gd name="T112" fmla="*/ 1 w 1234"/>
                  <a:gd name="T113" fmla="*/ 1 h 6"/>
                  <a:gd name="T114" fmla="*/ 1 w 1234"/>
                  <a:gd name="T115" fmla="*/ 1 h 6"/>
                  <a:gd name="T116" fmla="*/ 1 w 1234"/>
                  <a:gd name="T117" fmla="*/ 1 h 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34" h="6">
                    <a:moveTo>
                      <a:pt x="17" y="6"/>
                    </a:moveTo>
                    <a:lnTo>
                      <a:pt x="17" y="6"/>
                    </a:lnTo>
                    <a:lnTo>
                      <a:pt x="29" y="6"/>
                    </a:lnTo>
                    <a:lnTo>
                      <a:pt x="29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1" y="6"/>
                    </a:lnTo>
                    <a:lnTo>
                      <a:pt x="17" y="6"/>
                    </a:lnTo>
                    <a:close/>
                    <a:moveTo>
                      <a:pt x="40" y="6"/>
                    </a:moveTo>
                    <a:lnTo>
                      <a:pt x="40" y="3"/>
                    </a:lnTo>
                    <a:lnTo>
                      <a:pt x="34" y="3"/>
                    </a:lnTo>
                    <a:lnTo>
                      <a:pt x="34" y="6"/>
                    </a:lnTo>
                    <a:lnTo>
                      <a:pt x="40" y="6"/>
                    </a:lnTo>
                    <a:close/>
                    <a:moveTo>
                      <a:pt x="72" y="6"/>
                    </a:moveTo>
                    <a:lnTo>
                      <a:pt x="72" y="3"/>
                    </a:lnTo>
                    <a:lnTo>
                      <a:pt x="66" y="3"/>
                    </a:lnTo>
                    <a:lnTo>
                      <a:pt x="66" y="6"/>
                    </a:lnTo>
                    <a:lnTo>
                      <a:pt x="72" y="6"/>
                    </a:lnTo>
                    <a:close/>
                    <a:moveTo>
                      <a:pt x="89" y="6"/>
                    </a:moveTo>
                    <a:lnTo>
                      <a:pt x="89" y="6"/>
                    </a:lnTo>
                    <a:lnTo>
                      <a:pt x="112" y="6"/>
                    </a:lnTo>
                    <a:lnTo>
                      <a:pt x="112" y="3"/>
                    </a:lnTo>
                    <a:lnTo>
                      <a:pt x="83" y="3"/>
                    </a:lnTo>
                    <a:lnTo>
                      <a:pt x="83" y="6"/>
                    </a:lnTo>
                    <a:lnTo>
                      <a:pt x="89" y="6"/>
                    </a:lnTo>
                    <a:close/>
                    <a:moveTo>
                      <a:pt x="149" y="6"/>
                    </a:moveTo>
                    <a:lnTo>
                      <a:pt x="149" y="6"/>
                    </a:lnTo>
                    <a:lnTo>
                      <a:pt x="152" y="6"/>
                    </a:lnTo>
                    <a:lnTo>
                      <a:pt x="155" y="6"/>
                    </a:lnTo>
                    <a:lnTo>
                      <a:pt x="164" y="6"/>
                    </a:lnTo>
                    <a:lnTo>
                      <a:pt x="164" y="3"/>
                    </a:lnTo>
                    <a:lnTo>
                      <a:pt x="161" y="3"/>
                    </a:lnTo>
                    <a:lnTo>
                      <a:pt x="158" y="3"/>
                    </a:lnTo>
                    <a:lnTo>
                      <a:pt x="155" y="0"/>
                    </a:lnTo>
                    <a:lnTo>
                      <a:pt x="152" y="0"/>
                    </a:lnTo>
                    <a:lnTo>
                      <a:pt x="149" y="0"/>
                    </a:lnTo>
                    <a:lnTo>
                      <a:pt x="149" y="3"/>
                    </a:lnTo>
                    <a:lnTo>
                      <a:pt x="146" y="3"/>
                    </a:lnTo>
                    <a:lnTo>
                      <a:pt x="144" y="3"/>
                    </a:lnTo>
                    <a:lnTo>
                      <a:pt x="144" y="6"/>
                    </a:lnTo>
                    <a:lnTo>
                      <a:pt x="141" y="6"/>
                    </a:lnTo>
                    <a:lnTo>
                      <a:pt x="149" y="6"/>
                    </a:lnTo>
                    <a:close/>
                    <a:moveTo>
                      <a:pt x="187" y="6"/>
                    </a:moveTo>
                    <a:lnTo>
                      <a:pt x="187" y="6"/>
                    </a:lnTo>
                    <a:lnTo>
                      <a:pt x="198" y="6"/>
                    </a:lnTo>
                    <a:lnTo>
                      <a:pt x="198" y="3"/>
                    </a:lnTo>
                    <a:lnTo>
                      <a:pt x="169" y="3"/>
                    </a:lnTo>
                    <a:lnTo>
                      <a:pt x="169" y="6"/>
                    </a:lnTo>
                    <a:lnTo>
                      <a:pt x="184" y="6"/>
                    </a:lnTo>
                    <a:lnTo>
                      <a:pt x="187" y="6"/>
                    </a:lnTo>
                    <a:close/>
                    <a:moveTo>
                      <a:pt x="227" y="6"/>
                    </a:moveTo>
                    <a:lnTo>
                      <a:pt x="224" y="3"/>
                    </a:lnTo>
                    <a:lnTo>
                      <a:pt x="218" y="3"/>
                    </a:lnTo>
                    <a:lnTo>
                      <a:pt x="215" y="6"/>
                    </a:lnTo>
                    <a:lnTo>
                      <a:pt x="227" y="6"/>
                    </a:lnTo>
                    <a:close/>
                    <a:moveTo>
                      <a:pt x="258" y="6"/>
                    </a:moveTo>
                    <a:lnTo>
                      <a:pt x="258" y="6"/>
                    </a:lnTo>
                    <a:lnTo>
                      <a:pt x="270" y="6"/>
                    </a:lnTo>
                    <a:lnTo>
                      <a:pt x="270" y="3"/>
                    </a:lnTo>
                    <a:lnTo>
                      <a:pt x="241" y="3"/>
                    </a:lnTo>
                    <a:lnTo>
                      <a:pt x="241" y="6"/>
                    </a:lnTo>
                    <a:lnTo>
                      <a:pt x="253" y="6"/>
                    </a:lnTo>
                    <a:lnTo>
                      <a:pt x="258" y="6"/>
                    </a:lnTo>
                    <a:close/>
                    <a:moveTo>
                      <a:pt x="281" y="6"/>
                    </a:moveTo>
                    <a:lnTo>
                      <a:pt x="281" y="6"/>
                    </a:lnTo>
                    <a:lnTo>
                      <a:pt x="304" y="6"/>
                    </a:lnTo>
                    <a:lnTo>
                      <a:pt x="304" y="3"/>
                    </a:lnTo>
                    <a:lnTo>
                      <a:pt x="276" y="3"/>
                    </a:lnTo>
                    <a:lnTo>
                      <a:pt x="276" y="6"/>
                    </a:lnTo>
                    <a:lnTo>
                      <a:pt x="281" y="6"/>
                    </a:lnTo>
                    <a:close/>
                    <a:moveTo>
                      <a:pt x="339" y="6"/>
                    </a:moveTo>
                    <a:lnTo>
                      <a:pt x="339" y="3"/>
                    </a:lnTo>
                    <a:lnTo>
                      <a:pt x="333" y="3"/>
                    </a:lnTo>
                    <a:lnTo>
                      <a:pt x="333" y="6"/>
                    </a:lnTo>
                    <a:lnTo>
                      <a:pt x="339" y="6"/>
                    </a:lnTo>
                    <a:close/>
                    <a:moveTo>
                      <a:pt x="367" y="6"/>
                    </a:moveTo>
                    <a:lnTo>
                      <a:pt x="367" y="3"/>
                    </a:lnTo>
                    <a:lnTo>
                      <a:pt x="365" y="3"/>
                    </a:lnTo>
                    <a:lnTo>
                      <a:pt x="365" y="6"/>
                    </a:lnTo>
                    <a:lnTo>
                      <a:pt x="367" y="6"/>
                    </a:lnTo>
                    <a:close/>
                    <a:moveTo>
                      <a:pt x="390" y="6"/>
                    </a:moveTo>
                    <a:lnTo>
                      <a:pt x="388" y="3"/>
                    </a:lnTo>
                    <a:lnTo>
                      <a:pt x="379" y="3"/>
                    </a:lnTo>
                    <a:lnTo>
                      <a:pt x="379" y="6"/>
                    </a:lnTo>
                    <a:lnTo>
                      <a:pt x="390" y="6"/>
                    </a:lnTo>
                    <a:close/>
                    <a:moveTo>
                      <a:pt x="419" y="6"/>
                    </a:moveTo>
                    <a:lnTo>
                      <a:pt x="419" y="3"/>
                    </a:lnTo>
                    <a:lnTo>
                      <a:pt x="416" y="3"/>
                    </a:lnTo>
                    <a:lnTo>
                      <a:pt x="416" y="6"/>
                    </a:lnTo>
                    <a:lnTo>
                      <a:pt x="419" y="6"/>
                    </a:lnTo>
                    <a:close/>
                    <a:moveTo>
                      <a:pt x="436" y="6"/>
                    </a:moveTo>
                    <a:lnTo>
                      <a:pt x="436" y="3"/>
                    </a:lnTo>
                    <a:lnTo>
                      <a:pt x="431" y="3"/>
                    </a:lnTo>
                    <a:lnTo>
                      <a:pt x="431" y="6"/>
                    </a:lnTo>
                    <a:lnTo>
                      <a:pt x="436" y="6"/>
                    </a:lnTo>
                    <a:close/>
                    <a:moveTo>
                      <a:pt x="451" y="6"/>
                    </a:moveTo>
                    <a:lnTo>
                      <a:pt x="448" y="3"/>
                    </a:lnTo>
                    <a:lnTo>
                      <a:pt x="442" y="3"/>
                    </a:lnTo>
                    <a:lnTo>
                      <a:pt x="445" y="6"/>
                    </a:lnTo>
                    <a:lnTo>
                      <a:pt x="451" y="6"/>
                    </a:lnTo>
                    <a:close/>
                    <a:moveTo>
                      <a:pt x="488" y="6"/>
                    </a:moveTo>
                    <a:lnTo>
                      <a:pt x="491" y="3"/>
                    </a:lnTo>
                    <a:lnTo>
                      <a:pt x="485" y="3"/>
                    </a:lnTo>
                    <a:lnTo>
                      <a:pt x="482" y="6"/>
                    </a:lnTo>
                    <a:lnTo>
                      <a:pt x="488" y="6"/>
                    </a:lnTo>
                    <a:close/>
                    <a:moveTo>
                      <a:pt x="502" y="6"/>
                    </a:moveTo>
                    <a:lnTo>
                      <a:pt x="502" y="6"/>
                    </a:lnTo>
                    <a:lnTo>
                      <a:pt x="525" y="6"/>
                    </a:lnTo>
                    <a:lnTo>
                      <a:pt x="525" y="3"/>
                    </a:lnTo>
                    <a:lnTo>
                      <a:pt x="497" y="3"/>
                    </a:lnTo>
                    <a:lnTo>
                      <a:pt x="497" y="6"/>
                    </a:lnTo>
                    <a:lnTo>
                      <a:pt x="502" y="6"/>
                    </a:lnTo>
                    <a:close/>
                    <a:moveTo>
                      <a:pt x="540" y="6"/>
                    </a:moveTo>
                    <a:lnTo>
                      <a:pt x="540" y="6"/>
                    </a:lnTo>
                    <a:lnTo>
                      <a:pt x="548" y="6"/>
                    </a:lnTo>
                    <a:lnTo>
                      <a:pt x="551" y="6"/>
                    </a:lnTo>
                    <a:lnTo>
                      <a:pt x="566" y="6"/>
                    </a:lnTo>
                    <a:lnTo>
                      <a:pt x="563" y="6"/>
                    </a:lnTo>
                    <a:lnTo>
                      <a:pt x="563" y="3"/>
                    </a:lnTo>
                    <a:lnTo>
                      <a:pt x="560" y="3"/>
                    </a:lnTo>
                    <a:lnTo>
                      <a:pt x="557" y="3"/>
                    </a:lnTo>
                    <a:lnTo>
                      <a:pt x="554" y="3"/>
                    </a:lnTo>
                    <a:lnTo>
                      <a:pt x="551" y="3"/>
                    </a:lnTo>
                    <a:lnTo>
                      <a:pt x="548" y="3"/>
                    </a:lnTo>
                    <a:lnTo>
                      <a:pt x="545" y="3"/>
                    </a:lnTo>
                    <a:lnTo>
                      <a:pt x="534" y="3"/>
                    </a:lnTo>
                    <a:lnTo>
                      <a:pt x="534" y="6"/>
                    </a:lnTo>
                    <a:lnTo>
                      <a:pt x="540" y="6"/>
                    </a:lnTo>
                    <a:close/>
                    <a:moveTo>
                      <a:pt x="586" y="6"/>
                    </a:moveTo>
                    <a:lnTo>
                      <a:pt x="586" y="6"/>
                    </a:lnTo>
                    <a:lnTo>
                      <a:pt x="588" y="6"/>
                    </a:lnTo>
                    <a:lnTo>
                      <a:pt x="591" y="6"/>
                    </a:lnTo>
                    <a:lnTo>
                      <a:pt x="600" y="6"/>
                    </a:lnTo>
                    <a:lnTo>
                      <a:pt x="600" y="3"/>
                    </a:lnTo>
                    <a:lnTo>
                      <a:pt x="597" y="3"/>
                    </a:lnTo>
                    <a:lnTo>
                      <a:pt x="594" y="3"/>
                    </a:lnTo>
                    <a:lnTo>
                      <a:pt x="591" y="0"/>
                    </a:lnTo>
                    <a:lnTo>
                      <a:pt x="588" y="0"/>
                    </a:lnTo>
                    <a:lnTo>
                      <a:pt x="586" y="0"/>
                    </a:lnTo>
                    <a:lnTo>
                      <a:pt x="586" y="3"/>
                    </a:lnTo>
                    <a:lnTo>
                      <a:pt x="583" y="3"/>
                    </a:lnTo>
                    <a:lnTo>
                      <a:pt x="580" y="3"/>
                    </a:lnTo>
                    <a:lnTo>
                      <a:pt x="580" y="6"/>
                    </a:lnTo>
                    <a:lnTo>
                      <a:pt x="577" y="6"/>
                    </a:lnTo>
                    <a:lnTo>
                      <a:pt x="586" y="6"/>
                    </a:lnTo>
                    <a:close/>
                    <a:moveTo>
                      <a:pt x="617" y="6"/>
                    </a:moveTo>
                    <a:lnTo>
                      <a:pt x="617" y="3"/>
                    </a:lnTo>
                    <a:lnTo>
                      <a:pt x="614" y="3"/>
                    </a:lnTo>
                    <a:lnTo>
                      <a:pt x="614" y="6"/>
                    </a:lnTo>
                    <a:lnTo>
                      <a:pt x="617" y="6"/>
                    </a:lnTo>
                    <a:close/>
                    <a:moveTo>
                      <a:pt x="640" y="6"/>
                    </a:moveTo>
                    <a:lnTo>
                      <a:pt x="640" y="6"/>
                    </a:lnTo>
                    <a:lnTo>
                      <a:pt x="655" y="6"/>
                    </a:lnTo>
                    <a:lnTo>
                      <a:pt x="655" y="3"/>
                    </a:lnTo>
                    <a:lnTo>
                      <a:pt x="623" y="3"/>
                    </a:lnTo>
                    <a:lnTo>
                      <a:pt x="623" y="6"/>
                    </a:lnTo>
                    <a:lnTo>
                      <a:pt x="637" y="6"/>
                    </a:lnTo>
                    <a:lnTo>
                      <a:pt x="640" y="6"/>
                    </a:lnTo>
                    <a:close/>
                    <a:moveTo>
                      <a:pt x="663" y="6"/>
                    </a:moveTo>
                    <a:lnTo>
                      <a:pt x="660" y="3"/>
                    </a:lnTo>
                    <a:lnTo>
                      <a:pt x="655" y="3"/>
                    </a:lnTo>
                    <a:lnTo>
                      <a:pt x="657" y="6"/>
                    </a:lnTo>
                    <a:lnTo>
                      <a:pt x="663" y="6"/>
                    </a:lnTo>
                    <a:close/>
                    <a:moveTo>
                      <a:pt x="692" y="6"/>
                    </a:moveTo>
                    <a:lnTo>
                      <a:pt x="695" y="3"/>
                    </a:lnTo>
                    <a:lnTo>
                      <a:pt x="689" y="3"/>
                    </a:lnTo>
                    <a:lnTo>
                      <a:pt x="686" y="6"/>
                    </a:lnTo>
                    <a:lnTo>
                      <a:pt x="692" y="6"/>
                    </a:lnTo>
                    <a:close/>
                    <a:moveTo>
                      <a:pt x="741" y="6"/>
                    </a:moveTo>
                    <a:lnTo>
                      <a:pt x="741" y="6"/>
                    </a:lnTo>
                    <a:lnTo>
                      <a:pt x="744" y="6"/>
                    </a:lnTo>
                    <a:lnTo>
                      <a:pt x="746" y="6"/>
                    </a:lnTo>
                    <a:lnTo>
                      <a:pt x="749" y="6"/>
                    </a:lnTo>
                    <a:lnTo>
                      <a:pt x="752" y="6"/>
                    </a:lnTo>
                    <a:lnTo>
                      <a:pt x="761" y="6"/>
                    </a:lnTo>
                    <a:lnTo>
                      <a:pt x="758" y="6"/>
                    </a:lnTo>
                    <a:lnTo>
                      <a:pt x="758" y="3"/>
                    </a:lnTo>
                    <a:lnTo>
                      <a:pt x="755" y="3"/>
                    </a:lnTo>
                    <a:lnTo>
                      <a:pt x="752" y="3"/>
                    </a:lnTo>
                    <a:lnTo>
                      <a:pt x="749" y="0"/>
                    </a:lnTo>
                    <a:lnTo>
                      <a:pt x="746" y="0"/>
                    </a:lnTo>
                    <a:lnTo>
                      <a:pt x="744" y="0"/>
                    </a:lnTo>
                    <a:lnTo>
                      <a:pt x="741" y="0"/>
                    </a:lnTo>
                    <a:lnTo>
                      <a:pt x="741" y="3"/>
                    </a:lnTo>
                    <a:lnTo>
                      <a:pt x="738" y="3"/>
                    </a:lnTo>
                    <a:lnTo>
                      <a:pt x="735" y="3"/>
                    </a:lnTo>
                    <a:lnTo>
                      <a:pt x="732" y="3"/>
                    </a:lnTo>
                    <a:lnTo>
                      <a:pt x="732" y="6"/>
                    </a:lnTo>
                    <a:lnTo>
                      <a:pt x="729" y="6"/>
                    </a:lnTo>
                    <a:lnTo>
                      <a:pt x="741" y="6"/>
                    </a:lnTo>
                    <a:close/>
                    <a:moveTo>
                      <a:pt x="787" y="6"/>
                    </a:moveTo>
                    <a:lnTo>
                      <a:pt x="787" y="6"/>
                    </a:lnTo>
                    <a:lnTo>
                      <a:pt x="807" y="6"/>
                    </a:lnTo>
                    <a:lnTo>
                      <a:pt x="807" y="3"/>
                    </a:lnTo>
                    <a:lnTo>
                      <a:pt x="781" y="3"/>
                    </a:lnTo>
                    <a:lnTo>
                      <a:pt x="781" y="6"/>
                    </a:lnTo>
                    <a:lnTo>
                      <a:pt x="787" y="6"/>
                    </a:lnTo>
                    <a:close/>
                    <a:moveTo>
                      <a:pt x="844" y="6"/>
                    </a:moveTo>
                    <a:lnTo>
                      <a:pt x="841" y="3"/>
                    </a:lnTo>
                    <a:lnTo>
                      <a:pt x="835" y="3"/>
                    </a:lnTo>
                    <a:lnTo>
                      <a:pt x="835" y="6"/>
                    </a:lnTo>
                    <a:lnTo>
                      <a:pt x="844" y="6"/>
                    </a:lnTo>
                    <a:close/>
                    <a:moveTo>
                      <a:pt x="876" y="6"/>
                    </a:moveTo>
                    <a:lnTo>
                      <a:pt x="876" y="3"/>
                    </a:lnTo>
                    <a:lnTo>
                      <a:pt x="870" y="3"/>
                    </a:lnTo>
                    <a:lnTo>
                      <a:pt x="870" y="6"/>
                    </a:lnTo>
                    <a:lnTo>
                      <a:pt x="876" y="6"/>
                    </a:lnTo>
                    <a:close/>
                    <a:moveTo>
                      <a:pt x="893" y="6"/>
                    </a:moveTo>
                    <a:lnTo>
                      <a:pt x="893" y="6"/>
                    </a:lnTo>
                    <a:lnTo>
                      <a:pt x="916" y="6"/>
                    </a:lnTo>
                    <a:lnTo>
                      <a:pt x="916" y="3"/>
                    </a:lnTo>
                    <a:lnTo>
                      <a:pt x="887" y="3"/>
                    </a:lnTo>
                    <a:lnTo>
                      <a:pt x="887" y="6"/>
                    </a:lnTo>
                    <a:lnTo>
                      <a:pt x="893" y="6"/>
                    </a:lnTo>
                    <a:close/>
                    <a:moveTo>
                      <a:pt x="927" y="6"/>
                    </a:moveTo>
                    <a:lnTo>
                      <a:pt x="924" y="3"/>
                    </a:lnTo>
                    <a:lnTo>
                      <a:pt x="919" y="3"/>
                    </a:lnTo>
                    <a:lnTo>
                      <a:pt x="921" y="6"/>
                    </a:lnTo>
                    <a:lnTo>
                      <a:pt x="927" y="6"/>
                    </a:lnTo>
                    <a:close/>
                    <a:moveTo>
                      <a:pt x="956" y="6"/>
                    </a:moveTo>
                    <a:lnTo>
                      <a:pt x="956" y="3"/>
                    </a:lnTo>
                    <a:lnTo>
                      <a:pt x="950" y="3"/>
                    </a:lnTo>
                    <a:lnTo>
                      <a:pt x="950" y="6"/>
                    </a:lnTo>
                    <a:lnTo>
                      <a:pt x="956" y="6"/>
                    </a:lnTo>
                    <a:close/>
                    <a:moveTo>
                      <a:pt x="985" y="6"/>
                    </a:moveTo>
                    <a:lnTo>
                      <a:pt x="985" y="3"/>
                    </a:lnTo>
                    <a:lnTo>
                      <a:pt x="982" y="3"/>
                    </a:lnTo>
                    <a:lnTo>
                      <a:pt x="979" y="6"/>
                    </a:lnTo>
                    <a:lnTo>
                      <a:pt x="985" y="6"/>
                    </a:lnTo>
                    <a:close/>
                    <a:moveTo>
                      <a:pt x="1033" y="6"/>
                    </a:moveTo>
                    <a:lnTo>
                      <a:pt x="1033" y="3"/>
                    </a:lnTo>
                    <a:lnTo>
                      <a:pt x="1031" y="3"/>
                    </a:lnTo>
                    <a:lnTo>
                      <a:pt x="1031" y="6"/>
                    </a:lnTo>
                    <a:lnTo>
                      <a:pt x="1033" y="6"/>
                    </a:lnTo>
                    <a:close/>
                    <a:moveTo>
                      <a:pt x="1051" y="6"/>
                    </a:moveTo>
                    <a:lnTo>
                      <a:pt x="1051" y="6"/>
                    </a:lnTo>
                    <a:lnTo>
                      <a:pt x="1074" y="6"/>
                    </a:lnTo>
                    <a:lnTo>
                      <a:pt x="1074" y="3"/>
                    </a:lnTo>
                    <a:lnTo>
                      <a:pt x="1045" y="3"/>
                    </a:lnTo>
                    <a:lnTo>
                      <a:pt x="1045" y="6"/>
                    </a:lnTo>
                    <a:lnTo>
                      <a:pt x="1051" y="6"/>
                    </a:lnTo>
                    <a:close/>
                    <a:moveTo>
                      <a:pt x="1088" y="6"/>
                    </a:moveTo>
                    <a:lnTo>
                      <a:pt x="1088" y="6"/>
                    </a:lnTo>
                    <a:lnTo>
                      <a:pt x="1097" y="6"/>
                    </a:lnTo>
                    <a:lnTo>
                      <a:pt x="1099" y="6"/>
                    </a:lnTo>
                    <a:lnTo>
                      <a:pt x="1102" y="6"/>
                    </a:lnTo>
                    <a:lnTo>
                      <a:pt x="1114" y="6"/>
                    </a:lnTo>
                    <a:lnTo>
                      <a:pt x="1111" y="6"/>
                    </a:lnTo>
                    <a:lnTo>
                      <a:pt x="1111" y="3"/>
                    </a:lnTo>
                    <a:lnTo>
                      <a:pt x="1108" y="3"/>
                    </a:lnTo>
                    <a:lnTo>
                      <a:pt x="1105" y="3"/>
                    </a:lnTo>
                    <a:lnTo>
                      <a:pt x="1102" y="3"/>
                    </a:lnTo>
                    <a:lnTo>
                      <a:pt x="1099" y="3"/>
                    </a:lnTo>
                    <a:lnTo>
                      <a:pt x="1097" y="3"/>
                    </a:lnTo>
                    <a:lnTo>
                      <a:pt x="1082" y="3"/>
                    </a:lnTo>
                    <a:lnTo>
                      <a:pt x="1082" y="6"/>
                    </a:lnTo>
                    <a:lnTo>
                      <a:pt x="1088" y="6"/>
                    </a:lnTo>
                    <a:close/>
                    <a:moveTo>
                      <a:pt x="1134" y="6"/>
                    </a:moveTo>
                    <a:lnTo>
                      <a:pt x="1134" y="6"/>
                    </a:lnTo>
                    <a:lnTo>
                      <a:pt x="1137" y="6"/>
                    </a:lnTo>
                    <a:lnTo>
                      <a:pt x="1140" y="6"/>
                    </a:lnTo>
                    <a:lnTo>
                      <a:pt x="1143" y="6"/>
                    </a:lnTo>
                    <a:lnTo>
                      <a:pt x="1151" y="6"/>
                    </a:lnTo>
                    <a:lnTo>
                      <a:pt x="1148" y="6"/>
                    </a:lnTo>
                    <a:lnTo>
                      <a:pt x="1148" y="3"/>
                    </a:lnTo>
                    <a:lnTo>
                      <a:pt x="1145" y="3"/>
                    </a:lnTo>
                    <a:lnTo>
                      <a:pt x="1143" y="3"/>
                    </a:lnTo>
                    <a:lnTo>
                      <a:pt x="1143" y="0"/>
                    </a:lnTo>
                    <a:lnTo>
                      <a:pt x="1140" y="0"/>
                    </a:lnTo>
                    <a:lnTo>
                      <a:pt x="1137" y="0"/>
                    </a:lnTo>
                    <a:lnTo>
                      <a:pt x="1134" y="0"/>
                    </a:lnTo>
                    <a:lnTo>
                      <a:pt x="1134" y="3"/>
                    </a:lnTo>
                    <a:lnTo>
                      <a:pt x="1131" y="3"/>
                    </a:lnTo>
                    <a:lnTo>
                      <a:pt x="1128" y="3"/>
                    </a:lnTo>
                    <a:lnTo>
                      <a:pt x="1128" y="6"/>
                    </a:lnTo>
                    <a:lnTo>
                      <a:pt x="1125" y="6"/>
                    </a:lnTo>
                    <a:lnTo>
                      <a:pt x="1134" y="6"/>
                    </a:lnTo>
                    <a:close/>
                    <a:moveTo>
                      <a:pt x="1165" y="6"/>
                    </a:moveTo>
                    <a:lnTo>
                      <a:pt x="1165" y="6"/>
                    </a:lnTo>
                    <a:lnTo>
                      <a:pt x="1188" y="6"/>
                    </a:lnTo>
                    <a:lnTo>
                      <a:pt x="1188" y="3"/>
                    </a:lnTo>
                    <a:lnTo>
                      <a:pt x="1160" y="3"/>
                    </a:lnTo>
                    <a:lnTo>
                      <a:pt x="1160" y="6"/>
                    </a:lnTo>
                    <a:lnTo>
                      <a:pt x="1165" y="6"/>
                    </a:lnTo>
                    <a:close/>
                    <a:moveTo>
                      <a:pt x="1200" y="6"/>
                    </a:moveTo>
                    <a:lnTo>
                      <a:pt x="1200" y="3"/>
                    </a:lnTo>
                    <a:lnTo>
                      <a:pt x="1194" y="3"/>
                    </a:lnTo>
                    <a:lnTo>
                      <a:pt x="1197" y="6"/>
                    </a:lnTo>
                    <a:lnTo>
                      <a:pt x="1200" y="6"/>
                    </a:lnTo>
                    <a:lnTo>
                      <a:pt x="1232" y="6"/>
                    </a:lnTo>
                    <a:lnTo>
                      <a:pt x="1234" y="3"/>
                    </a:lnTo>
                    <a:lnTo>
                      <a:pt x="1229" y="3"/>
                    </a:lnTo>
                    <a:lnTo>
                      <a:pt x="1226" y="6"/>
                    </a:lnTo>
                    <a:lnTo>
                      <a:pt x="1232" y="6"/>
                    </a:lnTo>
                    <a:lnTo>
                      <a:pt x="1200" y="6"/>
                    </a:lnTo>
                    <a:close/>
                  </a:path>
                </a:pathLst>
              </a:custGeom>
              <a:solidFill>
                <a:schemeClr val="tx1"/>
              </a:solidFill>
              <a:ln w="31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8" name="Rectangle 73"/>
            <p:cNvSpPr>
              <a:spLocks noChangeArrowheads="1"/>
            </p:cNvSpPr>
            <p:nvPr userDrawn="1"/>
          </p:nvSpPr>
          <p:spPr bwMode="auto">
            <a:xfrm>
              <a:off x="5061" y="4116"/>
              <a:ext cx="656" cy="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/>
            <a:lstStyle>
              <a:lvl1pPr eaLnBrk="0" hangingPunct="0">
                <a:defRPr sz="4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buFont typeface="Wingdings 3" pitchFamily="18" charset="2"/>
                <a:defRPr sz="4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buFont typeface="Wingdings 3" pitchFamily="18" charset="2"/>
                <a:defRPr sz="4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buFont typeface="Wingdings 3" pitchFamily="18" charset="2"/>
                <a:defRPr sz="4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buFont typeface="Wingdings 3" pitchFamily="18" charset="2"/>
                <a:defRPr sz="4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40000"/>
                </a:spcBef>
                <a:buSzPct val="80000"/>
                <a:buFont typeface="Wingdings 3" panose="05040102010807070707" pitchFamily="18" charset="2"/>
                <a:buNone/>
                <a:defRPr/>
              </a:pPr>
              <a:endParaRPr lang="en-US" altLang="en-US"/>
            </a:p>
          </p:txBody>
        </p:sp>
        <p:sp>
          <p:nvSpPr>
            <p:cNvPr id="1039" name="Rectangle 74"/>
            <p:cNvSpPr>
              <a:spLocks noChangeArrowheads="1"/>
            </p:cNvSpPr>
            <p:nvPr userDrawn="1"/>
          </p:nvSpPr>
          <p:spPr bwMode="auto">
            <a:xfrm>
              <a:off x="5061" y="4308"/>
              <a:ext cx="656" cy="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txBody>
            <a:bodyPr/>
            <a:lstStyle>
              <a:lvl1pPr eaLnBrk="0" hangingPunct="0">
                <a:defRPr sz="4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buFont typeface="Wingdings 3" pitchFamily="18" charset="2"/>
                <a:defRPr sz="4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buFont typeface="Wingdings 3" pitchFamily="18" charset="2"/>
                <a:defRPr sz="4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buFont typeface="Wingdings 3" pitchFamily="18" charset="2"/>
                <a:defRPr sz="4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40000"/>
                </a:spcBef>
                <a:spcAft>
                  <a:spcPct val="0"/>
                </a:spcAft>
                <a:buSzPct val="80000"/>
                <a:buFont typeface="Wingdings 3" pitchFamily="18" charset="2"/>
                <a:defRPr sz="4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40000"/>
                </a:spcBef>
                <a:buSzPct val="80000"/>
                <a:buFont typeface="Wingdings 3" panose="05040102010807070707" pitchFamily="18" charset="2"/>
                <a:buNone/>
                <a:defRPr/>
              </a:pPr>
              <a:endParaRPr lang="en-US" altLang="en-US"/>
            </a:p>
          </p:txBody>
        </p:sp>
      </p:grpSp>
      <p:sp>
        <p:nvSpPr>
          <p:cNvPr id="1126" name="Text Box 102"/>
          <p:cNvSpPr txBox="1">
            <a:spLocks noChangeArrowheads="1"/>
          </p:cNvSpPr>
          <p:nvPr userDrawn="1"/>
        </p:nvSpPr>
        <p:spPr bwMode="auto">
          <a:xfrm>
            <a:off x="6346825" y="7424738"/>
            <a:ext cx="587375" cy="411162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marL="276225" indent="-276225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SzPct val="80000"/>
              <a:buFont typeface="Wingdings 3" panose="05040102010807070707" pitchFamily="18" charset="2"/>
              <a:buNone/>
              <a:defRPr/>
            </a:pPr>
            <a:endParaRPr lang="en-US" altLang="en-US" sz="3000">
              <a:solidFill>
                <a:schemeClr val="tx2"/>
              </a:solidFill>
              <a:latin typeface="SF Cartoonist Hand" pitchFamily="2" charset="0"/>
            </a:endParaRPr>
          </a:p>
        </p:txBody>
      </p:sp>
      <p:sp>
        <p:nvSpPr>
          <p:cNvPr id="1127" name="Text Box 103"/>
          <p:cNvSpPr txBox="1">
            <a:spLocks noChangeArrowheads="1"/>
          </p:cNvSpPr>
          <p:nvPr userDrawn="1"/>
        </p:nvSpPr>
        <p:spPr bwMode="auto">
          <a:xfrm>
            <a:off x="7380288" y="6591300"/>
            <a:ext cx="346075" cy="1651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 anchor="ctr">
            <a:spAutoFit/>
          </a:bodyPr>
          <a:lstStyle>
            <a:lvl1pPr marL="276225" indent="-276225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buNone/>
              <a:defRPr/>
            </a:pPr>
            <a:r>
              <a:rPr lang="en-US" altLang="en-US" sz="1200" i="1">
                <a:latin typeface="Arial Narrow" panose="020B0606020202030204" pitchFamily="34" charset="0"/>
              </a:rPr>
              <a:t>&lt;</a:t>
            </a:r>
            <a:r>
              <a:rPr lang="en-US" altLang="en-US" sz="1200" i="1" baseline="-25000">
                <a:latin typeface="Arial Narrow" panose="020B0606020202030204" pitchFamily="34" charset="0"/>
              </a:rPr>
              <a:t> </a:t>
            </a:r>
            <a:fld id="{97E7848F-7907-4E99-927D-4B69EBB786CE}" type="slidenum">
              <a:rPr lang="en-US" altLang="en-US" sz="1200" i="1" smtClean="0">
                <a:latin typeface="Arial Narrow" panose="020B0606020202030204" pitchFamily="34" charset="0"/>
              </a:rPr>
              <a:pPr algn="r" eaLnBrk="1" hangingPunct="1">
                <a:lnSpc>
                  <a:spcPct val="90000"/>
                </a:lnSpc>
                <a:spcBef>
                  <a:spcPct val="40000"/>
                </a:spcBef>
                <a:buSzPct val="80000"/>
                <a:buFont typeface="Wingdings 3" panose="05040102010807070707" pitchFamily="18" charset="2"/>
                <a:buNone/>
                <a:defRPr/>
              </a:pPr>
              <a:t>‹#›</a:t>
            </a:fld>
            <a:r>
              <a:rPr lang="en-US" altLang="en-US" sz="1200" i="1" baseline="-25000">
                <a:latin typeface="Arial Narrow" panose="020B0606020202030204" pitchFamily="34" charset="0"/>
              </a:rPr>
              <a:t> </a:t>
            </a:r>
            <a:r>
              <a:rPr lang="en-US" altLang="en-US" sz="1200" i="1">
                <a:latin typeface="Arial Narrow" panose="020B0606020202030204" pitchFamily="34" charset="0"/>
              </a:rPr>
              <a:t>&gt;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48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Arial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Arial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Arial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Arial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chemeClr val="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SzPct val="80000"/>
        <a:buFont typeface="Wingdings 3" panose="05040102010807070707" pitchFamily="18" charset="2"/>
        <a:buChar char="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41313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SzPct val="115000"/>
        <a:buFont typeface="Arial Rounded MT Bold" panose="020F0704030504030204" pitchFamily="34" charset="0"/>
        <a:buChar char="–"/>
        <a:defRPr sz="3000">
          <a:solidFill>
            <a:schemeClr val="tx1"/>
          </a:solidFill>
          <a:latin typeface="+mn-lt"/>
        </a:defRPr>
      </a:lvl2pPr>
      <a:lvl3pPr marL="1028700" indent="-341313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Font typeface="Arial Rounded MT Bold" panose="020F0704030504030204" pitchFamily="34" charset="0"/>
        <a:buChar char="–"/>
        <a:defRPr sz="2800">
          <a:solidFill>
            <a:schemeClr val="tx1"/>
          </a:solidFill>
          <a:latin typeface="+mn-lt"/>
        </a:defRPr>
      </a:lvl3pPr>
      <a:lvl4pPr marL="1371600" indent="-341313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1714500" indent="-341313" algn="l" rtl="0" eaLnBrk="0" fontAlgn="base" hangingPunct="0">
        <a:lnSpc>
          <a:spcPct val="90000"/>
        </a:lnSpc>
        <a:spcBef>
          <a:spcPct val="4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2171700" indent="-341313" algn="l" rtl="0" fontAlgn="base">
        <a:lnSpc>
          <a:spcPct val="90000"/>
        </a:lnSpc>
        <a:spcBef>
          <a:spcPct val="4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6pPr>
      <a:lvl7pPr marL="2628900" indent="-341313" algn="l" rtl="0" fontAlgn="base">
        <a:lnSpc>
          <a:spcPct val="90000"/>
        </a:lnSpc>
        <a:spcBef>
          <a:spcPct val="4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7pPr>
      <a:lvl8pPr marL="3086100" indent="-341313" algn="l" rtl="0" fontAlgn="base">
        <a:lnSpc>
          <a:spcPct val="90000"/>
        </a:lnSpc>
        <a:spcBef>
          <a:spcPct val="4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8pPr>
      <a:lvl9pPr marL="3543300" indent="-341313" algn="l" rtl="0" fontAlgn="base">
        <a:lnSpc>
          <a:spcPct val="90000"/>
        </a:lnSpc>
        <a:spcBef>
          <a:spcPct val="4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02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  <p:sldLayoutId id="2147484251" r:id="rId2"/>
    <p:sldLayoutId id="2147484252" r:id="rId3"/>
    <p:sldLayoutId id="2147484253" r:id="rId4"/>
    <p:sldLayoutId id="2147484254" r:id="rId5"/>
    <p:sldLayoutId id="2147484255" r:id="rId6"/>
    <p:sldLayoutId id="2147484256" r:id="rId7"/>
    <p:sldLayoutId id="2147484257" r:id="rId8"/>
    <p:sldLayoutId id="2147484258" r:id="rId9"/>
    <p:sldLayoutId id="2147484259" r:id="rId10"/>
    <p:sldLayoutId id="214748426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ncelet.ru/conference/ric#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0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tags" Target="../tags/tag5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60472"/>
            <a:ext cx="7772400" cy="1255728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en-US" dirty="0"/>
              <a:t>The New Complexity Landscape around Circuit Minimization</a:t>
            </a:r>
            <a:endParaRPr lang="en-US" b="1" dirty="0">
              <a:hlinkClick r:id="rId3"/>
            </a:endParaRP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4581525"/>
            <a:ext cx="6400800" cy="677863"/>
          </a:xfrm>
        </p:spPr>
        <p:txBody>
          <a:bodyPr/>
          <a:lstStyle/>
          <a:p>
            <a:pPr eaLnBrk="1" hangingPunct="1"/>
            <a:r>
              <a:rPr lang="en-US" altLang="en-US" sz="2000" dirty="0">
                <a:solidFill>
                  <a:schemeClr val="tx1">
                    <a:alpha val="0"/>
                  </a:schemeClr>
                </a:solidFill>
              </a:rPr>
              <a:t>Joint work with </a:t>
            </a:r>
          </a:p>
          <a:p>
            <a:pPr eaLnBrk="1" hangingPunct="1"/>
            <a:r>
              <a:rPr lang="en-US" altLang="en-US" sz="2000" dirty="0">
                <a:solidFill>
                  <a:schemeClr val="tx1">
                    <a:alpha val="0"/>
                  </a:schemeClr>
                </a:solidFill>
              </a:rPr>
              <a:t>Shuichi </a:t>
            </a:r>
            <a:r>
              <a:rPr lang="en-US" altLang="en-US" sz="2000" dirty="0" err="1">
                <a:solidFill>
                  <a:schemeClr val="tx1">
                    <a:alpha val="0"/>
                  </a:schemeClr>
                </a:solidFill>
              </a:rPr>
              <a:t>Hirara</a:t>
            </a:r>
            <a:r>
              <a:rPr lang="en-US" altLang="en-US" sz="2000" dirty="0">
                <a:solidFill>
                  <a:schemeClr val="tx1">
                    <a:alpha val="0"/>
                  </a:schemeClr>
                </a:solidFill>
              </a:rPr>
              <a:t> (U. Tokyo)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476375" y="5732463"/>
            <a:ext cx="6400800" cy="276999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marL="0" indent="0" algn="ctr" rtl="0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itchFamily="18" charset="2"/>
              <a:buNone/>
              <a:defRPr sz="3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341313" algn="l" rtl="0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115000"/>
              <a:buFont typeface="Arial Rounded MT Bold" pitchFamily="34" charset="0"/>
              <a:buChar char="–"/>
              <a:defRPr sz="3000">
                <a:solidFill>
                  <a:schemeClr val="tx1"/>
                </a:solidFill>
                <a:latin typeface="+mn-lt"/>
              </a:defRPr>
            </a:lvl2pPr>
            <a:lvl3pPr marL="1028700" indent="-341313" algn="l" rtl="0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Font typeface="Arial Rounded MT Bold" pitchFamily="34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3pPr>
            <a:lvl4pPr marL="1371600" indent="-341313" algn="l" rtl="0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4pPr>
            <a:lvl5pPr marL="1714500" indent="-341313" algn="l" rtl="0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5pPr>
            <a:lvl6pPr marL="2171700" indent="-341313" algn="l" rtl="0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6pPr>
            <a:lvl7pPr marL="2628900" indent="-341313" algn="l" rtl="0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7pPr>
            <a:lvl8pPr marL="3086100" indent="-341313" algn="l" rtl="0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8pPr>
            <a:lvl9pPr marL="3543300" indent="-341313" algn="l" rtl="0" fontAlgn="base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2000" kern="0" dirty="0"/>
              <a:t>NYCAC, Manhattan, November 15, 2019</a:t>
            </a:r>
          </a:p>
        </p:txBody>
      </p:sp>
    </p:spTree>
  </p:cSld>
  <p:clrMapOvr>
    <a:masterClrMapping/>
  </p:clrMapOvr>
  <p:transition advTm="3079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D08AE-9E78-48AD-9871-EF278B808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Basic MCSP Facts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3F814F-E599-47CC-8B15-044DE276DA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0638"/>
                <a:ext cx="8229600" cy="5014130"/>
              </a:xfrm>
            </p:spPr>
            <p:txBody>
              <a:bodyPr/>
              <a:lstStyle/>
              <a:p>
                <a:r>
                  <a:rPr lang="en-US" dirty="0"/>
                  <a:t>MCSP is in NP.</a:t>
                </a:r>
              </a:p>
              <a:p>
                <a:r>
                  <a:rPr lang="en-US" dirty="0">
                    <a:solidFill>
                      <a:srgbClr val="272795"/>
                    </a:solidFill>
                  </a:rPr>
                  <a:t>[RR,KC]: If MCSP is in P/poly, then there are no cryptographically-secure one-way functions.</a:t>
                </a:r>
              </a:p>
              <a:p>
                <a:r>
                  <a:rPr lang="en-US" dirty="0"/>
                  <a:t>[AD]: MCSP is hard for SZK under BPP-Turing reductions.</a:t>
                </a:r>
              </a:p>
              <a:p>
                <a:r>
                  <a:rPr lang="en-US" dirty="0"/>
                  <a:t>[MW]: If MCSP is NP-hard under ≤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sty m:val="p"/>
                              <m:brk m:alnAt="7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mr>
                      <m:m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mr>
                    </m:m>
                  </m:oMath>
                </a14:m>
                <a:r>
                  <a:rPr lang="en-US" dirty="0"/>
                  <a:t> reductions, then EXP ≠ ZPP.</a:t>
                </a:r>
              </a:p>
              <a:p>
                <a:r>
                  <a:rPr lang="en-US" dirty="0"/>
                  <a:t>[MW]: MCSP </a:t>
                </a:r>
                <a:r>
                  <a:rPr lang="en-US" dirty="0">
                    <a:solidFill>
                      <a:srgbClr val="FFFF00"/>
                    </a:solidFill>
                  </a:rPr>
                  <a:t>is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FFFF00"/>
                    </a:solidFill>
                  </a:rPr>
                  <a:t>not hard </a:t>
                </a:r>
                <a:r>
                  <a:rPr lang="en-US" dirty="0"/>
                  <a:t>for PARITY under n</a:t>
                </a:r>
                <a:r>
                  <a:rPr lang="en-US" baseline="30000" dirty="0"/>
                  <a:t>1/3</a:t>
                </a:r>
                <a:r>
                  <a:rPr lang="en-US" dirty="0"/>
                  <a:t>-time local reductions.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3F814F-E599-47CC-8B15-044DE276DA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0638"/>
                <a:ext cx="8229600" cy="5014130"/>
              </a:xfrm>
              <a:blipFill>
                <a:blip r:embed="rId2"/>
                <a:stretch>
                  <a:fillRect l="-2148" t="-3528" r="-3630" b="-3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2637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3B2AFB05-44CB-4130-B61D-9050851381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Statistical Zero Knowledge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DBB91712-FFBE-48D0-81F4-DC5A896102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0638"/>
            <a:ext cx="8229600" cy="830997"/>
          </a:xfrm>
        </p:spPr>
        <p:txBody>
          <a:bodyPr/>
          <a:lstStyle/>
          <a:p>
            <a:pPr eaLnBrk="1" hangingPunct="1"/>
            <a:r>
              <a:rPr lang="en-US" altLang="en-US" dirty="0"/>
              <a:t>SZK is “nearly” inside NP ∩ </a:t>
            </a:r>
            <a:r>
              <a:rPr lang="en-US" altLang="en-US" dirty="0" err="1"/>
              <a:t>coNP</a:t>
            </a:r>
            <a:r>
              <a:rPr lang="en-US" altLang="en-US" dirty="0"/>
              <a:t> (and is probably completely inside NP ∩ </a:t>
            </a:r>
            <a:r>
              <a:rPr lang="en-US" altLang="en-US" dirty="0" err="1"/>
              <a:t>coNP</a:t>
            </a:r>
            <a:r>
              <a:rPr lang="en-US" altLang="en-US" dirty="0"/>
              <a:t>).</a:t>
            </a:r>
          </a:p>
        </p:txBody>
      </p:sp>
      <p:sp>
        <p:nvSpPr>
          <p:cNvPr id="52228" name="Oval 1">
            <a:extLst>
              <a:ext uri="{FF2B5EF4-FFF2-40B4-BE49-F238E27FC236}">
                <a16:creationId xmlns:a16="http://schemas.microsoft.com/office/drawing/2014/main" id="{E59584BF-24E6-442A-A5BA-19FB7F0BAE17}"/>
              </a:ext>
            </a:extLst>
          </p:cNvPr>
          <p:cNvSpPr>
            <a:spLocks noChangeArrowheads="1"/>
          </p:cNvSpPr>
          <p:nvPr/>
        </p:nvSpPr>
        <p:spPr bwMode="auto">
          <a:xfrm rot="3771369">
            <a:off x="2217738" y="3660775"/>
            <a:ext cx="3708400" cy="2124075"/>
          </a:xfrm>
          <a:prstGeom prst="ellipse">
            <a:avLst/>
          </a:prstGeom>
          <a:noFill/>
          <a:ln w="63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marL="276225" indent="-276225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buChar char="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SzPct val="115000"/>
              <a:buFont typeface="Arial Rounded MT Bold" panose="020F0704030504030204" pitchFamily="34" charset="0"/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Font typeface="Arial Rounded MT Bold" panose="020F070403050403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 3" panose="05040102010807070707" pitchFamily="18" charset="2"/>
              <a:buNone/>
            </a:pPr>
            <a:endParaRPr lang="en-US" altLang="en-US" sz="4400"/>
          </a:p>
        </p:txBody>
      </p:sp>
      <p:sp>
        <p:nvSpPr>
          <p:cNvPr id="52229" name="Oval 4">
            <a:extLst>
              <a:ext uri="{FF2B5EF4-FFF2-40B4-BE49-F238E27FC236}">
                <a16:creationId xmlns:a16="http://schemas.microsoft.com/office/drawing/2014/main" id="{5ED3BCE2-5C1C-4245-910B-1D8C055DBEA4}"/>
              </a:ext>
            </a:extLst>
          </p:cNvPr>
          <p:cNvSpPr>
            <a:spLocks noChangeArrowheads="1"/>
          </p:cNvSpPr>
          <p:nvPr/>
        </p:nvSpPr>
        <p:spPr bwMode="auto">
          <a:xfrm rot="6750607">
            <a:off x="3184526" y="3621087"/>
            <a:ext cx="3708400" cy="2124075"/>
          </a:xfrm>
          <a:prstGeom prst="ellipse">
            <a:avLst/>
          </a:prstGeom>
          <a:noFill/>
          <a:ln w="63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marL="276225" indent="-276225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buChar char="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SzPct val="115000"/>
              <a:buFont typeface="Arial Rounded MT Bold" panose="020F0704030504030204" pitchFamily="34" charset="0"/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Font typeface="Arial Rounded MT Bold" panose="020F070403050403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 3" panose="05040102010807070707" pitchFamily="18" charset="2"/>
              <a:buNone/>
            </a:pPr>
            <a:endParaRPr lang="en-US" altLang="en-US" sz="4400"/>
          </a:p>
        </p:txBody>
      </p:sp>
      <p:sp>
        <p:nvSpPr>
          <p:cNvPr id="52230" name="TextBox 3">
            <a:extLst>
              <a:ext uri="{FF2B5EF4-FFF2-40B4-BE49-F238E27FC236}">
                <a16:creationId xmlns:a16="http://schemas.microsoft.com/office/drawing/2014/main" id="{03724C61-8582-436A-B669-08954BAA0E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6963" y="3006725"/>
            <a:ext cx="6286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buChar char="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SzPct val="115000"/>
              <a:buFont typeface="Arial Rounded MT Bold" panose="020F0704030504030204" pitchFamily="34" charset="0"/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Font typeface="Arial Rounded MT Bold" panose="020F070403050403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altLang="en-US" sz="2500" dirty="0"/>
              <a:t>NP</a:t>
            </a:r>
          </a:p>
        </p:txBody>
      </p:sp>
      <p:sp>
        <p:nvSpPr>
          <p:cNvPr id="52231" name="TextBox 7">
            <a:extLst>
              <a:ext uri="{FF2B5EF4-FFF2-40B4-BE49-F238E27FC236}">
                <a16:creationId xmlns:a16="http://schemas.microsoft.com/office/drawing/2014/main" id="{9F80EC9F-FA59-47C4-B1AE-414B4E6EE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4213" y="3006725"/>
            <a:ext cx="9667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buChar char="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SzPct val="115000"/>
              <a:buFont typeface="Arial Rounded MT Bold" panose="020F0704030504030204" pitchFamily="34" charset="0"/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Font typeface="Arial Rounded MT Bold" panose="020F070403050403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altLang="en-US" sz="2500" dirty="0" err="1"/>
              <a:t>coNP</a:t>
            </a:r>
            <a:endParaRPr lang="en-US" altLang="en-US" sz="25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AE7238-01AB-4AE7-915F-13BF76837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2100" y="4727575"/>
            <a:ext cx="8064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buChar char="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SzPct val="115000"/>
              <a:buFont typeface="Arial Rounded MT Bold" panose="020F0704030504030204" pitchFamily="34" charset="0"/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Font typeface="Arial Rounded MT Bold" panose="020F070403050403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altLang="en-US" sz="2500" dirty="0"/>
              <a:t>SZK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0E9612-783A-4844-848C-3D4A9DD22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9869" y="3175940"/>
            <a:ext cx="1109599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buChar char="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SzPct val="115000"/>
              <a:buFont typeface="Arial Rounded MT Bold" panose="020F0704030504030204" pitchFamily="34" charset="0"/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Font typeface="Arial Rounded MT Bold" panose="020F070403050403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altLang="en-US" sz="2500" dirty="0"/>
              <a:t>MCSP</a:t>
            </a:r>
          </a:p>
        </p:txBody>
      </p:sp>
      <p:sp>
        <p:nvSpPr>
          <p:cNvPr id="13" name="5-Point Star 12">
            <a:extLst>
              <a:ext uri="{FF2B5EF4-FFF2-40B4-BE49-F238E27FC236}">
                <a16:creationId xmlns:a16="http://schemas.microsoft.com/office/drawing/2014/main" id="{3B524507-2C87-442B-B5AA-45544D594BB5}"/>
              </a:ext>
            </a:extLst>
          </p:cNvPr>
          <p:cNvSpPr/>
          <p:nvPr/>
        </p:nvSpPr>
        <p:spPr bwMode="auto">
          <a:xfrm>
            <a:off x="4831556" y="3292837"/>
            <a:ext cx="153988" cy="204788"/>
          </a:xfrm>
          <a:prstGeom prst="star5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 marL="276225" indent="-276225" algn="ctr" eaLnBrk="1" hangingPunct="1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buNone/>
              <a:defRPr/>
            </a:pPr>
            <a:endParaRPr lang="en-US">
              <a:latin typeface="Arial" charset="0"/>
            </a:endParaRPr>
          </a:p>
        </p:txBody>
      </p:sp>
      <p:sp>
        <p:nvSpPr>
          <p:cNvPr id="32781" name="Oval 1">
            <a:extLst>
              <a:ext uri="{FF2B5EF4-FFF2-40B4-BE49-F238E27FC236}">
                <a16:creationId xmlns:a16="http://schemas.microsoft.com/office/drawing/2014/main" id="{F378167D-636D-484B-844E-48B430D4A33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067763" y="4492511"/>
            <a:ext cx="2926080" cy="731520"/>
          </a:xfrm>
          <a:prstGeom prst="ellipse">
            <a:avLst/>
          </a:prstGeom>
          <a:solidFill>
            <a:schemeClr val="accent1">
              <a:alpha val="0"/>
            </a:schemeClr>
          </a:solidFill>
          <a:ln w="63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 lIns="0" tIns="0" rIns="0" bIns="0" anchor="ctr">
            <a:noAutofit/>
          </a:bodyPr>
          <a:lstStyle>
            <a:lvl1pPr marL="276225" indent="-276225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buChar char="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SzPct val="115000"/>
              <a:buFont typeface="Arial Rounded MT Bold" panose="020F0704030504030204" pitchFamily="34" charset="0"/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Font typeface="Arial Rounded MT Bold" panose="020F070403050403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 3" panose="05040102010807070707" pitchFamily="18" charset="2"/>
              <a:buNone/>
            </a:pPr>
            <a:endParaRPr lang="en-US" altLang="en-US" sz="4400"/>
          </a:p>
        </p:txBody>
      </p:sp>
    </p:spTree>
    <p:extLst>
      <p:ext uri="{BB962C8B-B14F-4D97-AF65-F5344CB8AC3E}">
        <p14:creationId xmlns:p14="http://schemas.microsoft.com/office/powerpoint/2010/main" val="392898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278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D08AE-9E78-48AD-9871-EF278B808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Basic MCSP Facts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3F814F-E599-47CC-8B15-044DE276DA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0638"/>
                <a:ext cx="8229600" cy="5014130"/>
              </a:xfrm>
            </p:spPr>
            <p:txBody>
              <a:bodyPr/>
              <a:lstStyle/>
              <a:p>
                <a:r>
                  <a:rPr lang="en-US" dirty="0"/>
                  <a:t>MCSP is in NP.</a:t>
                </a:r>
              </a:p>
              <a:p>
                <a:r>
                  <a:rPr lang="en-US" dirty="0"/>
                  <a:t>[RR,KC]: If MCSP is in P/poly, then there are no cryptographically-secure one-way functions.</a:t>
                </a:r>
              </a:p>
              <a:p>
                <a:r>
                  <a:rPr lang="en-US" dirty="0"/>
                  <a:t>[AD]: MCSP is hard for SZK under BPP-Turing reductions.</a:t>
                </a:r>
              </a:p>
              <a:p>
                <a:r>
                  <a:rPr lang="en-US" dirty="0"/>
                  <a:t>[MW]: If MCSP is NP-hard under ≤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sty m:val="p"/>
                              <m:brk m:alnAt="7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mr>
                      <m:m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mr>
                    </m:m>
                  </m:oMath>
                </a14:m>
                <a:r>
                  <a:rPr lang="en-US" dirty="0"/>
                  <a:t> reductions, then EXP ≠ ZPP.</a:t>
                </a:r>
              </a:p>
              <a:p>
                <a:r>
                  <a:rPr lang="en-US" dirty="0"/>
                  <a:t>[MW]: MCSP </a:t>
                </a:r>
                <a:r>
                  <a:rPr lang="en-US" dirty="0">
                    <a:solidFill>
                      <a:srgbClr val="FFFF00"/>
                    </a:solidFill>
                  </a:rPr>
                  <a:t>is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FFFF00"/>
                    </a:solidFill>
                  </a:rPr>
                  <a:t>not hard </a:t>
                </a:r>
                <a:r>
                  <a:rPr lang="en-US" dirty="0"/>
                  <a:t>for PARITY under n</a:t>
                </a:r>
                <a:r>
                  <a:rPr lang="en-US" baseline="30000" dirty="0"/>
                  <a:t>1/3</a:t>
                </a:r>
                <a:r>
                  <a:rPr lang="en-US" dirty="0"/>
                  <a:t>-time local reductions.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3F814F-E599-47CC-8B15-044DE276DA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0638"/>
                <a:ext cx="8229600" cy="5014130"/>
              </a:xfrm>
              <a:blipFill>
                <a:blip r:embed="rId2"/>
                <a:stretch>
                  <a:fillRect l="-2148" t="-3528" r="-3630" b="-3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8549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Kolmogorov Complexity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0295015C-4E6F-4A18-AFC5-EC9745AD6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084617"/>
            <a:ext cx="2003425" cy="267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182831-3138-42AE-9DA0-3A3329C87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9821"/>
            <a:ext cx="8229600" cy="415498"/>
          </a:xfrm>
        </p:spPr>
        <p:txBody>
          <a:bodyPr/>
          <a:lstStyle/>
          <a:p>
            <a:r>
              <a:rPr lang="en-US" dirty="0"/>
              <a:t>K(x) = min {|d| : U(d)=x}.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B3B60B-C364-41ED-A35C-0366F489717B}"/>
              </a:ext>
            </a:extLst>
          </p:cNvPr>
          <p:cNvSpPr txBox="1"/>
          <p:nvPr/>
        </p:nvSpPr>
        <p:spPr>
          <a:xfrm>
            <a:off x="611560" y="4869160"/>
            <a:ext cx="77756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“Invariance:” </a:t>
            </a:r>
            <a:r>
              <a:rPr lang="en-US" sz="3200" dirty="0"/>
              <a:t>If U and U’ are two Universal</a:t>
            </a:r>
          </a:p>
          <a:p>
            <a:r>
              <a:rPr lang="en-US" sz="3200" dirty="0"/>
              <a:t>TMs, then K</a:t>
            </a:r>
            <a:r>
              <a:rPr lang="en-US" sz="3200" baseline="-25000" dirty="0"/>
              <a:t>U</a:t>
            </a:r>
            <a:r>
              <a:rPr lang="en-US" sz="3200" dirty="0"/>
              <a:t>(x) ≈ K</a:t>
            </a:r>
            <a:r>
              <a:rPr lang="en-US" sz="3200" baseline="-25000" dirty="0"/>
              <a:t>U’</a:t>
            </a:r>
            <a:r>
              <a:rPr lang="en-US" sz="3200" dirty="0"/>
              <a:t>(x). </a:t>
            </a:r>
          </a:p>
        </p:txBody>
      </p:sp>
    </p:spTree>
    <p:extLst>
      <p:ext uri="{BB962C8B-B14F-4D97-AF65-F5344CB8AC3E}">
        <p14:creationId xmlns:p14="http://schemas.microsoft.com/office/powerpoint/2010/main" val="1273311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Kolmogorov Complexity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0295015C-4E6F-4A18-AFC5-EC9745AD6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084617"/>
            <a:ext cx="2003425" cy="267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182831-3138-42AE-9DA0-3A3329C87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9821"/>
            <a:ext cx="8229600" cy="415498"/>
          </a:xfrm>
        </p:spPr>
        <p:txBody>
          <a:bodyPr/>
          <a:lstStyle/>
          <a:p>
            <a:r>
              <a:rPr lang="en-US" dirty="0"/>
              <a:t>K(x) = min {|d| : U(d)=x}.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B3B60B-C364-41ED-A35C-0366F489717B}"/>
              </a:ext>
            </a:extLst>
          </p:cNvPr>
          <p:cNvSpPr txBox="1"/>
          <p:nvPr/>
        </p:nvSpPr>
        <p:spPr>
          <a:xfrm>
            <a:off x="1730108" y="4869160"/>
            <a:ext cx="52389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Great for many purposes… </a:t>
            </a:r>
          </a:p>
          <a:p>
            <a:r>
              <a:rPr lang="en-US" sz="3200" dirty="0"/>
              <a:t>but not computable.</a:t>
            </a:r>
          </a:p>
        </p:txBody>
      </p:sp>
    </p:spTree>
    <p:extLst>
      <p:ext uri="{BB962C8B-B14F-4D97-AF65-F5344CB8AC3E}">
        <p14:creationId xmlns:p14="http://schemas.microsoft.com/office/powerpoint/2010/main" val="2524040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7868E-C10F-4990-8231-FCE8097EE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 dirty="0"/>
              <a:t>Time-bounded</a:t>
            </a:r>
            <a:r>
              <a:rPr lang="en-US" altLang="en-US" dirty="0"/>
              <a:t> Kolmogorov Complexity</a:t>
            </a:r>
            <a:endParaRPr lang="en-US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96002DD8-0C0E-46A7-AF2A-CE4872CE5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0638"/>
            <a:ext cx="8229600" cy="4247317"/>
          </a:xfrm>
        </p:spPr>
        <p:txBody>
          <a:bodyPr/>
          <a:lstStyle/>
          <a:p>
            <a:r>
              <a:rPr lang="en-US" dirty="0"/>
              <a:t>A first attempt:</a:t>
            </a:r>
          </a:p>
          <a:p>
            <a:r>
              <a:rPr lang="en-US" dirty="0" err="1"/>
              <a:t>K</a:t>
            </a:r>
            <a:r>
              <a:rPr lang="en-US" baseline="30000" dirty="0" err="1"/>
              <a:t>t</a:t>
            </a:r>
            <a:r>
              <a:rPr lang="en-US" baseline="30000" dirty="0"/>
              <a:t>(n)</a:t>
            </a:r>
            <a:r>
              <a:rPr lang="en-US" dirty="0"/>
              <a:t>(x) = min {|d| : U(d)=x </a:t>
            </a:r>
            <a:r>
              <a:rPr lang="en-US" dirty="0">
                <a:solidFill>
                  <a:srgbClr val="FFFF00"/>
                </a:solidFill>
              </a:rPr>
              <a:t>in time t(|x|)</a:t>
            </a:r>
            <a:r>
              <a:rPr lang="en-US" dirty="0"/>
              <a:t>}.</a:t>
            </a:r>
          </a:p>
          <a:p>
            <a:r>
              <a:rPr lang="en-US" dirty="0"/>
              <a:t>Problem: No invariance!</a:t>
            </a:r>
          </a:p>
          <a:p>
            <a:r>
              <a:rPr lang="en-US" dirty="0"/>
              <a:t>There are workarounds, but they’re messy.</a:t>
            </a:r>
          </a:p>
          <a:p>
            <a:r>
              <a:rPr lang="en-US" dirty="0"/>
              <a:t>Still, we’ll need to refer to this notion, especially when t(n) = </a:t>
            </a:r>
            <a:r>
              <a:rPr lang="en-US" dirty="0" err="1"/>
              <a:t>n</a:t>
            </a:r>
            <a:r>
              <a:rPr lang="en-US" baseline="30000" dirty="0" err="1"/>
              <a:t>k</a:t>
            </a:r>
            <a:r>
              <a:rPr lang="en-US" dirty="0"/>
              <a:t> for some k, or when t(n) = 2</a:t>
            </a:r>
            <a:r>
              <a:rPr lang="en-US" baseline="30000" dirty="0"/>
              <a:t>n</a:t>
            </a:r>
            <a:r>
              <a:rPr lang="el-GR" baseline="48000" dirty="0"/>
              <a:t>ε</a:t>
            </a:r>
            <a:r>
              <a:rPr lang="en-US" dirty="0"/>
              <a:t> for some </a:t>
            </a:r>
            <a:r>
              <a:rPr lang="el-GR" dirty="0"/>
              <a:t>ε</a:t>
            </a:r>
            <a:r>
              <a:rPr lang="en-US" dirty="0"/>
              <a:t>&gt;0.</a:t>
            </a:r>
          </a:p>
          <a:p>
            <a:r>
              <a:rPr lang="en-US" dirty="0"/>
              <a:t>Let’s call these </a:t>
            </a:r>
            <a:r>
              <a:rPr lang="en-US" dirty="0" err="1"/>
              <a:t>K</a:t>
            </a:r>
            <a:r>
              <a:rPr lang="en-US" baseline="30000" dirty="0" err="1"/>
              <a:t>poly</a:t>
            </a:r>
            <a:r>
              <a:rPr lang="en-US" dirty="0"/>
              <a:t> and </a:t>
            </a:r>
            <a:r>
              <a:rPr lang="en-US" dirty="0" err="1"/>
              <a:t>K</a:t>
            </a:r>
            <a:r>
              <a:rPr lang="en-US" baseline="30000" dirty="0" err="1"/>
              <a:t>exp</a:t>
            </a:r>
            <a:r>
              <a:rPr lang="en-US" dirty="0"/>
              <a:t>, respectively.</a:t>
            </a:r>
          </a:p>
        </p:txBody>
      </p:sp>
    </p:spTree>
    <p:extLst>
      <p:ext uri="{BB962C8B-B14F-4D97-AF65-F5344CB8AC3E}">
        <p14:creationId xmlns:p14="http://schemas.microsoft.com/office/powerpoint/2010/main" val="195827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i="1" dirty="0"/>
              <a:t>Time-bounded</a:t>
            </a:r>
            <a:r>
              <a:rPr lang="en-US" altLang="en-US" sz="3600" dirty="0"/>
              <a:t> Kolmogorov Complexity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182831-3138-42AE-9DA0-3A3329C87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564" y="1340768"/>
            <a:ext cx="8229600" cy="415498"/>
          </a:xfrm>
        </p:spPr>
        <p:txBody>
          <a:bodyPr/>
          <a:lstStyle/>
          <a:p>
            <a:r>
              <a:rPr lang="en-US" dirty="0" err="1"/>
              <a:t>Kt</a:t>
            </a:r>
            <a:r>
              <a:rPr lang="en-US" dirty="0"/>
              <a:t>(x) = min {|d| </a:t>
            </a:r>
            <a:r>
              <a:rPr lang="en-US" dirty="0">
                <a:solidFill>
                  <a:srgbClr val="FFFF00"/>
                </a:solidFill>
              </a:rPr>
              <a:t>+ log t </a:t>
            </a:r>
            <a:r>
              <a:rPr lang="en-US" dirty="0"/>
              <a:t>: U(d)=x </a:t>
            </a:r>
            <a:r>
              <a:rPr lang="en-US" dirty="0">
                <a:solidFill>
                  <a:srgbClr val="FFFF00"/>
                </a:solidFill>
              </a:rPr>
              <a:t>in time t</a:t>
            </a:r>
            <a:r>
              <a:rPr lang="en-US" dirty="0"/>
              <a:t>}.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B3B60B-C364-41ED-A35C-0366F489717B}"/>
              </a:ext>
            </a:extLst>
          </p:cNvPr>
          <p:cNvSpPr txBox="1"/>
          <p:nvPr/>
        </p:nvSpPr>
        <p:spPr>
          <a:xfrm>
            <a:off x="1730108" y="4869160"/>
            <a:ext cx="52613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Great for many purposes… </a:t>
            </a:r>
          </a:p>
          <a:p>
            <a:r>
              <a:rPr lang="en-US" sz="3200" dirty="0"/>
              <a:t>but captures an odd type of </a:t>
            </a:r>
          </a:p>
          <a:p>
            <a:r>
              <a:rPr lang="en-US" sz="3200" dirty="0"/>
              <a:t>circuit size.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D21C97BB-7763-41BE-BE15-6ECAEFE7C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775" y="2132856"/>
            <a:ext cx="1371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98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7DCE696-794D-497E-8CF8-D5E1D3994A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Circuit Complexity</a:t>
            </a:r>
          </a:p>
        </p:txBody>
      </p:sp>
      <p:sp>
        <p:nvSpPr>
          <p:cNvPr id="465923" name="Rectangle 3">
            <a:extLst>
              <a:ext uri="{FF2B5EF4-FFF2-40B4-BE49-F238E27FC236}">
                <a16:creationId xmlns:a16="http://schemas.microsoft.com/office/drawing/2014/main" id="{CC1609F0-1971-4E65-8F13-36EC7CF380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0638"/>
            <a:ext cx="8229600" cy="3425825"/>
          </a:xfrm>
        </p:spPr>
        <p:txBody>
          <a:bodyPr/>
          <a:lstStyle/>
          <a:p>
            <a:pPr eaLnBrk="1" hangingPunct="1"/>
            <a:r>
              <a:rPr lang="en-US" altLang="en-US" dirty="0"/>
              <a:t>Let D be a circuit of AND </a:t>
            </a:r>
            <a:r>
              <a:rPr lang="en-US" altLang="en-US" dirty="0" err="1"/>
              <a:t>and</a:t>
            </a:r>
            <a:r>
              <a:rPr lang="en-US" altLang="en-US" dirty="0"/>
              <a:t> OR gates (with negations at the inputs).  Size(D) = # of wires in D.</a:t>
            </a:r>
          </a:p>
          <a:p>
            <a:pPr eaLnBrk="1" hangingPunct="1"/>
            <a:r>
              <a:rPr lang="en-US" altLang="en-US" dirty="0"/>
              <a:t>Size(f) = min{Size(D) : D computes f}</a:t>
            </a:r>
          </a:p>
          <a:p>
            <a:pPr eaLnBrk="1" hangingPunct="1"/>
            <a:r>
              <a:rPr lang="en-US" altLang="en-US" dirty="0"/>
              <a:t>We may allow oracle gates for a set A, along with AND </a:t>
            </a:r>
            <a:r>
              <a:rPr lang="en-US" altLang="en-US" dirty="0" err="1"/>
              <a:t>and</a:t>
            </a:r>
            <a:r>
              <a:rPr lang="en-US" altLang="en-US" dirty="0"/>
              <a:t> OR gates.</a:t>
            </a:r>
            <a:endParaRPr lang="en-US" altLang="en-US" dirty="0">
              <a:cs typeface="Arial" panose="020B0604020202020204" pitchFamily="34" charset="0"/>
            </a:endParaRPr>
          </a:p>
          <a:p>
            <a:pPr eaLnBrk="1" hangingPunct="1"/>
            <a:r>
              <a:rPr lang="en-US" altLang="en-US" dirty="0" err="1"/>
              <a:t>Size</a:t>
            </a:r>
            <a:r>
              <a:rPr lang="en-US" altLang="en-US" baseline="30000" dirty="0" err="1"/>
              <a:t>A</a:t>
            </a:r>
            <a:r>
              <a:rPr lang="en-US" altLang="en-US" dirty="0"/>
              <a:t>(f) = min{Size(D) : D</a:t>
            </a:r>
            <a:r>
              <a:rPr lang="en-US" altLang="en-US" baseline="30000" dirty="0"/>
              <a:t>A </a:t>
            </a:r>
            <a:r>
              <a:rPr lang="en-US" altLang="en-US" dirty="0"/>
              <a:t>computes f}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2A74EFD7-24BB-4529-AD50-992FFA215F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What is an Oracle Gate?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5251C8F7-513E-4F59-A0A1-5E9CC84336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0638"/>
            <a:ext cx="8229600" cy="249299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cs typeface="Arial" panose="020B0604020202020204" pitchFamily="34" charset="0"/>
              </a:rPr>
              <a:t>An oracle gate for oracle </a:t>
            </a:r>
            <a:r>
              <a:rPr lang="en-US" altLang="en-US" sz="3600" i="1" dirty="0">
                <a:cs typeface="Arial" panose="020B0604020202020204" pitchFamily="34" charset="0"/>
              </a:rPr>
              <a:t>B</a:t>
            </a:r>
            <a:r>
              <a:rPr lang="en-US" altLang="en-US" sz="3600" dirty="0">
                <a:cs typeface="Arial" panose="020B0604020202020204" pitchFamily="34" charset="0"/>
              </a:rPr>
              <a:t> is a piece of hardware with </a:t>
            </a:r>
            <a:r>
              <a:rPr lang="en-US" altLang="en-US" sz="3600" i="1" dirty="0">
                <a:cs typeface="Arial" panose="020B0604020202020204" pitchFamily="34" charset="0"/>
              </a:rPr>
              <a:t>k</a:t>
            </a:r>
            <a:r>
              <a:rPr lang="en-US" altLang="en-US" sz="3600" dirty="0">
                <a:cs typeface="Arial" panose="020B0604020202020204" pitchFamily="34" charset="0"/>
              </a:rPr>
              <a:t> wires coming in (for some </a:t>
            </a:r>
            <a:r>
              <a:rPr lang="en-US" altLang="en-US" sz="3600" i="1" dirty="0">
                <a:cs typeface="Arial" panose="020B0604020202020204" pitchFamily="34" charset="0"/>
              </a:rPr>
              <a:t>k</a:t>
            </a:r>
            <a:r>
              <a:rPr lang="en-US" altLang="en-US" sz="3600" dirty="0">
                <a:cs typeface="Arial" panose="020B0604020202020204" pitchFamily="34" charset="0"/>
              </a:rPr>
              <a:t>).  If those wires take on the value </a:t>
            </a:r>
            <a:r>
              <a:rPr lang="en-US" altLang="en-US" sz="3600" i="1" dirty="0">
                <a:cs typeface="Arial" panose="020B0604020202020204" pitchFamily="34" charset="0"/>
              </a:rPr>
              <a:t>x</a:t>
            </a:r>
            <a:r>
              <a:rPr lang="en-US" altLang="en-US" sz="3600" dirty="0">
                <a:cs typeface="Arial" panose="020B0604020202020204" pitchFamily="34" charset="0"/>
              </a:rPr>
              <a:t>, then the gate outputs 1 if </a:t>
            </a:r>
            <a:r>
              <a:rPr lang="en-US" altLang="en-US" sz="3600" i="1" dirty="0">
                <a:cs typeface="Arial" panose="020B0604020202020204" pitchFamily="34" charset="0"/>
              </a:rPr>
              <a:t>x</a:t>
            </a:r>
            <a:r>
              <a:rPr lang="en-US" altLang="en-US" sz="3600" dirty="0">
                <a:cs typeface="Arial" panose="020B0604020202020204" pitchFamily="34" charset="0"/>
              </a:rPr>
              <a:t> is in </a:t>
            </a:r>
            <a:r>
              <a:rPr lang="en-US" altLang="en-US" sz="3600" i="1" dirty="0">
                <a:cs typeface="Arial" panose="020B0604020202020204" pitchFamily="34" charset="0"/>
              </a:rPr>
              <a:t>B</a:t>
            </a:r>
            <a:r>
              <a:rPr lang="en-US" altLang="en-US" sz="3600" dirty="0">
                <a:cs typeface="Arial" panose="020B0604020202020204" pitchFamily="34" charset="0"/>
              </a:rPr>
              <a:t>, and 0 otherwise.</a:t>
            </a:r>
            <a:endParaRPr lang="en-US" altLang="en-US" sz="3600" dirty="0"/>
          </a:p>
        </p:txBody>
      </p:sp>
      <p:sp>
        <p:nvSpPr>
          <p:cNvPr id="504836" name="AutoShape 4">
            <a:extLst>
              <a:ext uri="{FF2B5EF4-FFF2-40B4-BE49-F238E27FC236}">
                <a16:creationId xmlns:a16="http://schemas.microsoft.com/office/drawing/2014/main" id="{64BDA9A1-2F37-46D3-B35C-B259CC2AB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3933825"/>
            <a:ext cx="6264275" cy="2303463"/>
          </a:xfrm>
          <a:prstGeom prst="triangle">
            <a:avLst>
              <a:gd name="adj" fmla="val 50000"/>
            </a:avLst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4837" name="Rectangle 5">
            <a:extLst>
              <a:ext uri="{FF2B5EF4-FFF2-40B4-BE49-F238E27FC236}">
                <a16:creationId xmlns:a16="http://schemas.microsoft.com/office/drawing/2014/main" id="{747996D1-7578-41F7-9C8D-65BED54C7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4941888"/>
            <a:ext cx="914400" cy="574675"/>
          </a:xfrm>
          <a:prstGeom prst="rect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ctr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SzPct val="80000"/>
              <a:buFont typeface="Wingdings 3" panose="05040102010807070707" pitchFamily="18" charset="2"/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04838" name="Text Box 6">
            <a:extLst>
              <a:ext uri="{FF2B5EF4-FFF2-40B4-BE49-F238E27FC236}">
                <a16:creationId xmlns:a16="http://schemas.microsoft.com/office/drawing/2014/main" id="{BD288260-7CCD-4D2E-9EEC-4F4AB1779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5084763"/>
            <a:ext cx="1524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276225" indent="-276225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buChar char="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341313">
              <a:lnSpc>
                <a:spcPct val="90000"/>
              </a:lnSpc>
              <a:spcBef>
                <a:spcPct val="40000"/>
              </a:spcBef>
              <a:buSzPct val="115000"/>
              <a:buFont typeface="Arial Rounded MT Bold" panose="020F0704030504030204" pitchFamily="34" charset="0"/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341313">
              <a:lnSpc>
                <a:spcPct val="90000"/>
              </a:lnSpc>
              <a:spcBef>
                <a:spcPct val="40000"/>
              </a:spcBef>
              <a:buFont typeface="Arial Rounded MT Bold" panose="020F070403050403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indent="-341313">
              <a:lnSpc>
                <a:spcPct val="90000"/>
              </a:lnSpc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14500" indent="-341313">
              <a:lnSpc>
                <a:spcPct val="90000"/>
              </a:lnSpc>
              <a:spcBef>
                <a:spcPct val="4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717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289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861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433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altLang="en-US" sz="1800" i="1"/>
              <a:t>B</a:t>
            </a:r>
          </a:p>
        </p:txBody>
      </p:sp>
      <p:sp>
        <p:nvSpPr>
          <p:cNvPr id="504839" name="Line 7">
            <a:extLst>
              <a:ext uri="{FF2B5EF4-FFF2-40B4-BE49-F238E27FC236}">
                <a16:creationId xmlns:a16="http://schemas.microsoft.com/office/drawing/2014/main" id="{A9712846-BE41-45E8-9BB8-ADB5574A3FB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63938" y="5516563"/>
            <a:ext cx="431800" cy="36036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504840" name="Line 8">
            <a:extLst>
              <a:ext uri="{FF2B5EF4-FFF2-40B4-BE49-F238E27FC236}">
                <a16:creationId xmlns:a16="http://schemas.microsoft.com/office/drawing/2014/main" id="{859808A5-A7E6-4B84-A178-2F32AF13C29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9338" y="5516563"/>
            <a:ext cx="360362" cy="36036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504841" name="Line 9">
            <a:extLst>
              <a:ext uri="{FF2B5EF4-FFF2-40B4-BE49-F238E27FC236}">
                <a16:creationId xmlns:a16="http://schemas.microsoft.com/office/drawing/2014/main" id="{FF5B02B1-5977-45C7-A51D-5911C90BEC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95738" y="5516563"/>
            <a:ext cx="288925" cy="4333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504842" name="Line 10">
            <a:extLst>
              <a:ext uri="{FF2B5EF4-FFF2-40B4-BE49-F238E27FC236}">
                <a16:creationId xmlns:a16="http://schemas.microsoft.com/office/drawing/2014/main" id="{0DF50C5A-FD0E-46D8-8EBD-CFF05723F45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5516563"/>
            <a:ext cx="215900" cy="360362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504843" name="Line 11">
            <a:extLst>
              <a:ext uri="{FF2B5EF4-FFF2-40B4-BE49-F238E27FC236}">
                <a16:creationId xmlns:a16="http://schemas.microsoft.com/office/drawing/2014/main" id="{4F035B71-DA26-4A8B-9DA8-496FD1B9EA1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7538" y="5516563"/>
            <a:ext cx="0" cy="4333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34D3DB21-BA3D-4DAA-BE73-554103E50A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Time-Bounded Kolmogorov Complexity</a:t>
            </a:r>
          </a:p>
        </p:txBody>
      </p:sp>
      <p:sp>
        <p:nvSpPr>
          <p:cNvPr id="472067" name="Rectangle 3">
            <a:extLst>
              <a:ext uri="{FF2B5EF4-FFF2-40B4-BE49-F238E27FC236}">
                <a16:creationId xmlns:a16="http://schemas.microsoft.com/office/drawing/2014/main" id="{95D12167-FFB1-4013-80C3-BBA95546FE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0638"/>
            <a:ext cx="8229600" cy="3831818"/>
          </a:xfrm>
        </p:spPr>
        <p:txBody>
          <a:bodyPr/>
          <a:lstStyle/>
          <a:p>
            <a:pPr eaLnBrk="1" hangingPunct="1"/>
            <a:r>
              <a:rPr lang="en-US" altLang="en-US" dirty="0"/>
              <a:t>Levin’s definition:</a:t>
            </a:r>
          </a:p>
          <a:p>
            <a:pPr eaLnBrk="1" hangingPunct="1"/>
            <a:r>
              <a:rPr lang="en-US" altLang="en-US" dirty="0" err="1"/>
              <a:t>Kt</a:t>
            </a:r>
            <a:r>
              <a:rPr lang="en-US" altLang="en-US" dirty="0"/>
              <a:t>(x) = min{|d|+log t : U(d) = x in time t}.</a:t>
            </a:r>
          </a:p>
          <a:p>
            <a:r>
              <a:rPr lang="en-US" altLang="en-US" dirty="0"/>
              <a:t>…</a:t>
            </a:r>
            <a:r>
              <a:rPr lang="en-US" sz="2800" dirty="0"/>
              <a:t>but captures an odd type of circuit size.</a:t>
            </a:r>
            <a:endParaRPr lang="en-US" altLang="en-US" dirty="0"/>
          </a:p>
          <a:p>
            <a:pPr eaLnBrk="1" hangingPunct="1"/>
            <a:r>
              <a:rPr lang="en-US" altLang="en-US" dirty="0"/>
              <a:t>Let A be complete for E = </a:t>
            </a:r>
            <a:r>
              <a:rPr lang="en-US" altLang="en-US" dirty="0" err="1"/>
              <a:t>Dtime</a:t>
            </a:r>
            <a:r>
              <a:rPr lang="en-US" altLang="en-US" dirty="0"/>
              <a:t>(2</a:t>
            </a:r>
            <a:r>
              <a:rPr lang="en-US" altLang="en-US" baseline="30000" dirty="0"/>
              <a:t>O(n)</a:t>
            </a:r>
            <a:r>
              <a:rPr lang="en-US" altLang="en-US" dirty="0"/>
              <a:t>).  </a:t>
            </a:r>
          </a:p>
          <a:p>
            <a:pPr lvl="1" eaLnBrk="1" hangingPunct="1"/>
            <a:r>
              <a:rPr lang="en-US" altLang="en-US" dirty="0"/>
              <a:t>Then </a:t>
            </a:r>
            <a:r>
              <a:rPr lang="en-US" altLang="en-US" dirty="0" err="1"/>
              <a:t>Kt</a:t>
            </a:r>
            <a:r>
              <a:rPr lang="en-US" altLang="en-US" dirty="0"/>
              <a:t>(x) </a:t>
            </a:r>
            <a:r>
              <a:rPr lang="en-US" altLang="en-US" dirty="0">
                <a:cs typeface="Arial" panose="020B0604020202020204" pitchFamily="34" charset="0"/>
              </a:rPr>
              <a:t>≈ </a:t>
            </a:r>
            <a:r>
              <a:rPr lang="en-US" altLang="en-US" dirty="0" err="1">
                <a:cs typeface="Arial" panose="020B0604020202020204" pitchFamily="34" charset="0"/>
              </a:rPr>
              <a:t>Size</a:t>
            </a:r>
            <a:r>
              <a:rPr lang="en-US" altLang="en-US" baseline="30000" dirty="0" err="1">
                <a:cs typeface="Arial" panose="020B0604020202020204" pitchFamily="34" charset="0"/>
              </a:rPr>
              <a:t>A</a:t>
            </a:r>
            <a:r>
              <a:rPr lang="en-US" altLang="en-US" dirty="0">
                <a:cs typeface="Arial" panose="020B0604020202020204" pitchFamily="34" charset="0"/>
              </a:rPr>
              <a:t>(x).</a:t>
            </a:r>
          </a:p>
          <a:p>
            <a:pPr lvl="1" eaLnBrk="1" hangingPunct="1"/>
            <a:r>
              <a:rPr lang="en-US" altLang="en-US" dirty="0">
                <a:cs typeface="Arial" panose="020B0604020202020204" pitchFamily="34" charset="0"/>
              </a:rPr>
              <a:t>As we shall see, this is useful in showing that computing </a:t>
            </a:r>
            <a:r>
              <a:rPr lang="en-US" altLang="en-US" dirty="0" err="1">
                <a:cs typeface="Arial" panose="020B0604020202020204" pitchFamily="34" charset="0"/>
              </a:rPr>
              <a:t>Kt</a:t>
            </a:r>
            <a:r>
              <a:rPr lang="en-US" altLang="en-US" dirty="0">
                <a:cs typeface="Arial" panose="020B0604020202020204" pitchFamily="34" charset="0"/>
              </a:rPr>
              <a:t> is complete for EXP.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F5318-A954-486F-AB8F-A9C688958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Complex Landscape</a:t>
            </a:r>
          </a:p>
        </p:txBody>
      </p:sp>
      <p:pic>
        <p:nvPicPr>
          <p:cNvPr id="5" name="Content Placeholder 4" descr="A close up of a rock mountain in the desert&#10;&#10;Description automatically generated">
            <a:extLst>
              <a:ext uri="{FF2B5EF4-FFF2-40B4-BE49-F238E27FC236}">
                <a16:creationId xmlns:a16="http://schemas.microsoft.com/office/drawing/2014/main" id="{7937FBAD-8FA5-47B2-9200-AAE44F6133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292" y="1628800"/>
            <a:ext cx="5251416" cy="3938562"/>
          </a:xfrm>
        </p:spPr>
      </p:pic>
    </p:spTree>
    <p:extLst>
      <p:ext uri="{BB962C8B-B14F-4D97-AF65-F5344CB8AC3E}">
        <p14:creationId xmlns:p14="http://schemas.microsoft.com/office/powerpoint/2010/main" val="1222185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3841DC98-CCD0-4694-9D3B-1D6D352811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Time-Bounded Kolmogorov Complexity</a:t>
            </a:r>
          </a:p>
        </p:txBody>
      </p:sp>
      <p:sp>
        <p:nvSpPr>
          <p:cNvPr id="474115" name="Rectangle 3">
            <a:extLst>
              <a:ext uri="{FF2B5EF4-FFF2-40B4-BE49-F238E27FC236}">
                <a16:creationId xmlns:a16="http://schemas.microsoft.com/office/drawing/2014/main" id="{350A69B8-C80D-4718-8E37-AA0C43FD52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0638"/>
            <a:ext cx="8229600" cy="4613275"/>
          </a:xfrm>
        </p:spPr>
        <p:txBody>
          <a:bodyPr/>
          <a:lstStyle/>
          <a:p>
            <a:pPr eaLnBrk="1" hangingPunct="1"/>
            <a:r>
              <a:rPr lang="en-US" altLang="en-US" dirty="0"/>
              <a:t>Levin’s definition:</a:t>
            </a:r>
          </a:p>
          <a:p>
            <a:pPr eaLnBrk="1" hangingPunct="1"/>
            <a:r>
              <a:rPr lang="en-US" altLang="en-US" dirty="0" err="1"/>
              <a:t>Kt</a:t>
            </a:r>
            <a:r>
              <a:rPr lang="en-US" altLang="en-US" dirty="0"/>
              <a:t>(x) = min{|d|+log t : U(d) = x in time t}.</a:t>
            </a:r>
          </a:p>
          <a:p>
            <a:pPr eaLnBrk="1" hangingPunct="1"/>
            <a:r>
              <a:rPr lang="en-US" altLang="en-US" dirty="0"/>
              <a:t>Why log t?</a:t>
            </a:r>
          </a:p>
          <a:p>
            <a:pPr lvl="1" eaLnBrk="1" hangingPunct="1"/>
            <a:r>
              <a:rPr lang="en-US" altLang="en-US" dirty="0"/>
              <a:t>This gives an optimal search order for NP search problems.</a:t>
            </a:r>
          </a:p>
          <a:p>
            <a:pPr lvl="1" eaLnBrk="1" hangingPunct="1"/>
            <a:r>
              <a:rPr lang="en-US" altLang="en-US" dirty="0"/>
              <a:t>Adding t instead of log t would give every string complexity </a:t>
            </a:r>
            <a:r>
              <a:rPr lang="en-US" altLang="en-US" dirty="0">
                <a:cs typeface="Arial" panose="020B0604020202020204" pitchFamily="34" charset="0"/>
              </a:rPr>
              <a:t>≥ |x|.</a:t>
            </a:r>
          </a:p>
          <a:p>
            <a:pPr eaLnBrk="1" hangingPunct="1"/>
            <a:r>
              <a:rPr lang="en-US" altLang="en-US" dirty="0"/>
              <a:t>…So let’s look at how to make the run-time be much smaller.</a:t>
            </a:r>
            <a:endParaRPr lang="en-US" altLang="en-US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62706C74-80A2-47B6-9DE8-495CAD5513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Revised Kolmogorov Complexity</a:t>
            </a:r>
          </a:p>
        </p:txBody>
      </p:sp>
      <p:sp>
        <p:nvSpPr>
          <p:cNvPr id="476163" name="Rectangle 3">
            <a:extLst>
              <a:ext uri="{FF2B5EF4-FFF2-40B4-BE49-F238E27FC236}">
                <a16:creationId xmlns:a16="http://schemas.microsoft.com/office/drawing/2014/main" id="{B2EC80F5-B9C2-45C4-8088-09ECDD91CD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0638"/>
            <a:ext cx="8229600" cy="5078313"/>
          </a:xfrm>
        </p:spPr>
        <p:txBody>
          <a:bodyPr/>
          <a:lstStyle/>
          <a:p>
            <a:pPr eaLnBrk="1" hangingPunct="1"/>
            <a:r>
              <a:rPr lang="en-US" altLang="en-US" dirty="0"/>
              <a:t>K(x) = min{|d| : for all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>
                <a:cs typeface="Arial" panose="020B0604020202020204" pitchFamily="34" charset="0"/>
              </a:rPr>
              <a:t>≤ |x| + 1, </a:t>
            </a:r>
            <a:r>
              <a:rPr lang="en-US" altLang="en-US" dirty="0"/>
              <a:t>U(</a:t>
            </a:r>
            <a:r>
              <a:rPr lang="en-US" altLang="en-US" dirty="0" err="1"/>
              <a:t>d,i,b</a:t>
            </a:r>
            <a:r>
              <a:rPr lang="en-US" altLang="en-US" dirty="0"/>
              <a:t>) = 1 </a:t>
            </a:r>
            <a:r>
              <a:rPr lang="en-US" altLang="en-US" dirty="0" err="1"/>
              <a:t>iff</a:t>
            </a:r>
            <a:r>
              <a:rPr lang="en-US" altLang="en-US" dirty="0"/>
              <a:t> b is the </a:t>
            </a:r>
            <a:r>
              <a:rPr lang="en-US" altLang="en-US" dirty="0" err="1"/>
              <a:t>i-th</a:t>
            </a:r>
            <a:r>
              <a:rPr lang="en-US" altLang="en-US" dirty="0"/>
              <a:t> bit of x} (where bit # i+1 of x is *).</a:t>
            </a:r>
          </a:p>
          <a:p>
            <a:pPr lvl="1" eaLnBrk="1" hangingPunct="1"/>
            <a:r>
              <a:rPr lang="en-US" altLang="en-US" dirty="0"/>
              <a:t>This is identical to the original definition.</a:t>
            </a:r>
          </a:p>
          <a:p>
            <a:pPr eaLnBrk="1" hangingPunct="1"/>
            <a:r>
              <a:rPr lang="en-US" altLang="en-US" dirty="0" err="1"/>
              <a:t>Kt</a:t>
            </a:r>
            <a:r>
              <a:rPr lang="en-US" altLang="en-US" dirty="0"/>
              <a:t>(x) = min{|d|+log t : for all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>
                <a:cs typeface="Arial" panose="020B0604020202020204" pitchFamily="34" charset="0"/>
              </a:rPr>
              <a:t>≤ |x| + 1, </a:t>
            </a:r>
            <a:r>
              <a:rPr lang="en-US" altLang="en-US" dirty="0"/>
              <a:t>U(</a:t>
            </a:r>
            <a:r>
              <a:rPr lang="en-US" altLang="en-US" dirty="0" err="1"/>
              <a:t>d,i,b</a:t>
            </a:r>
            <a:r>
              <a:rPr lang="en-US" altLang="en-US" dirty="0"/>
              <a:t>) = 1 </a:t>
            </a:r>
            <a:r>
              <a:rPr lang="en-US" altLang="en-US" dirty="0" err="1"/>
              <a:t>iff</a:t>
            </a:r>
            <a:r>
              <a:rPr lang="en-US" altLang="en-US" dirty="0"/>
              <a:t> b is the </a:t>
            </a:r>
            <a:r>
              <a:rPr lang="en-US" altLang="en-US" dirty="0" err="1"/>
              <a:t>i-th</a:t>
            </a:r>
            <a:r>
              <a:rPr lang="en-US" altLang="en-US" dirty="0"/>
              <a:t> bit of x, in time t}.</a:t>
            </a:r>
          </a:p>
          <a:p>
            <a:pPr lvl="1" eaLnBrk="1" hangingPunct="1"/>
            <a:r>
              <a:rPr lang="en-US" altLang="en-US" dirty="0"/>
              <a:t>The new and old definitions are within O(log |x|) of each other.</a:t>
            </a:r>
          </a:p>
          <a:p>
            <a:pPr eaLnBrk="1" hangingPunct="1"/>
            <a:r>
              <a:rPr lang="en-US" altLang="en-US" dirty="0"/>
              <a:t>Define KT(x) = min{|d|+t : for all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en-US" altLang="en-US" dirty="0">
                <a:cs typeface="Arial" panose="020B0604020202020204" pitchFamily="34" charset="0"/>
              </a:rPr>
              <a:t>≤ |x| + 1, </a:t>
            </a:r>
            <a:r>
              <a:rPr lang="en-US" altLang="en-US" dirty="0"/>
              <a:t>U(</a:t>
            </a:r>
            <a:r>
              <a:rPr lang="en-US" altLang="en-US" dirty="0" err="1"/>
              <a:t>d,i,b</a:t>
            </a:r>
            <a:r>
              <a:rPr lang="en-US" altLang="en-US" dirty="0"/>
              <a:t>) = 1 </a:t>
            </a:r>
            <a:r>
              <a:rPr lang="en-US" altLang="en-US" dirty="0" err="1"/>
              <a:t>iff</a:t>
            </a:r>
            <a:r>
              <a:rPr lang="en-US" altLang="en-US" dirty="0"/>
              <a:t> b is the </a:t>
            </a:r>
            <a:r>
              <a:rPr lang="en-US" altLang="en-US" dirty="0" err="1"/>
              <a:t>i-th</a:t>
            </a:r>
            <a:r>
              <a:rPr lang="en-US" altLang="en-US" dirty="0"/>
              <a:t> bit of x, in time t}.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42E7A9B2-66F3-45A1-94C9-A101EB7E5B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Kolmogorov Complexity is Circuit Complexity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0D90F6F9-40D5-4459-BA1C-809ECC95C7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0638"/>
            <a:ext cx="8229600" cy="1615827"/>
          </a:xfrm>
        </p:spPr>
        <p:txBody>
          <a:bodyPr/>
          <a:lstStyle/>
          <a:p>
            <a:pPr eaLnBrk="1" hangingPunct="1"/>
            <a:r>
              <a:rPr lang="en-US" altLang="en-US" dirty="0"/>
              <a:t>KT(x) </a:t>
            </a:r>
            <a:r>
              <a:rPr lang="en-US" altLang="en-US" dirty="0">
                <a:cs typeface="Arial" panose="020B0604020202020204" pitchFamily="34" charset="0"/>
              </a:rPr>
              <a:t>≈ Size(x).</a:t>
            </a:r>
            <a:endParaRPr lang="en-US" altLang="en-US" dirty="0"/>
          </a:p>
          <a:p>
            <a:pPr eaLnBrk="1" hangingPunct="1"/>
            <a:r>
              <a:rPr lang="en-US" altLang="en-US" dirty="0"/>
              <a:t>K(x)</a:t>
            </a:r>
            <a:r>
              <a:rPr lang="en-US" altLang="en-US" dirty="0">
                <a:cs typeface="Arial" panose="020B0604020202020204" pitchFamily="34" charset="0"/>
              </a:rPr>
              <a:t> ≈ </a:t>
            </a:r>
            <a:r>
              <a:rPr lang="en-US" altLang="en-US" dirty="0"/>
              <a:t>KT</a:t>
            </a:r>
            <a:r>
              <a:rPr lang="en-US" altLang="en-US" baseline="30000" dirty="0"/>
              <a:t>H</a:t>
            </a:r>
            <a:r>
              <a:rPr lang="en-US" altLang="en-US" dirty="0"/>
              <a:t> </a:t>
            </a:r>
            <a:r>
              <a:rPr lang="en-US" altLang="en-US" dirty="0">
                <a:cs typeface="Arial" panose="020B0604020202020204" pitchFamily="34" charset="0"/>
              </a:rPr>
              <a:t>≈ </a:t>
            </a:r>
            <a:r>
              <a:rPr lang="en-US" altLang="en-US" dirty="0" err="1">
                <a:cs typeface="Arial" panose="020B0604020202020204" pitchFamily="34" charset="0"/>
              </a:rPr>
              <a:t>Size</a:t>
            </a:r>
            <a:r>
              <a:rPr lang="en-US" altLang="en-US" baseline="30000" dirty="0" err="1">
                <a:cs typeface="Arial" panose="020B0604020202020204" pitchFamily="34" charset="0"/>
              </a:rPr>
              <a:t>H</a:t>
            </a:r>
            <a:r>
              <a:rPr lang="en-US" altLang="en-US" dirty="0">
                <a:cs typeface="Arial" panose="020B0604020202020204" pitchFamily="34" charset="0"/>
              </a:rPr>
              <a:t>(x).</a:t>
            </a:r>
          </a:p>
          <a:p>
            <a:pPr eaLnBrk="1" hangingPunct="1"/>
            <a:r>
              <a:rPr lang="en-US" altLang="en-US" dirty="0" err="1"/>
              <a:t>Kt</a:t>
            </a:r>
            <a:r>
              <a:rPr lang="en-US" altLang="en-US" dirty="0"/>
              <a:t>(x)</a:t>
            </a:r>
            <a:r>
              <a:rPr lang="en-US" altLang="en-US" dirty="0">
                <a:cs typeface="Arial" panose="020B0604020202020204" pitchFamily="34" charset="0"/>
              </a:rPr>
              <a:t> ≈ </a:t>
            </a:r>
            <a:r>
              <a:rPr lang="en-US" altLang="en-US" dirty="0"/>
              <a:t>KT</a:t>
            </a:r>
            <a:r>
              <a:rPr lang="en-US" altLang="en-US" baseline="30000" dirty="0"/>
              <a:t>E</a:t>
            </a:r>
            <a:r>
              <a:rPr lang="en-US" altLang="en-US" dirty="0"/>
              <a:t> </a:t>
            </a:r>
            <a:r>
              <a:rPr lang="en-US" altLang="en-US" dirty="0">
                <a:cs typeface="Arial" panose="020B0604020202020204" pitchFamily="34" charset="0"/>
              </a:rPr>
              <a:t>≈ </a:t>
            </a:r>
            <a:r>
              <a:rPr lang="en-US" altLang="en-US" dirty="0" err="1">
                <a:cs typeface="Arial" panose="020B0604020202020204" pitchFamily="34" charset="0"/>
              </a:rPr>
              <a:t>Size</a:t>
            </a:r>
            <a:r>
              <a:rPr lang="en-US" altLang="en-US" baseline="30000" dirty="0" err="1">
                <a:cs typeface="Arial" panose="020B0604020202020204" pitchFamily="34" charset="0"/>
              </a:rPr>
              <a:t>E</a:t>
            </a:r>
            <a:r>
              <a:rPr lang="en-US" altLang="en-US" dirty="0">
                <a:cs typeface="Arial" panose="020B0604020202020204" pitchFamily="34" charset="0"/>
              </a:rPr>
              <a:t>(x).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42E7A9B2-66F3-45A1-94C9-A101EB7E5B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Kolmogorov Complexity is Circuit Complexity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0D90F6F9-40D5-4459-BA1C-809ECC95C7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90638"/>
            <a:ext cx="8229600" cy="4062651"/>
          </a:xfrm>
        </p:spPr>
        <p:txBody>
          <a:bodyPr/>
          <a:lstStyle/>
          <a:p>
            <a:pPr eaLnBrk="1" hangingPunct="1"/>
            <a:r>
              <a:rPr lang="en-US" altLang="en-US" dirty="0"/>
              <a:t>KT(x) </a:t>
            </a:r>
            <a:r>
              <a:rPr lang="en-US" altLang="en-US" dirty="0">
                <a:cs typeface="Arial" panose="020B0604020202020204" pitchFamily="34" charset="0"/>
              </a:rPr>
              <a:t>≈ Size(x).</a:t>
            </a:r>
            <a:endParaRPr lang="en-US" altLang="en-US" dirty="0"/>
          </a:p>
          <a:p>
            <a:pPr eaLnBrk="1" hangingPunct="1"/>
            <a:r>
              <a:rPr lang="en-US" altLang="en-US" dirty="0"/>
              <a:t>K(x)</a:t>
            </a:r>
            <a:r>
              <a:rPr lang="en-US" altLang="en-US" dirty="0">
                <a:cs typeface="Arial" panose="020B0604020202020204" pitchFamily="34" charset="0"/>
              </a:rPr>
              <a:t> ≈ </a:t>
            </a:r>
            <a:r>
              <a:rPr lang="en-US" altLang="en-US" dirty="0"/>
              <a:t>KT</a:t>
            </a:r>
            <a:r>
              <a:rPr lang="en-US" altLang="en-US" baseline="30000" dirty="0"/>
              <a:t>H</a:t>
            </a:r>
            <a:r>
              <a:rPr lang="en-US" altLang="en-US" dirty="0"/>
              <a:t> </a:t>
            </a:r>
            <a:r>
              <a:rPr lang="en-US" altLang="en-US" dirty="0">
                <a:cs typeface="Arial" panose="020B0604020202020204" pitchFamily="34" charset="0"/>
              </a:rPr>
              <a:t>≈ </a:t>
            </a:r>
            <a:r>
              <a:rPr lang="en-US" altLang="en-US" dirty="0" err="1">
                <a:cs typeface="Arial" panose="020B0604020202020204" pitchFamily="34" charset="0"/>
              </a:rPr>
              <a:t>Size</a:t>
            </a:r>
            <a:r>
              <a:rPr lang="en-US" altLang="en-US" baseline="30000" dirty="0" err="1">
                <a:cs typeface="Arial" panose="020B0604020202020204" pitchFamily="34" charset="0"/>
              </a:rPr>
              <a:t>H</a:t>
            </a:r>
            <a:r>
              <a:rPr lang="en-US" altLang="en-US" dirty="0">
                <a:cs typeface="Arial" panose="020B0604020202020204" pitchFamily="34" charset="0"/>
              </a:rPr>
              <a:t>(x).</a:t>
            </a:r>
          </a:p>
          <a:p>
            <a:pPr eaLnBrk="1" hangingPunct="1"/>
            <a:r>
              <a:rPr lang="en-US" altLang="en-US" dirty="0" err="1"/>
              <a:t>Kt</a:t>
            </a:r>
            <a:r>
              <a:rPr lang="en-US" altLang="en-US" dirty="0"/>
              <a:t>(x)</a:t>
            </a:r>
            <a:r>
              <a:rPr lang="en-US" altLang="en-US" dirty="0">
                <a:cs typeface="Arial" panose="020B0604020202020204" pitchFamily="34" charset="0"/>
              </a:rPr>
              <a:t> ≈ </a:t>
            </a:r>
            <a:r>
              <a:rPr lang="en-US" altLang="en-US" dirty="0"/>
              <a:t>KT</a:t>
            </a:r>
            <a:r>
              <a:rPr lang="en-US" altLang="en-US" baseline="30000" dirty="0"/>
              <a:t>E</a:t>
            </a:r>
            <a:r>
              <a:rPr lang="en-US" altLang="en-US" dirty="0"/>
              <a:t> </a:t>
            </a:r>
            <a:r>
              <a:rPr lang="en-US" altLang="en-US" dirty="0">
                <a:cs typeface="Arial" panose="020B0604020202020204" pitchFamily="34" charset="0"/>
              </a:rPr>
              <a:t>≈ </a:t>
            </a:r>
            <a:r>
              <a:rPr lang="en-US" altLang="en-US" dirty="0" err="1">
                <a:cs typeface="Arial" panose="020B0604020202020204" pitchFamily="34" charset="0"/>
              </a:rPr>
              <a:t>Size</a:t>
            </a:r>
            <a:r>
              <a:rPr lang="en-US" altLang="en-US" baseline="30000" dirty="0" err="1">
                <a:cs typeface="Arial" panose="020B0604020202020204" pitchFamily="34" charset="0"/>
              </a:rPr>
              <a:t>E</a:t>
            </a:r>
            <a:r>
              <a:rPr lang="en-US" altLang="en-US" dirty="0">
                <a:cs typeface="Arial" panose="020B0604020202020204" pitchFamily="34" charset="0"/>
              </a:rPr>
              <a:t>(x).</a:t>
            </a:r>
          </a:p>
          <a:p>
            <a:pPr eaLnBrk="1" hangingPunct="1"/>
            <a:r>
              <a:rPr lang="en-US" altLang="en-US" dirty="0">
                <a:cs typeface="Arial" panose="020B0604020202020204" pitchFamily="34" charset="0"/>
              </a:rPr>
              <a:t>KS(x) </a:t>
            </a:r>
            <a:r>
              <a:rPr lang="en-US" altLang="en-US" dirty="0"/>
              <a:t>=  min{|d|+s : U(d) = x, in </a:t>
            </a:r>
            <a:r>
              <a:rPr lang="en-US" altLang="en-US" dirty="0">
                <a:solidFill>
                  <a:schemeClr val="hlink"/>
                </a:solidFill>
              </a:rPr>
              <a:t>space</a:t>
            </a:r>
            <a:r>
              <a:rPr lang="en-US" altLang="en-US" dirty="0"/>
              <a:t> s}                  </a:t>
            </a:r>
            <a:r>
              <a:rPr lang="en-US" altLang="en-US" dirty="0">
                <a:cs typeface="Arial" panose="020B0604020202020204" pitchFamily="34" charset="0"/>
              </a:rPr>
              <a:t>≈ </a:t>
            </a:r>
            <a:r>
              <a:rPr lang="en-US" altLang="en-US" dirty="0"/>
              <a:t>KT</a:t>
            </a:r>
            <a:r>
              <a:rPr lang="en-US" altLang="en-US" baseline="30000" dirty="0"/>
              <a:t>QBF</a:t>
            </a:r>
            <a:r>
              <a:rPr lang="en-US" altLang="en-US" dirty="0"/>
              <a:t>(x) </a:t>
            </a:r>
            <a:r>
              <a:rPr lang="en-US" altLang="en-US" dirty="0">
                <a:cs typeface="Arial" panose="020B0604020202020204" pitchFamily="34" charset="0"/>
              </a:rPr>
              <a:t>≈ </a:t>
            </a:r>
            <a:r>
              <a:rPr lang="en-US" altLang="en-US" dirty="0" err="1">
                <a:cs typeface="Arial" panose="020B0604020202020204" pitchFamily="34" charset="0"/>
              </a:rPr>
              <a:t>Size</a:t>
            </a:r>
            <a:r>
              <a:rPr lang="en-US" altLang="en-US" baseline="30000" dirty="0" err="1">
                <a:cs typeface="Arial" panose="020B0604020202020204" pitchFamily="34" charset="0"/>
              </a:rPr>
              <a:t>QBF</a:t>
            </a:r>
            <a:r>
              <a:rPr lang="en-US" altLang="en-US" dirty="0">
                <a:cs typeface="Arial" panose="020B0604020202020204" pitchFamily="34" charset="0"/>
              </a:rPr>
              <a:t>(x).</a:t>
            </a:r>
          </a:p>
          <a:p>
            <a:pPr eaLnBrk="1" hangingPunct="1"/>
            <a:r>
              <a:rPr lang="en-US" altLang="en-US" dirty="0">
                <a:cs typeface="Arial" panose="020B0604020202020204" pitchFamily="34" charset="0"/>
              </a:rPr>
              <a:t>Let’s review what is known about the complexity of computing KT, KS, and </a:t>
            </a:r>
            <a:r>
              <a:rPr lang="en-US" altLang="en-US" dirty="0" err="1">
                <a:cs typeface="Arial" panose="020B0604020202020204" pitchFamily="34" charset="0"/>
              </a:rPr>
              <a:t>Kt</a:t>
            </a:r>
            <a:r>
              <a:rPr lang="en-US" altLang="en-US" dirty="0">
                <a:cs typeface="Arial" panose="020B0604020202020204" pitchFamily="34" charset="0"/>
              </a:rPr>
              <a:t> (and more generally KT</a:t>
            </a:r>
            <a:r>
              <a:rPr lang="en-US" altLang="en-US" baseline="30000" dirty="0">
                <a:cs typeface="Arial" panose="020B0604020202020204" pitchFamily="34" charset="0"/>
              </a:rPr>
              <a:t>A</a:t>
            </a:r>
            <a:r>
              <a:rPr lang="en-US" altLang="en-US" dirty="0">
                <a:cs typeface="Arial" panose="020B0604020202020204" pitchFamily="34" charset="0"/>
              </a:rPr>
              <a:t> for various A).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3855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32801-E7A9-4FFA-A66B-FDD544011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Minimum Circuit Size Problem (and friends)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4AADD-C882-4473-9D31-8C22599A1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0638"/>
            <a:ext cx="8229600" cy="3416320"/>
          </a:xfrm>
        </p:spPr>
        <p:txBody>
          <a:bodyPr/>
          <a:lstStyle/>
          <a:p>
            <a:r>
              <a:rPr lang="en-US" dirty="0"/>
              <a:t>MCSP = {(</a:t>
            </a:r>
            <a:r>
              <a:rPr lang="en-US" dirty="0" err="1"/>
              <a:t>x,i</a:t>
            </a:r>
            <a:r>
              <a:rPr lang="en-US" dirty="0"/>
              <a:t>) : Size(x) ≤ </a:t>
            </a:r>
            <a:r>
              <a:rPr lang="en-US" dirty="0" err="1"/>
              <a:t>i</a:t>
            </a:r>
            <a:r>
              <a:rPr lang="en-US" dirty="0"/>
              <a:t>}</a:t>
            </a:r>
          </a:p>
          <a:p>
            <a:r>
              <a:rPr lang="en-US" dirty="0"/>
              <a:t>MKTP = {(</a:t>
            </a:r>
            <a:r>
              <a:rPr lang="en-US" dirty="0" err="1"/>
              <a:t>x,i</a:t>
            </a:r>
            <a:r>
              <a:rPr lang="en-US" dirty="0"/>
              <a:t>) : KT(x) ≤ </a:t>
            </a:r>
            <a:r>
              <a:rPr lang="en-US" dirty="0" err="1"/>
              <a:t>i</a:t>
            </a:r>
            <a:r>
              <a:rPr lang="en-US" dirty="0"/>
              <a:t>}</a:t>
            </a:r>
          </a:p>
          <a:p>
            <a:r>
              <a:rPr lang="en-US" dirty="0" err="1"/>
              <a:t>MKtP</a:t>
            </a:r>
            <a:r>
              <a:rPr lang="en-US" dirty="0"/>
              <a:t> = {(</a:t>
            </a:r>
            <a:r>
              <a:rPr lang="en-US" dirty="0" err="1"/>
              <a:t>x,i</a:t>
            </a:r>
            <a:r>
              <a:rPr lang="en-US" dirty="0"/>
              <a:t>) : </a:t>
            </a:r>
            <a:r>
              <a:rPr lang="en-US" dirty="0" err="1"/>
              <a:t>Kt</a:t>
            </a:r>
            <a:r>
              <a:rPr lang="en-US" dirty="0"/>
              <a:t>(x) ≤ </a:t>
            </a:r>
            <a:r>
              <a:rPr lang="en-US" dirty="0" err="1"/>
              <a:t>i</a:t>
            </a:r>
            <a:r>
              <a:rPr lang="en-US" dirty="0"/>
              <a:t>} </a:t>
            </a:r>
          </a:p>
          <a:p>
            <a:r>
              <a:rPr lang="en-US" dirty="0" err="1"/>
              <a:t>MK</a:t>
            </a:r>
            <a:r>
              <a:rPr lang="en-US" baseline="30000" dirty="0" err="1"/>
              <a:t>poly</a:t>
            </a:r>
            <a:r>
              <a:rPr lang="en-US" dirty="0" err="1"/>
              <a:t>P</a:t>
            </a:r>
            <a:r>
              <a:rPr lang="en-US" dirty="0"/>
              <a:t> = {(</a:t>
            </a:r>
            <a:r>
              <a:rPr lang="en-US" dirty="0" err="1"/>
              <a:t>x,i</a:t>
            </a:r>
            <a:r>
              <a:rPr lang="en-US" dirty="0"/>
              <a:t>) : </a:t>
            </a:r>
            <a:r>
              <a:rPr lang="en-US" dirty="0" err="1"/>
              <a:t>K</a:t>
            </a:r>
            <a:r>
              <a:rPr lang="en-US" baseline="30000" dirty="0" err="1"/>
              <a:t>poly</a:t>
            </a:r>
            <a:r>
              <a:rPr lang="en-US" dirty="0"/>
              <a:t>(x) ≤ </a:t>
            </a:r>
            <a:r>
              <a:rPr lang="en-US" dirty="0" err="1"/>
              <a:t>i</a:t>
            </a:r>
            <a:r>
              <a:rPr lang="en-US" dirty="0"/>
              <a:t>}</a:t>
            </a:r>
          </a:p>
          <a:p>
            <a:r>
              <a:rPr lang="en-US" dirty="0" err="1"/>
              <a:t>MK</a:t>
            </a:r>
            <a:r>
              <a:rPr lang="en-US" baseline="30000" dirty="0" err="1"/>
              <a:t>exp</a:t>
            </a:r>
            <a:r>
              <a:rPr lang="en-US" dirty="0" err="1"/>
              <a:t>P</a:t>
            </a:r>
            <a:r>
              <a:rPr lang="en-US" dirty="0"/>
              <a:t> = {(</a:t>
            </a:r>
            <a:r>
              <a:rPr lang="en-US" dirty="0" err="1"/>
              <a:t>x,i</a:t>
            </a:r>
            <a:r>
              <a:rPr lang="en-US" dirty="0"/>
              <a:t>) : </a:t>
            </a:r>
            <a:r>
              <a:rPr lang="en-US" dirty="0" err="1"/>
              <a:t>K</a:t>
            </a:r>
            <a:r>
              <a:rPr lang="en-US" baseline="30000" dirty="0" err="1"/>
              <a:t>exp</a:t>
            </a:r>
            <a:r>
              <a:rPr lang="en-US" dirty="0"/>
              <a:t>(x) ≤ </a:t>
            </a:r>
            <a:r>
              <a:rPr lang="en-US" dirty="0" err="1"/>
              <a:t>i</a:t>
            </a:r>
            <a:r>
              <a:rPr lang="en-US" dirty="0"/>
              <a:t>},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61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D08AE-9E78-48AD-9871-EF278B808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Known Hardness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F814F-E599-47CC-8B15-044DE276D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0638"/>
            <a:ext cx="8229600" cy="5309146"/>
          </a:xfrm>
        </p:spPr>
        <p:txBody>
          <a:bodyPr/>
          <a:lstStyle/>
          <a:p>
            <a:r>
              <a:rPr lang="en-US" dirty="0" err="1"/>
              <a:t>MKtP</a:t>
            </a:r>
            <a:r>
              <a:rPr lang="en-US" dirty="0"/>
              <a:t> and </a:t>
            </a:r>
            <a:r>
              <a:rPr lang="en-US" dirty="0" err="1"/>
              <a:t>MK</a:t>
            </a:r>
            <a:r>
              <a:rPr lang="en-US" baseline="30000" dirty="0" err="1"/>
              <a:t>exp</a:t>
            </a:r>
            <a:r>
              <a:rPr lang="en-US" dirty="0" err="1"/>
              <a:t>P</a:t>
            </a:r>
            <a:r>
              <a:rPr lang="en-US" dirty="0"/>
              <a:t> are complete for EXP under P/poly-Turing reductions (and NP-Turing reductions).</a:t>
            </a:r>
          </a:p>
          <a:p>
            <a:r>
              <a:rPr lang="en-US" dirty="0"/>
              <a:t>MKSP is complete for PSPACE under ZPP-Turing reductions.</a:t>
            </a:r>
          </a:p>
          <a:p>
            <a:r>
              <a:rPr lang="en-US" dirty="0"/>
              <a:t>MKTP and </a:t>
            </a:r>
            <a:r>
              <a:rPr lang="en-US" dirty="0" err="1"/>
              <a:t>MK</a:t>
            </a:r>
            <a:r>
              <a:rPr lang="en-US" baseline="30000" dirty="0" err="1"/>
              <a:t>poly</a:t>
            </a:r>
            <a:r>
              <a:rPr lang="en-US" dirty="0" err="1"/>
              <a:t>P</a:t>
            </a:r>
            <a:r>
              <a:rPr lang="en-US" dirty="0"/>
              <a:t> (and MCSP) are hard for SZK under BPP-Turing reductions.</a:t>
            </a:r>
          </a:p>
          <a:p>
            <a:r>
              <a:rPr lang="en-US" dirty="0">
                <a:solidFill>
                  <a:srgbClr val="FFFF00"/>
                </a:solidFill>
              </a:rPr>
              <a:t>The hardness results above are all proved using the connection to pseudorandom function generators.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47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A1D10DEA-E58D-4F66-A401-71BB080857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50900"/>
          </a:xfrm>
        </p:spPr>
        <p:txBody>
          <a:bodyPr/>
          <a:lstStyle/>
          <a:p>
            <a:pPr eaLnBrk="1" hangingPunct="1"/>
            <a:r>
              <a:rPr lang="en-US" altLang="en-US" dirty="0"/>
              <a:t>Pseudorandom Generators</a:t>
            </a:r>
          </a:p>
        </p:txBody>
      </p:sp>
      <p:sp>
        <p:nvSpPr>
          <p:cNvPr id="580612" name="Text Box 4">
            <a:extLst>
              <a:ext uri="{FF2B5EF4-FFF2-40B4-BE49-F238E27FC236}">
                <a16:creationId xmlns:a16="http://schemas.microsoft.com/office/drawing/2014/main" id="{58924B1C-2518-4478-A0B4-07F60F290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3716338"/>
            <a:ext cx="6908800" cy="177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276225" indent="-276225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buChar char="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341313">
              <a:lnSpc>
                <a:spcPct val="90000"/>
              </a:lnSpc>
              <a:spcBef>
                <a:spcPct val="40000"/>
              </a:spcBef>
              <a:buSzPct val="115000"/>
              <a:buFont typeface="Arial Rounded MT Bold" panose="020F0704030504030204" pitchFamily="34" charset="0"/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341313">
              <a:lnSpc>
                <a:spcPct val="90000"/>
              </a:lnSpc>
              <a:spcBef>
                <a:spcPct val="40000"/>
              </a:spcBef>
              <a:buFont typeface="Arial Rounded MT Bold" panose="020F070403050403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indent="-341313">
              <a:lnSpc>
                <a:spcPct val="90000"/>
              </a:lnSpc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14500" indent="-341313">
              <a:lnSpc>
                <a:spcPct val="90000"/>
              </a:lnSpc>
              <a:spcBef>
                <a:spcPct val="4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717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289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861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433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altLang="en-US" sz="2400"/>
              <a:t>For any efficient “test” T, </a:t>
            </a:r>
          </a:p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altLang="en-US" sz="2400"/>
              <a:t>Prob[T accepts a random string of length n]</a:t>
            </a:r>
          </a:p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altLang="en-US" sz="2400"/>
              <a:t>≈</a:t>
            </a:r>
          </a:p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altLang="en-US" sz="2400"/>
              <a:t>Prob[T accepts a pseudorandom string of length n]</a:t>
            </a:r>
          </a:p>
        </p:txBody>
      </p:sp>
      <p:sp>
        <p:nvSpPr>
          <p:cNvPr id="22532" name="Rectangle 9">
            <a:extLst>
              <a:ext uri="{FF2B5EF4-FFF2-40B4-BE49-F238E27FC236}">
                <a16:creationId xmlns:a16="http://schemas.microsoft.com/office/drawing/2014/main" id="{470FD9CC-D32B-4B46-B177-A4C51F3D4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2924175"/>
            <a:ext cx="3889375" cy="334963"/>
          </a:xfrm>
          <a:prstGeom prst="rect">
            <a:avLst/>
          </a:prstGeom>
          <a:solidFill>
            <a:schemeClr val="accent1">
              <a:alpha val="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marL="276225" indent="-276225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buChar char="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341313">
              <a:lnSpc>
                <a:spcPct val="90000"/>
              </a:lnSpc>
              <a:spcBef>
                <a:spcPct val="40000"/>
              </a:spcBef>
              <a:buSzPct val="115000"/>
              <a:buFont typeface="Arial Rounded MT Bold" panose="020F0704030504030204" pitchFamily="34" charset="0"/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341313">
              <a:lnSpc>
                <a:spcPct val="90000"/>
              </a:lnSpc>
              <a:spcBef>
                <a:spcPct val="40000"/>
              </a:spcBef>
              <a:buFont typeface="Arial Rounded MT Bold" panose="020F070403050403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indent="-341313">
              <a:lnSpc>
                <a:spcPct val="90000"/>
              </a:lnSpc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14500" indent="-341313">
              <a:lnSpc>
                <a:spcPct val="90000"/>
              </a:lnSpc>
              <a:spcBef>
                <a:spcPct val="4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717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289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861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433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altLang="en-US" sz="2400">
                <a:solidFill>
                  <a:schemeClr val="hlink"/>
                </a:solidFill>
              </a:rPr>
              <a:t>Pseudo</a:t>
            </a:r>
            <a:r>
              <a:rPr lang="en-US" altLang="en-US" sz="2400"/>
              <a:t>Random bits b</a:t>
            </a:r>
            <a:r>
              <a:rPr lang="en-US" altLang="en-US" sz="2400" baseline="-25000"/>
              <a:t>1</a:t>
            </a:r>
            <a:r>
              <a:rPr lang="en-US" altLang="en-US" sz="2400"/>
              <a:t>,b</a:t>
            </a:r>
            <a:r>
              <a:rPr lang="en-US" altLang="en-US" sz="2400" baseline="-25000"/>
              <a:t>2</a:t>
            </a:r>
            <a:r>
              <a:rPr lang="en-US" altLang="en-US" sz="2400"/>
              <a:t>,…</a:t>
            </a:r>
          </a:p>
        </p:txBody>
      </p:sp>
      <p:sp>
        <p:nvSpPr>
          <p:cNvPr id="22533" name="Rectangle 11">
            <a:extLst>
              <a:ext uri="{FF2B5EF4-FFF2-40B4-BE49-F238E27FC236}">
                <a16:creationId xmlns:a16="http://schemas.microsoft.com/office/drawing/2014/main" id="{74CAEB98-AE77-4E6A-A4BD-3111E6945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859088"/>
            <a:ext cx="668338" cy="334962"/>
          </a:xfrm>
          <a:prstGeom prst="rect">
            <a:avLst/>
          </a:prstGeom>
          <a:solidFill>
            <a:schemeClr val="accent1">
              <a:alpha val="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marL="276225" indent="-276225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buChar char="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341313">
              <a:lnSpc>
                <a:spcPct val="90000"/>
              </a:lnSpc>
              <a:spcBef>
                <a:spcPct val="40000"/>
              </a:spcBef>
              <a:buSzPct val="115000"/>
              <a:buFont typeface="Arial Rounded MT Bold" panose="020F0704030504030204" pitchFamily="34" charset="0"/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341313">
              <a:lnSpc>
                <a:spcPct val="90000"/>
              </a:lnSpc>
              <a:spcBef>
                <a:spcPct val="40000"/>
              </a:spcBef>
              <a:buFont typeface="Arial Rounded MT Bold" panose="020F070403050403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indent="-341313">
              <a:lnSpc>
                <a:spcPct val="90000"/>
              </a:lnSpc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14500" indent="-341313">
              <a:lnSpc>
                <a:spcPct val="90000"/>
              </a:lnSpc>
              <a:spcBef>
                <a:spcPct val="4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717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289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861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433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altLang="en-US" sz="2400"/>
              <a:t>seed</a:t>
            </a:r>
          </a:p>
        </p:txBody>
      </p:sp>
      <p:cxnSp>
        <p:nvCxnSpPr>
          <p:cNvPr id="22534" name="Straight Arrow Connector 2">
            <a:extLst>
              <a:ext uri="{FF2B5EF4-FFF2-40B4-BE49-F238E27FC236}">
                <a16:creationId xmlns:a16="http://schemas.microsoft.com/office/drawing/2014/main" id="{D780C2D1-1429-4F5E-AEF6-A8FA32EAF77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47813" y="3027363"/>
            <a:ext cx="2447925" cy="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35" name="TextBox 4">
            <a:extLst>
              <a:ext uri="{FF2B5EF4-FFF2-40B4-BE49-F238E27FC236}">
                <a16:creationId xmlns:a16="http://schemas.microsoft.com/office/drawing/2014/main" id="{7AC8F263-21CD-4A1F-92B8-8922CECE0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8700" y="2132013"/>
            <a:ext cx="6238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buChar char="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SzPct val="115000"/>
              <a:buFont typeface="Arial Rounded MT Bold" panose="020F0704030504030204" pitchFamily="34" charset="0"/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Font typeface="Arial Rounded MT Bold" panose="020F070403050403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altLang="en-US" sz="4400"/>
              <a:t>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BA8EC4CE-3605-41E7-8140-FF14127268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50900"/>
          </a:xfrm>
        </p:spPr>
        <p:txBody>
          <a:bodyPr/>
          <a:lstStyle/>
          <a:p>
            <a:pPr eaLnBrk="1" hangingPunct="1"/>
            <a:r>
              <a:rPr lang="en-US" altLang="en-US"/>
              <a:t>Pseudorandom Generators</a:t>
            </a:r>
          </a:p>
        </p:txBody>
      </p:sp>
      <p:sp>
        <p:nvSpPr>
          <p:cNvPr id="24579" name="Text Box 4">
            <a:extLst>
              <a:ext uri="{FF2B5EF4-FFF2-40B4-BE49-F238E27FC236}">
                <a16:creationId xmlns:a16="http://schemas.microsoft.com/office/drawing/2014/main" id="{D9E5BDA3-29E5-4E16-A7BA-52C9AFB1B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7575" y="3716338"/>
            <a:ext cx="4551363" cy="177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276225" indent="-276225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buChar char="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341313">
              <a:lnSpc>
                <a:spcPct val="90000"/>
              </a:lnSpc>
              <a:spcBef>
                <a:spcPct val="40000"/>
              </a:spcBef>
              <a:buSzPct val="115000"/>
              <a:buFont typeface="Arial Rounded MT Bold" panose="020F0704030504030204" pitchFamily="34" charset="0"/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341313">
              <a:lnSpc>
                <a:spcPct val="90000"/>
              </a:lnSpc>
              <a:spcBef>
                <a:spcPct val="40000"/>
              </a:spcBef>
              <a:buFont typeface="Arial Rounded MT Bold" panose="020F070403050403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indent="-341313">
              <a:lnSpc>
                <a:spcPct val="90000"/>
              </a:lnSpc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14500" indent="-341313">
              <a:lnSpc>
                <a:spcPct val="90000"/>
              </a:lnSpc>
              <a:spcBef>
                <a:spcPct val="4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717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289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861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433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altLang="en-US" sz="2400"/>
              <a:t>[HILL]: Given a cryptographically-</a:t>
            </a:r>
          </a:p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altLang="en-US" sz="2400"/>
              <a:t>secure one-way function f,</a:t>
            </a:r>
          </a:p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altLang="en-US" sz="2400"/>
              <a:t>we can build a secure</a:t>
            </a:r>
          </a:p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altLang="en-US" sz="2400"/>
              <a:t>pseudorandom generator G</a:t>
            </a:r>
            <a:r>
              <a:rPr lang="en-US" altLang="en-US" sz="2400" baseline="-25000"/>
              <a:t>f</a:t>
            </a:r>
            <a:r>
              <a:rPr lang="en-US" altLang="en-US" sz="2400"/>
              <a:t>.</a:t>
            </a:r>
          </a:p>
        </p:txBody>
      </p:sp>
      <p:sp>
        <p:nvSpPr>
          <p:cNvPr id="24580" name="Rectangle 9">
            <a:extLst>
              <a:ext uri="{FF2B5EF4-FFF2-40B4-BE49-F238E27FC236}">
                <a16:creationId xmlns:a16="http://schemas.microsoft.com/office/drawing/2014/main" id="{156BFF97-DD2C-43AF-818F-97CA62DA5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2924175"/>
            <a:ext cx="3889375" cy="334963"/>
          </a:xfrm>
          <a:prstGeom prst="rect">
            <a:avLst/>
          </a:prstGeom>
          <a:solidFill>
            <a:schemeClr val="accent1">
              <a:alpha val="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marL="276225" indent="-276225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buChar char="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341313">
              <a:lnSpc>
                <a:spcPct val="90000"/>
              </a:lnSpc>
              <a:spcBef>
                <a:spcPct val="40000"/>
              </a:spcBef>
              <a:buSzPct val="115000"/>
              <a:buFont typeface="Arial Rounded MT Bold" panose="020F0704030504030204" pitchFamily="34" charset="0"/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341313">
              <a:lnSpc>
                <a:spcPct val="90000"/>
              </a:lnSpc>
              <a:spcBef>
                <a:spcPct val="40000"/>
              </a:spcBef>
              <a:buFont typeface="Arial Rounded MT Bold" panose="020F070403050403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indent="-341313">
              <a:lnSpc>
                <a:spcPct val="90000"/>
              </a:lnSpc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14500" indent="-341313">
              <a:lnSpc>
                <a:spcPct val="90000"/>
              </a:lnSpc>
              <a:spcBef>
                <a:spcPct val="4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717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289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861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433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altLang="en-US" sz="2400">
                <a:solidFill>
                  <a:schemeClr val="hlink"/>
                </a:solidFill>
              </a:rPr>
              <a:t>Pseudo</a:t>
            </a:r>
            <a:r>
              <a:rPr lang="en-US" altLang="en-US" sz="2400"/>
              <a:t>Random bits b</a:t>
            </a:r>
            <a:r>
              <a:rPr lang="en-US" altLang="en-US" sz="2400" baseline="-25000"/>
              <a:t>1</a:t>
            </a:r>
            <a:r>
              <a:rPr lang="en-US" altLang="en-US" sz="2400"/>
              <a:t>,b</a:t>
            </a:r>
            <a:r>
              <a:rPr lang="en-US" altLang="en-US" sz="2400" baseline="-25000"/>
              <a:t>2</a:t>
            </a:r>
            <a:r>
              <a:rPr lang="en-US" altLang="en-US" sz="2400"/>
              <a:t>,…</a:t>
            </a:r>
          </a:p>
        </p:txBody>
      </p:sp>
      <p:sp>
        <p:nvSpPr>
          <p:cNvPr id="24581" name="Rectangle 11">
            <a:extLst>
              <a:ext uri="{FF2B5EF4-FFF2-40B4-BE49-F238E27FC236}">
                <a16:creationId xmlns:a16="http://schemas.microsoft.com/office/drawing/2014/main" id="{8D80F64E-EAD8-4F8E-AA29-21C5D6B7D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859088"/>
            <a:ext cx="668338" cy="334962"/>
          </a:xfrm>
          <a:prstGeom prst="rect">
            <a:avLst/>
          </a:prstGeom>
          <a:solidFill>
            <a:schemeClr val="accent1">
              <a:alpha val="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marL="276225" indent="-276225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buChar char="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341313">
              <a:lnSpc>
                <a:spcPct val="90000"/>
              </a:lnSpc>
              <a:spcBef>
                <a:spcPct val="40000"/>
              </a:spcBef>
              <a:buSzPct val="115000"/>
              <a:buFont typeface="Arial Rounded MT Bold" panose="020F0704030504030204" pitchFamily="34" charset="0"/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341313">
              <a:lnSpc>
                <a:spcPct val="90000"/>
              </a:lnSpc>
              <a:spcBef>
                <a:spcPct val="40000"/>
              </a:spcBef>
              <a:buFont typeface="Arial Rounded MT Bold" panose="020F070403050403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indent="-341313">
              <a:lnSpc>
                <a:spcPct val="90000"/>
              </a:lnSpc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14500" indent="-341313">
              <a:lnSpc>
                <a:spcPct val="90000"/>
              </a:lnSpc>
              <a:spcBef>
                <a:spcPct val="4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717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289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861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433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altLang="en-US" sz="2400"/>
              <a:t>seed</a:t>
            </a:r>
          </a:p>
        </p:txBody>
      </p:sp>
      <p:cxnSp>
        <p:nvCxnSpPr>
          <p:cNvPr id="24582" name="Straight Arrow Connector 2">
            <a:extLst>
              <a:ext uri="{FF2B5EF4-FFF2-40B4-BE49-F238E27FC236}">
                <a16:creationId xmlns:a16="http://schemas.microsoft.com/office/drawing/2014/main" id="{AEE4E04B-F5B4-4EEF-ABC2-63DF28FC410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47813" y="3027363"/>
            <a:ext cx="2447925" cy="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583" name="TextBox 4">
            <a:extLst>
              <a:ext uri="{FF2B5EF4-FFF2-40B4-BE49-F238E27FC236}">
                <a16:creationId xmlns:a16="http://schemas.microsoft.com/office/drawing/2014/main" id="{6BC6CDF1-C9E5-4F17-99AF-8CEA63BAE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6313" y="2132013"/>
            <a:ext cx="7286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buChar char="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SzPct val="115000"/>
              <a:buFont typeface="Arial Rounded MT Bold" panose="020F0704030504030204" pitchFamily="34" charset="0"/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Font typeface="Arial Rounded MT Bold" panose="020F070403050403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altLang="en-US" sz="4400"/>
              <a:t>G</a:t>
            </a:r>
            <a:r>
              <a:rPr lang="en-US" altLang="en-US" sz="4400" baseline="-25000"/>
              <a:t>f</a:t>
            </a:r>
            <a:endParaRPr lang="en-US" altLang="en-US" sz="4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DE22BBB-D2AB-4200-B103-8DAEB279BE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50900"/>
          </a:xfrm>
        </p:spPr>
        <p:txBody>
          <a:bodyPr/>
          <a:lstStyle/>
          <a:p>
            <a:pPr eaLnBrk="1" hangingPunct="1"/>
            <a:r>
              <a:rPr lang="en-US" altLang="en-US"/>
              <a:t>Pseudorandom Generators</a:t>
            </a:r>
          </a:p>
        </p:txBody>
      </p:sp>
      <p:sp>
        <p:nvSpPr>
          <p:cNvPr id="26627" name="Text Box 4">
            <a:extLst>
              <a:ext uri="{FF2B5EF4-FFF2-40B4-BE49-F238E27FC236}">
                <a16:creationId xmlns:a16="http://schemas.microsoft.com/office/drawing/2014/main" id="{7DA422AE-7EF0-42C0-97D6-6975C5415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4463" y="3716338"/>
            <a:ext cx="3557587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276225" indent="-276225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buChar char="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341313">
              <a:lnSpc>
                <a:spcPct val="90000"/>
              </a:lnSpc>
              <a:spcBef>
                <a:spcPct val="40000"/>
              </a:spcBef>
              <a:buSzPct val="115000"/>
              <a:buFont typeface="Arial Rounded MT Bold" panose="020F0704030504030204" pitchFamily="34" charset="0"/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341313">
              <a:lnSpc>
                <a:spcPct val="90000"/>
              </a:lnSpc>
              <a:spcBef>
                <a:spcPct val="40000"/>
              </a:spcBef>
              <a:buFont typeface="Arial Rounded MT Bold" panose="020F070403050403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indent="-341313">
              <a:lnSpc>
                <a:spcPct val="90000"/>
              </a:lnSpc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14500" indent="-341313">
              <a:lnSpc>
                <a:spcPct val="90000"/>
              </a:lnSpc>
              <a:spcBef>
                <a:spcPct val="4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717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289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861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433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altLang="en-US" sz="2400"/>
              <a:t>[HILL]: If G</a:t>
            </a:r>
            <a:r>
              <a:rPr lang="en-US" altLang="en-US" sz="2400" baseline="-25000"/>
              <a:t>f</a:t>
            </a:r>
            <a:r>
              <a:rPr lang="en-US" altLang="en-US" sz="2400"/>
              <a:t> is not secure, </a:t>
            </a:r>
          </a:p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altLang="en-US" sz="2400"/>
              <a:t>then f is easy to invert.</a:t>
            </a:r>
          </a:p>
        </p:txBody>
      </p:sp>
      <p:sp>
        <p:nvSpPr>
          <p:cNvPr id="26628" name="Rectangle 9">
            <a:extLst>
              <a:ext uri="{FF2B5EF4-FFF2-40B4-BE49-F238E27FC236}">
                <a16:creationId xmlns:a16="http://schemas.microsoft.com/office/drawing/2014/main" id="{3FB5D3EA-CD32-4E4F-BAB7-DB161818F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2924175"/>
            <a:ext cx="3889375" cy="334963"/>
          </a:xfrm>
          <a:prstGeom prst="rect">
            <a:avLst/>
          </a:prstGeom>
          <a:solidFill>
            <a:schemeClr val="accent1">
              <a:alpha val="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marL="276225" indent="-276225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buChar char="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341313">
              <a:lnSpc>
                <a:spcPct val="90000"/>
              </a:lnSpc>
              <a:spcBef>
                <a:spcPct val="40000"/>
              </a:spcBef>
              <a:buSzPct val="115000"/>
              <a:buFont typeface="Arial Rounded MT Bold" panose="020F0704030504030204" pitchFamily="34" charset="0"/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341313">
              <a:lnSpc>
                <a:spcPct val="90000"/>
              </a:lnSpc>
              <a:spcBef>
                <a:spcPct val="40000"/>
              </a:spcBef>
              <a:buFont typeface="Arial Rounded MT Bold" panose="020F070403050403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indent="-341313">
              <a:lnSpc>
                <a:spcPct val="90000"/>
              </a:lnSpc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14500" indent="-341313">
              <a:lnSpc>
                <a:spcPct val="90000"/>
              </a:lnSpc>
              <a:spcBef>
                <a:spcPct val="4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717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289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861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433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altLang="en-US" sz="2400">
                <a:solidFill>
                  <a:schemeClr val="hlink"/>
                </a:solidFill>
              </a:rPr>
              <a:t>Pseudo</a:t>
            </a:r>
            <a:r>
              <a:rPr lang="en-US" altLang="en-US" sz="2400"/>
              <a:t>Random bits b</a:t>
            </a:r>
            <a:r>
              <a:rPr lang="en-US" altLang="en-US" sz="2400" baseline="-25000"/>
              <a:t>1</a:t>
            </a:r>
            <a:r>
              <a:rPr lang="en-US" altLang="en-US" sz="2400"/>
              <a:t>,b</a:t>
            </a:r>
            <a:r>
              <a:rPr lang="en-US" altLang="en-US" sz="2400" baseline="-25000"/>
              <a:t>2</a:t>
            </a:r>
            <a:r>
              <a:rPr lang="en-US" altLang="en-US" sz="2400"/>
              <a:t>,…</a:t>
            </a:r>
          </a:p>
        </p:txBody>
      </p:sp>
      <p:sp>
        <p:nvSpPr>
          <p:cNvPr id="26629" name="Rectangle 11">
            <a:extLst>
              <a:ext uri="{FF2B5EF4-FFF2-40B4-BE49-F238E27FC236}">
                <a16:creationId xmlns:a16="http://schemas.microsoft.com/office/drawing/2014/main" id="{DD0DA03C-BFAE-4096-9419-A7FA4B4B1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859088"/>
            <a:ext cx="668338" cy="334962"/>
          </a:xfrm>
          <a:prstGeom prst="rect">
            <a:avLst/>
          </a:prstGeom>
          <a:solidFill>
            <a:schemeClr val="accent1">
              <a:alpha val="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marL="276225" indent="-276225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buChar char="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341313">
              <a:lnSpc>
                <a:spcPct val="90000"/>
              </a:lnSpc>
              <a:spcBef>
                <a:spcPct val="40000"/>
              </a:spcBef>
              <a:buSzPct val="115000"/>
              <a:buFont typeface="Arial Rounded MT Bold" panose="020F0704030504030204" pitchFamily="34" charset="0"/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341313">
              <a:lnSpc>
                <a:spcPct val="90000"/>
              </a:lnSpc>
              <a:spcBef>
                <a:spcPct val="40000"/>
              </a:spcBef>
              <a:buFont typeface="Arial Rounded MT Bold" panose="020F070403050403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indent="-341313">
              <a:lnSpc>
                <a:spcPct val="90000"/>
              </a:lnSpc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14500" indent="-341313">
              <a:lnSpc>
                <a:spcPct val="90000"/>
              </a:lnSpc>
              <a:spcBef>
                <a:spcPct val="4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717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289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861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433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altLang="en-US" sz="2400"/>
              <a:t>seed</a:t>
            </a:r>
          </a:p>
        </p:txBody>
      </p:sp>
      <p:cxnSp>
        <p:nvCxnSpPr>
          <p:cNvPr id="26630" name="Straight Arrow Connector 2">
            <a:extLst>
              <a:ext uri="{FF2B5EF4-FFF2-40B4-BE49-F238E27FC236}">
                <a16:creationId xmlns:a16="http://schemas.microsoft.com/office/drawing/2014/main" id="{33331578-01B5-4150-8E4E-0AFFE51DE05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47813" y="3027363"/>
            <a:ext cx="2447925" cy="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631" name="TextBox 4">
            <a:extLst>
              <a:ext uri="{FF2B5EF4-FFF2-40B4-BE49-F238E27FC236}">
                <a16:creationId xmlns:a16="http://schemas.microsoft.com/office/drawing/2014/main" id="{4407055E-A172-4BC2-82E2-E9E766C44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6313" y="2132013"/>
            <a:ext cx="7286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buChar char="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SzPct val="115000"/>
              <a:buFont typeface="Arial Rounded MT Bold" panose="020F0704030504030204" pitchFamily="34" charset="0"/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Font typeface="Arial Rounded MT Bold" panose="020F070403050403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altLang="en-US" sz="4400"/>
              <a:t>G</a:t>
            </a:r>
            <a:r>
              <a:rPr lang="en-US" altLang="en-US" sz="4400" baseline="-25000"/>
              <a:t>f</a:t>
            </a:r>
            <a:endParaRPr lang="en-US" altLang="en-US" sz="4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E3213C4B-26BD-4645-AE19-22CB1926B7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50900"/>
          </a:xfrm>
        </p:spPr>
        <p:txBody>
          <a:bodyPr/>
          <a:lstStyle/>
          <a:p>
            <a:pPr eaLnBrk="1" hangingPunct="1"/>
            <a:r>
              <a:rPr lang="en-US" altLang="en-US"/>
              <a:t>Pseudorandom Generators</a:t>
            </a:r>
          </a:p>
        </p:txBody>
      </p:sp>
      <p:sp>
        <p:nvSpPr>
          <p:cNvPr id="28675" name="Text Box 4">
            <a:extLst>
              <a:ext uri="{FF2B5EF4-FFF2-40B4-BE49-F238E27FC236}">
                <a16:creationId xmlns:a16="http://schemas.microsoft.com/office/drawing/2014/main" id="{1403DF7A-955C-4E92-8B04-6EAAA27BA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1450" y="3716338"/>
            <a:ext cx="6043613" cy="225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276225" indent="-276225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buChar char="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341313">
              <a:lnSpc>
                <a:spcPct val="90000"/>
              </a:lnSpc>
              <a:spcBef>
                <a:spcPct val="40000"/>
              </a:spcBef>
              <a:buSzPct val="115000"/>
              <a:buFont typeface="Arial Rounded MT Bold" panose="020F0704030504030204" pitchFamily="34" charset="0"/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341313">
              <a:lnSpc>
                <a:spcPct val="90000"/>
              </a:lnSpc>
              <a:spcBef>
                <a:spcPct val="40000"/>
              </a:spcBef>
              <a:buFont typeface="Arial Rounded MT Bold" panose="020F070403050403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indent="-341313">
              <a:lnSpc>
                <a:spcPct val="90000"/>
              </a:lnSpc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14500" indent="-341313">
              <a:lnSpc>
                <a:spcPct val="90000"/>
              </a:lnSpc>
              <a:spcBef>
                <a:spcPct val="4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717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289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861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433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altLang="en-US" sz="2400"/>
              <a:t>[HILL]: If T is a test that accepts half of the</a:t>
            </a:r>
          </a:p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altLang="en-US" sz="2400"/>
              <a:t>strings of length n, but accepts none of the</a:t>
            </a:r>
          </a:p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altLang="en-US" sz="2400"/>
              <a:t>strings output by G</a:t>
            </a:r>
            <a:r>
              <a:rPr lang="en-US" altLang="en-US" sz="2400" baseline="-25000"/>
              <a:t>f</a:t>
            </a:r>
            <a:r>
              <a:rPr lang="en-US" altLang="en-US" sz="2400"/>
              <a:t>, </a:t>
            </a:r>
          </a:p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altLang="en-US" sz="2400"/>
              <a:t>then there is a probabilistic poly-time N such</a:t>
            </a:r>
          </a:p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altLang="en-US" sz="2400"/>
              <a:t>that Prob</a:t>
            </a:r>
            <a:r>
              <a:rPr lang="en-US" altLang="en-US" sz="2400" baseline="-25000"/>
              <a:t>x</a:t>
            </a:r>
            <a:r>
              <a:rPr lang="en-US" altLang="en-US" sz="2400"/>
              <a:t>[f(N</a:t>
            </a:r>
            <a:r>
              <a:rPr lang="en-US" altLang="en-US" sz="2400" baseline="30000"/>
              <a:t>T</a:t>
            </a:r>
            <a:r>
              <a:rPr lang="en-US" altLang="en-US" sz="2400"/>
              <a:t>(f(x))) = f(x)] &gt; 1/poly.</a:t>
            </a:r>
          </a:p>
        </p:txBody>
      </p:sp>
      <p:sp>
        <p:nvSpPr>
          <p:cNvPr id="28676" name="Rectangle 9">
            <a:extLst>
              <a:ext uri="{FF2B5EF4-FFF2-40B4-BE49-F238E27FC236}">
                <a16:creationId xmlns:a16="http://schemas.microsoft.com/office/drawing/2014/main" id="{B7E699CE-0148-47C0-8157-618B78E60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2924175"/>
            <a:ext cx="3889375" cy="334963"/>
          </a:xfrm>
          <a:prstGeom prst="rect">
            <a:avLst/>
          </a:prstGeom>
          <a:solidFill>
            <a:schemeClr val="accent1">
              <a:alpha val="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marL="276225" indent="-276225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buChar char="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341313">
              <a:lnSpc>
                <a:spcPct val="90000"/>
              </a:lnSpc>
              <a:spcBef>
                <a:spcPct val="40000"/>
              </a:spcBef>
              <a:buSzPct val="115000"/>
              <a:buFont typeface="Arial Rounded MT Bold" panose="020F0704030504030204" pitchFamily="34" charset="0"/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341313">
              <a:lnSpc>
                <a:spcPct val="90000"/>
              </a:lnSpc>
              <a:spcBef>
                <a:spcPct val="40000"/>
              </a:spcBef>
              <a:buFont typeface="Arial Rounded MT Bold" panose="020F070403050403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indent="-341313">
              <a:lnSpc>
                <a:spcPct val="90000"/>
              </a:lnSpc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14500" indent="-341313">
              <a:lnSpc>
                <a:spcPct val="90000"/>
              </a:lnSpc>
              <a:spcBef>
                <a:spcPct val="4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717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289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861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433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altLang="en-US" sz="2400">
                <a:solidFill>
                  <a:schemeClr val="hlink"/>
                </a:solidFill>
              </a:rPr>
              <a:t>Pseudo</a:t>
            </a:r>
            <a:r>
              <a:rPr lang="en-US" altLang="en-US" sz="2400"/>
              <a:t>Random bits b</a:t>
            </a:r>
            <a:r>
              <a:rPr lang="en-US" altLang="en-US" sz="2400" baseline="-25000"/>
              <a:t>1</a:t>
            </a:r>
            <a:r>
              <a:rPr lang="en-US" altLang="en-US" sz="2400"/>
              <a:t>,b</a:t>
            </a:r>
            <a:r>
              <a:rPr lang="en-US" altLang="en-US" sz="2400" baseline="-25000"/>
              <a:t>2</a:t>
            </a:r>
            <a:r>
              <a:rPr lang="en-US" altLang="en-US" sz="2400"/>
              <a:t>,…</a:t>
            </a:r>
          </a:p>
        </p:txBody>
      </p:sp>
      <p:sp>
        <p:nvSpPr>
          <p:cNvPr id="28677" name="Rectangle 11">
            <a:extLst>
              <a:ext uri="{FF2B5EF4-FFF2-40B4-BE49-F238E27FC236}">
                <a16:creationId xmlns:a16="http://schemas.microsoft.com/office/drawing/2014/main" id="{656C6F78-828F-4BAC-8047-8A55ED35B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859088"/>
            <a:ext cx="668338" cy="334962"/>
          </a:xfrm>
          <a:prstGeom prst="rect">
            <a:avLst/>
          </a:prstGeom>
          <a:solidFill>
            <a:schemeClr val="accent1">
              <a:alpha val="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marL="276225" indent="-276225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buChar char="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341313">
              <a:lnSpc>
                <a:spcPct val="90000"/>
              </a:lnSpc>
              <a:spcBef>
                <a:spcPct val="40000"/>
              </a:spcBef>
              <a:buSzPct val="115000"/>
              <a:buFont typeface="Arial Rounded MT Bold" panose="020F0704030504030204" pitchFamily="34" charset="0"/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341313">
              <a:lnSpc>
                <a:spcPct val="90000"/>
              </a:lnSpc>
              <a:spcBef>
                <a:spcPct val="40000"/>
              </a:spcBef>
              <a:buFont typeface="Arial Rounded MT Bold" panose="020F070403050403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indent="-341313">
              <a:lnSpc>
                <a:spcPct val="90000"/>
              </a:lnSpc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14500" indent="-341313">
              <a:lnSpc>
                <a:spcPct val="90000"/>
              </a:lnSpc>
              <a:spcBef>
                <a:spcPct val="4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717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289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861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433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altLang="en-US" sz="2400"/>
              <a:t>seed</a:t>
            </a:r>
          </a:p>
        </p:txBody>
      </p:sp>
      <p:cxnSp>
        <p:nvCxnSpPr>
          <p:cNvPr id="28678" name="Straight Arrow Connector 2">
            <a:extLst>
              <a:ext uri="{FF2B5EF4-FFF2-40B4-BE49-F238E27FC236}">
                <a16:creationId xmlns:a16="http://schemas.microsoft.com/office/drawing/2014/main" id="{C824FCDF-2391-4294-85B3-9E562CEAAD9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47813" y="3027363"/>
            <a:ext cx="2447925" cy="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679" name="TextBox 4">
            <a:extLst>
              <a:ext uri="{FF2B5EF4-FFF2-40B4-BE49-F238E27FC236}">
                <a16:creationId xmlns:a16="http://schemas.microsoft.com/office/drawing/2014/main" id="{4A07AD7A-6E0F-455F-BAF9-955ECE8F6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6313" y="2132013"/>
            <a:ext cx="7286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buChar char="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SzPct val="115000"/>
              <a:buFont typeface="Arial Rounded MT Bold" panose="020F0704030504030204" pitchFamily="34" charset="0"/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Font typeface="Arial Rounded MT Bold" panose="020F070403050403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altLang="en-US" sz="4400"/>
              <a:t>G</a:t>
            </a:r>
            <a:r>
              <a:rPr lang="en-US" altLang="en-US" sz="4400" baseline="-25000"/>
              <a:t>f</a:t>
            </a:r>
            <a:endParaRPr lang="en-US" altLang="en-US" sz="4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32801-E7A9-4FFA-A66B-FDD544011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Minimum Circuit Size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4AADD-C882-4473-9D31-8C22599A1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0638"/>
            <a:ext cx="8229600" cy="1431161"/>
          </a:xfrm>
        </p:spPr>
        <p:txBody>
          <a:bodyPr/>
          <a:lstStyle/>
          <a:p>
            <a:r>
              <a:rPr lang="en-US" dirty="0"/>
              <a:t>Most of the attention in this area focuses on MCSP (the Minimum Circuit Size Problem):</a:t>
            </a:r>
          </a:p>
          <a:p>
            <a:r>
              <a:rPr lang="en-US" dirty="0"/>
              <a:t>MCSP = {(</a:t>
            </a:r>
            <a:r>
              <a:rPr lang="en-US" dirty="0" err="1"/>
              <a:t>x,i</a:t>
            </a:r>
            <a:r>
              <a:rPr lang="en-US" dirty="0"/>
              <a:t>) : Size(x) ≤ </a:t>
            </a:r>
            <a:r>
              <a:rPr lang="en-US" dirty="0" err="1"/>
              <a:t>i</a:t>
            </a:r>
            <a:r>
              <a:rPr lang="en-US" dirty="0"/>
              <a:t>}</a:t>
            </a:r>
          </a:p>
        </p:txBody>
      </p:sp>
      <p:sp>
        <p:nvSpPr>
          <p:cNvPr id="4" name="AutoShape 9">
            <a:extLst>
              <a:ext uri="{FF2B5EF4-FFF2-40B4-BE49-F238E27FC236}">
                <a16:creationId xmlns:a16="http://schemas.microsoft.com/office/drawing/2014/main" id="{63135F9E-6E5D-4D51-8416-10F90331ADDC}"/>
              </a:ext>
            </a:extLst>
          </p:cNvPr>
          <p:cNvSpPr>
            <a:spLocks noChangeArrowheads="1"/>
          </p:cNvSpPr>
          <p:nvPr/>
        </p:nvSpPr>
        <p:spPr bwMode="auto">
          <a:xfrm rot="17533694">
            <a:off x="1907704" y="3248818"/>
            <a:ext cx="1008062" cy="360363"/>
          </a:xfrm>
          <a:prstGeom prst="rightArrow">
            <a:avLst>
              <a:gd name="adj1" fmla="val 50000"/>
              <a:gd name="adj2" fmla="val 69934"/>
            </a:avLst>
          </a:prstGeom>
          <a:noFill/>
          <a:ln w="635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5" name="AutoShape 9">
            <a:extLst>
              <a:ext uri="{FF2B5EF4-FFF2-40B4-BE49-F238E27FC236}">
                <a16:creationId xmlns:a16="http://schemas.microsoft.com/office/drawing/2014/main" id="{E2610DC0-FA65-4ACB-B643-48C2F005F0F2}"/>
              </a:ext>
            </a:extLst>
          </p:cNvPr>
          <p:cNvSpPr>
            <a:spLocks noChangeArrowheads="1"/>
          </p:cNvSpPr>
          <p:nvPr/>
        </p:nvSpPr>
        <p:spPr bwMode="auto">
          <a:xfrm rot="14278212">
            <a:off x="4200008" y="3215204"/>
            <a:ext cx="1008062" cy="360363"/>
          </a:xfrm>
          <a:prstGeom prst="rightArrow">
            <a:avLst>
              <a:gd name="adj1" fmla="val 50000"/>
              <a:gd name="adj2" fmla="val 69934"/>
            </a:avLst>
          </a:prstGeom>
          <a:noFill/>
          <a:ln w="635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F892FB-7209-4722-91D0-0A1668CAA8F3}"/>
              </a:ext>
            </a:extLst>
          </p:cNvPr>
          <p:cNvSpPr txBox="1"/>
          <p:nvPr/>
        </p:nvSpPr>
        <p:spPr>
          <a:xfrm>
            <a:off x="300185" y="4221088"/>
            <a:ext cx="39837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x is a bit string of length 2</a:t>
            </a:r>
            <a:r>
              <a:rPr lang="en-US" sz="2400" baseline="30000" dirty="0"/>
              <a:t>n</a:t>
            </a:r>
          </a:p>
          <a:p>
            <a:r>
              <a:rPr lang="en-US" sz="2400" dirty="0"/>
              <a:t>(the truth table of a Boolean</a:t>
            </a:r>
          </a:p>
          <a:p>
            <a:r>
              <a:rPr lang="en-US" sz="2400" dirty="0"/>
              <a:t>function).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A0623B-3EEF-4851-B1A6-7E3B6F25EA3A}"/>
              </a:ext>
            </a:extLst>
          </p:cNvPr>
          <p:cNvSpPr txBox="1"/>
          <p:nvPr/>
        </p:nvSpPr>
        <p:spPr>
          <a:xfrm>
            <a:off x="4594143" y="3918251"/>
            <a:ext cx="43604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Size(x) is the number of gates</a:t>
            </a:r>
          </a:p>
          <a:p>
            <a:r>
              <a:rPr lang="en-US" sz="2400" dirty="0"/>
              <a:t>in the smallest circuit </a:t>
            </a:r>
          </a:p>
          <a:p>
            <a:r>
              <a:rPr lang="en-US" sz="2400" dirty="0"/>
              <a:t>computing the function x.</a:t>
            </a:r>
          </a:p>
        </p:txBody>
      </p:sp>
    </p:spTree>
    <p:extLst>
      <p:ext uri="{BB962C8B-B14F-4D97-AF65-F5344CB8AC3E}">
        <p14:creationId xmlns:p14="http://schemas.microsoft.com/office/powerpoint/2010/main" val="256685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381C12A2-2E48-4D1B-9B7B-67DF13451E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50900"/>
          </a:xfrm>
        </p:spPr>
        <p:txBody>
          <a:bodyPr/>
          <a:lstStyle/>
          <a:p>
            <a:pPr eaLnBrk="1" hangingPunct="1"/>
            <a:r>
              <a:rPr lang="en-US" altLang="en-US"/>
              <a:t>Pseudorandom Generators</a:t>
            </a:r>
          </a:p>
        </p:txBody>
      </p:sp>
      <p:sp>
        <p:nvSpPr>
          <p:cNvPr id="32771" name="Text Box 4">
            <a:extLst>
              <a:ext uri="{FF2B5EF4-FFF2-40B4-BE49-F238E27FC236}">
                <a16:creationId xmlns:a16="http://schemas.microsoft.com/office/drawing/2014/main" id="{7EAA7BC9-16D4-4281-A55F-21C13E0E0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3716338"/>
            <a:ext cx="7507287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276225" indent="-276225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buChar char="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341313">
              <a:lnSpc>
                <a:spcPct val="90000"/>
              </a:lnSpc>
              <a:spcBef>
                <a:spcPct val="40000"/>
              </a:spcBef>
              <a:buSzPct val="115000"/>
              <a:buFont typeface="Arial Rounded MT Bold" panose="020F0704030504030204" pitchFamily="34" charset="0"/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341313">
              <a:lnSpc>
                <a:spcPct val="90000"/>
              </a:lnSpc>
              <a:spcBef>
                <a:spcPct val="40000"/>
              </a:spcBef>
              <a:buFont typeface="Arial Rounded MT Bold" panose="020F070403050403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indent="-341313">
              <a:lnSpc>
                <a:spcPct val="90000"/>
              </a:lnSpc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14500" indent="-341313">
              <a:lnSpc>
                <a:spcPct val="90000"/>
              </a:lnSpc>
              <a:spcBef>
                <a:spcPct val="4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717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289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861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433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altLang="en-US" sz="2400" dirty="0"/>
              <a:t>The output of G</a:t>
            </a:r>
            <a:r>
              <a:rPr lang="en-US" altLang="en-US" sz="2400" baseline="-25000" dirty="0">
                <a:solidFill>
                  <a:srgbClr val="FFFF00"/>
                </a:solidFill>
              </a:rPr>
              <a:t>f</a:t>
            </a:r>
            <a:r>
              <a:rPr lang="en-US" altLang="en-US" sz="2400" dirty="0"/>
              <a:t> has small time-bounded K-complexity.</a:t>
            </a:r>
          </a:p>
        </p:txBody>
      </p:sp>
      <p:sp>
        <p:nvSpPr>
          <p:cNvPr id="32772" name="Rectangle 9">
            <a:extLst>
              <a:ext uri="{FF2B5EF4-FFF2-40B4-BE49-F238E27FC236}">
                <a16:creationId xmlns:a16="http://schemas.microsoft.com/office/drawing/2014/main" id="{103B5048-F522-46A5-B57F-4C7381C5A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2924175"/>
            <a:ext cx="3889375" cy="334963"/>
          </a:xfrm>
          <a:prstGeom prst="rect">
            <a:avLst/>
          </a:prstGeom>
          <a:solidFill>
            <a:schemeClr val="accent1">
              <a:alpha val="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marL="276225" indent="-276225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buChar char="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341313">
              <a:lnSpc>
                <a:spcPct val="90000"/>
              </a:lnSpc>
              <a:spcBef>
                <a:spcPct val="40000"/>
              </a:spcBef>
              <a:buSzPct val="115000"/>
              <a:buFont typeface="Arial Rounded MT Bold" panose="020F0704030504030204" pitchFamily="34" charset="0"/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341313">
              <a:lnSpc>
                <a:spcPct val="90000"/>
              </a:lnSpc>
              <a:spcBef>
                <a:spcPct val="40000"/>
              </a:spcBef>
              <a:buFont typeface="Arial Rounded MT Bold" panose="020F070403050403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indent="-341313">
              <a:lnSpc>
                <a:spcPct val="90000"/>
              </a:lnSpc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14500" indent="-341313">
              <a:lnSpc>
                <a:spcPct val="90000"/>
              </a:lnSpc>
              <a:spcBef>
                <a:spcPct val="4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717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289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861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433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altLang="en-US" sz="2400">
                <a:solidFill>
                  <a:schemeClr val="hlink"/>
                </a:solidFill>
              </a:rPr>
              <a:t>Pseudo</a:t>
            </a:r>
            <a:r>
              <a:rPr lang="en-US" altLang="en-US" sz="2400"/>
              <a:t>Random bits b</a:t>
            </a:r>
            <a:r>
              <a:rPr lang="en-US" altLang="en-US" sz="2400" baseline="-25000"/>
              <a:t>1</a:t>
            </a:r>
            <a:r>
              <a:rPr lang="en-US" altLang="en-US" sz="2400"/>
              <a:t>,b</a:t>
            </a:r>
            <a:r>
              <a:rPr lang="en-US" altLang="en-US" sz="2400" baseline="-25000"/>
              <a:t>2</a:t>
            </a:r>
            <a:r>
              <a:rPr lang="en-US" altLang="en-US" sz="2400"/>
              <a:t>,…</a:t>
            </a:r>
          </a:p>
        </p:txBody>
      </p:sp>
      <p:sp>
        <p:nvSpPr>
          <p:cNvPr id="32773" name="Rectangle 11">
            <a:extLst>
              <a:ext uri="{FF2B5EF4-FFF2-40B4-BE49-F238E27FC236}">
                <a16:creationId xmlns:a16="http://schemas.microsoft.com/office/drawing/2014/main" id="{2E2AC67C-ED26-4995-B765-6715EA0B7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859088"/>
            <a:ext cx="668338" cy="334962"/>
          </a:xfrm>
          <a:prstGeom prst="rect">
            <a:avLst/>
          </a:prstGeom>
          <a:solidFill>
            <a:schemeClr val="accent1">
              <a:alpha val="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marL="276225" indent="-276225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buChar char="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341313">
              <a:lnSpc>
                <a:spcPct val="90000"/>
              </a:lnSpc>
              <a:spcBef>
                <a:spcPct val="40000"/>
              </a:spcBef>
              <a:buSzPct val="115000"/>
              <a:buFont typeface="Arial Rounded MT Bold" panose="020F0704030504030204" pitchFamily="34" charset="0"/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341313">
              <a:lnSpc>
                <a:spcPct val="90000"/>
              </a:lnSpc>
              <a:spcBef>
                <a:spcPct val="40000"/>
              </a:spcBef>
              <a:buFont typeface="Arial Rounded MT Bold" panose="020F070403050403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indent="-341313">
              <a:lnSpc>
                <a:spcPct val="90000"/>
              </a:lnSpc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14500" indent="-341313">
              <a:lnSpc>
                <a:spcPct val="90000"/>
              </a:lnSpc>
              <a:spcBef>
                <a:spcPct val="4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717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289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861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433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altLang="en-US" sz="2400"/>
              <a:t>seed</a:t>
            </a:r>
          </a:p>
        </p:txBody>
      </p:sp>
      <p:cxnSp>
        <p:nvCxnSpPr>
          <p:cNvPr id="32774" name="Straight Arrow Connector 2">
            <a:extLst>
              <a:ext uri="{FF2B5EF4-FFF2-40B4-BE49-F238E27FC236}">
                <a16:creationId xmlns:a16="http://schemas.microsoft.com/office/drawing/2014/main" id="{7DF16722-DF7F-499A-AB14-7F980C5E0BC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47813" y="3027363"/>
            <a:ext cx="2447925" cy="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775" name="TextBox 4">
            <a:extLst>
              <a:ext uri="{FF2B5EF4-FFF2-40B4-BE49-F238E27FC236}">
                <a16:creationId xmlns:a16="http://schemas.microsoft.com/office/drawing/2014/main" id="{7BFD93B8-7AAA-4381-8066-FB95D06254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6602" y="2132013"/>
            <a:ext cx="728084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buChar char="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SzPct val="115000"/>
              <a:buFont typeface="Arial Rounded MT Bold" panose="020F0704030504030204" pitchFamily="34" charset="0"/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Font typeface="Arial Rounded MT Bold" panose="020F070403050403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altLang="en-US" sz="4400" dirty="0"/>
              <a:t>G</a:t>
            </a:r>
            <a:r>
              <a:rPr lang="en-US" altLang="en-US" sz="4400" baseline="-25000" dirty="0"/>
              <a:t>f</a:t>
            </a:r>
            <a:endParaRPr lang="en-US" altLang="en-US" sz="4400" baseline="-4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9A7811A8-A527-438E-80BB-A7CEF88951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50900"/>
          </a:xfrm>
        </p:spPr>
        <p:txBody>
          <a:bodyPr/>
          <a:lstStyle/>
          <a:p>
            <a:pPr eaLnBrk="1" hangingPunct="1"/>
            <a:r>
              <a:rPr lang="en-US" altLang="en-US"/>
              <a:t>Pseudorandom Generators</a:t>
            </a:r>
          </a:p>
        </p:txBody>
      </p:sp>
      <p:sp>
        <p:nvSpPr>
          <p:cNvPr id="34819" name="Text Box 4">
            <a:extLst>
              <a:ext uri="{FF2B5EF4-FFF2-40B4-BE49-F238E27FC236}">
                <a16:creationId xmlns:a16="http://schemas.microsoft.com/office/drawing/2014/main" id="{7975989E-0044-41CC-AD56-EF9C0A055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3716338"/>
            <a:ext cx="7507287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276225" indent="-276225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buChar char="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341313">
              <a:lnSpc>
                <a:spcPct val="90000"/>
              </a:lnSpc>
              <a:spcBef>
                <a:spcPct val="40000"/>
              </a:spcBef>
              <a:buSzPct val="115000"/>
              <a:buFont typeface="Arial Rounded MT Bold" panose="020F0704030504030204" pitchFamily="34" charset="0"/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341313">
              <a:lnSpc>
                <a:spcPct val="90000"/>
              </a:lnSpc>
              <a:spcBef>
                <a:spcPct val="40000"/>
              </a:spcBef>
              <a:buFont typeface="Arial Rounded MT Bold" panose="020F070403050403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indent="-341313">
              <a:lnSpc>
                <a:spcPct val="90000"/>
              </a:lnSpc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14500" indent="-341313">
              <a:lnSpc>
                <a:spcPct val="90000"/>
              </a:lnSpc>
              <a:spcBef>
                <a:spcPct val="4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717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289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861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433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altLang="en-US" sz="2400" dirty="0"/>
              <a:t>The output of G</a:t>
            </a:r>
            <a:r>
              <a:rPr lang="en-US" altLang="en-US" sz="2400" baseline="-25000" dirty="0">
                <a:solidFill>
                  <a:srgbClr val="FFFF00"/>
                </a:solidFill>
              </a:rPr>
              <a:t>f</a:t>
            </a:r>
            <a:r>
              <a:rPr lang="en-US" altLang="en-US" sz="2400" dirty="0"/>
              <a:t> has small time-bounded K-complexity.</a:t>
            </a:r>
          </a:p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altLang="en-US" sz="2400" dirty="0"/>
              <a:t>KT(x) ≈ </a:t>
            </a:r>
            <a:r>
              <a:rPr lang="en-US" altLang="en-US" sz="2400" dirty="0" err="1"/>
              <a:t>Circuit.size</a:t>
            </a:r>
            <a:r>
              <a:rPr lang="en-US" altLang="en-US" sz="2400" dirty="0"/>
              <a:t>(x). </a:t>
            </a:r>
          </a:p>
        </p:txBody>
      </p:sp>
      <p:sp>
        <p:nvSpPr>
          <p:cNvPr id="34820" name="Rectangle 9">
            <a:extLst>
              <a:ext uri="{FF2B5EF4-FFF2-40B4-BE49-F238E27FC236}">
                <a16:creationId xmlns:a16="http://schemas.microsoft.com/office/drawing/2014/main" id="{3AAE9B5E-16AB-48FC-A452-4E6E27285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2924175"/>
            <a:ext cx="3889375" cy="334963"/>
          </a:xfrm>
          <a:prstGeom prst="rect">
            <a:avLst/>
          </a:prstGeom>
          <a:solidFill>
            <a:schemeClr val="accent1">
              <a:alpha val="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marL="276225" indent="-276225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buChar char="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341313">
              <a:lnSpc>
                <a:spcPct val="90000"/>
              </a:lnSpc>
              <a:spcBef>
                <a:spcPct val="40000"/>
              </a:spcBef>
              <a:buSzPct val="115000"/>
              <a:buFont typeface="Arial Rounded MT Bold" panose="020F0704030504030204" pitchFamily="34" charset="0"/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341313">
              <a:lnSpc>
                <a:spcPct val="90000"/>
              </a:lnSpc>
              <a:spcBef>
                <a:spcPct val="40000"/>
              </a:spcBef>
              <a:buFont typeface="Arial Rounded MT Bold" panose="020F070403050403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indent="-341313">
              <a:lnSpc>
                <a:spcPct val="90000"/>
              </a:lnSpc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14500" indent="-341313">
              <a:lnSpc>
                <a:spcPct val="90000"/>
              </a:lnSpc>
              <a:spcBef>
                <a:spcPct val="4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717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289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861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433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altLang="en-US" sz="2400">
                <a:solidFill>
                  <a:schemeClr val="hlink"/>
                </a:solidFill>
              </a:rPr>
              <a:t>Pseudo</a:t>
            </a:r>
            <a:r>
              <a:rPr lang="en-US" altLang="en-US" sz="2400"/>
              <a:t>Random bits b</a:t>
            </a:r>
            <a:r>
              <a:rPr lang="en-US" altLang="en-US" sz="2400" baseline="-25000"/>
              <a:t>1</a:t>
            </a:r>
            <a:r>
              <a:rPr lang="en-US" altLang="en-US" sz="2400"/>
              <a:t>,b</a:t>
            </a:r>
            <a:r>
              <a:rPr lang="en-US" altLang="en-US" sz="2400" baseline="-25000"/>
              <a:t>2</a:t>
            </a:r>
            <a:r>
              <a:rPr lang="en-US" altLang="en-US" sz="2400"/>
              <a:t>,…</a:t>
            </a:r>
          </a:p>
        </p:txBody>
      </p:sp>
      <p:sp>
        <p:nvSpPr>
          <p:cNvPr id="34821" name="Rectangle 11">
            <a:extLst>
              <a:ext uri="{FF2B5EF4-FFF2-40B4-BE49-F238E27FC236}">
                <a16:creationId xmlns:a16="http://schemas.microsoft.com/office/drawing/2014/main" id="{1119C44F-35A6-42C9-B31A-9E0C24364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859088"/>
            <a:ext cx="668338" cy="334962"/>
          </a:xfrm>
          <a:prstGeom prst="rect">
            <a:avLst/>
          </a:prstGeom>
          <a:solidFill>
            <a:schemeClr val="accent1">
              <a:alpha val="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marL="276225" indent="-276225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buChar char="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341313">
              <a:lnSpc>
                <a:spcPct val="90000"/>
              </a:lnSpc>
              <a:spcBef>
                <a:spcPct val="40000"/>
              </a:spcBef>
              <a:buSzPct val="115000"/>
              <a:buFont typeface="Arial Rounded MT Bold" panose="020F0704030504030204" pitchFamily="34" charset="0"/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341313">
              <a:lnSpc>
                <a:spcPct val="90000"/>
              </a:lnSpc>
              <a:spcBef>
                <a:spcPct val="40000"/>
              </a:spcBef>
              <a:buFont typeface="Arial Rounded MT Bold" panose="020F070403050403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indent="-341313">
              <a:lnSpc>
                <a:spcPct val="90000"/>
              </a:lnSpc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14500" indent="-341313">
              <a:lnSpc>
                <a:spcPct val="90000"/>
              </a:lnSpc>
              <a:spcBef>
                <a:spcPct val="4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717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289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861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433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altLang="en-US" sz="2400"/>
              <a:t>seed</a:t>
            </a:r>
          </a:p>
        </p:txBody>
      </p:sp>
      <p:cxnSp>
        <p:nvCxnSpPr>
          <p:cNvPr id="34822" name="Straight Arrow Connector 2">
            <a:extLst>
              <a:ext uri="{FF2B5EF4-FFF2-40B4-BE49-F238E27FC236}">
                <a16:creationId xmlns:a16="http://schemas.microsoft.com/office/drawing/2014/main" id="{C963A66B-AC8B-4797-AD1E-9EB2D59A413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47813" y="3027363"/>
            <a:ext cx="2447925" cy="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823" name="TextBox 4">
            <a:extLst>
              <a:ext uri="{FF2B5EF4-FFF2-40B4-BE49-F238E27FC236}">
                <a16:creationId xmlns:a16="http://schemas.microsoft.com/office/drawing/2014/main" id="{B7545640-2C40-4FC2-828E-609BCB735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6602" y="2132013"/>
            <a:ext cx="728084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buChar char="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SzPct val="115000"/>
              <a:buFont typeface="Arial Rounded MT Bold" panose="020F0704030504030204" pitchFamily="34" charset="0"/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Font typeface="Arial Rounded MT Bold" panose="020F070403050403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altLang="en-US" sz="4400" dirty="0"/>
              <a:t>G</a:t>
            </a:r>
            <a:r>
              <a:rPr lang="en-US" altLang="en-US" sz="4400" baseline="-25000" dirty="0"/>
              <a:t>f</a:t>
            </a:r>
            <a:endParaRPr lang="en-US" altLang="en-US" sz="4400" baseline="-4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6D027AEE-BBE7-48F3-9900-1944C7ACBE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50900"/>
          </a:xfrm>
        </p:spPr>
        <p:txBody>
          <a:bodyPr/>
          <a:lstStyle/>
          <a:p>
            <a:pPr eaLnBrk="1" hangingPunct="1"/>
            <a:r>
              <a:rPr lang="en-US" altLang="en-US"/>
              <a:t>Pseudorandom Generators</a:t>
            </a:r>
          </a:p>
        </p:txBody>
      </p:sp>
      <p:sp>
        <p:nvSpPr>
          <p:cNvPr id="36867" name="Text Box 4">
            <a:extLst>
              <a:ext uri="{FF2B5EF4-FFF2-40B4-BE49-F238E27FC236}">
                <a16:creationId xmlns:a16="http://schemas.microsoft.com/office/drawing/2014/main" id="{4F431366-0170-40AB-BC2C-024A37F36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3716338"/>
            <a:ext cx="7507287" cy="12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276225" indent="-276225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buChar char="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341313">
              <a:lnSpc>
                <a:spcPct val="90000"/>
              </a:lnSpc>
              <a:spcBef>
                <a:spcPct val="40000"/>
              </a:spcBef>
              <a:buSzPct val="115000"/>
              <a:buFont typeface="Arial Rounded MT Bold" panose="020F0704030504030204" pitchFamily="34" charset="0"/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341313">
              <a:lnSpc>
                <a:spcPct val="90000"/>
              </a:lnSpc>
              <a:spcBef>
                <a:spcPct val="40000"/>
              </a:spcBef>
              <a:buFont typeface="Arial Rounded MT Bold" panose="020F070403050403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indent="-341313">
              <a:lnSpc>
                <a:spcPct val="90000"/>
              </a:lnSpc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14500" indent="-341313">
              <a:lnSpc>
                <a:spcPct val="90000"/>
              </a:lnSpc>
              <a:spcBef>
                <a:spcPct val="4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717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289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861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433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altLang="en-US" sz="2400" dirty="0"/>
              <a:t>The output of G</a:t>
            </a:r>
            <a:r>
              <a:rPr lang="en-US" altLang="en-US" sz="2400" baseline="-25000" dirty="0">
                <a:solidFill>
                  <a:srgbClr val="FFFF00"/>
                </a:solidFill>
              </a:rPr>
              <a:t>f</a:t>
            </a:r>
            <a:r>
              <a:rPr lang="en-US" altLang="en-US" sz="2400" dirty="0"/>
              <a:t> has small time-bounded K-complexity.</a:t>
            </a:r>
          </a:p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altLang="en-US" sz="2400" dirty="0"/>
              <a:t>KT(x) ≈ </a:t>
            </a:r>
            <a:r>
              <a:rPr lang="en-US" altLang="en-US" sz="2400" dirty="0" err="1"/>
              <a:t>Circuit.size</a:t>
            </a:r>
            <a:r>
              <a:rPr lang="en-US" altLang="en-US" sz="2400" dirty="0"/>
              <a:t>(x). </a:t>
            </a:r>
          </a:p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altLang="en-US" sz="2400" dirty="0"/>
              <a:t>Most x require very large circuits.</a:t>
            </a:r>
          </a:p>
        </p:txBody>
      </p:sp>
      <p:sp>
        <p:nvSpPr>
          <p:cNvPr id="36868" name="Rectangle 9">
            <a:extLst>
              <a:ext uri="{FF2B5EF4-FFF2-40B4-BE49-F238E27FC236}">
                <a16:creationId xmlns:a16="http://schemas.microsoft.com/office/drawing/2014/main" id="{D038FDCC-F701-43AD-A1CB-0ADC8976C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2924175"/>
            <a:ext cx="3889375" cy="334963"/>
          </a:xfrm>
          <a:prstGeom prst="rect">
            <a:avLst/>
          </a:prstGeom>
          <a:solidFill>
            <a:schemeClr val="accent1">
              <a:alpha val="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marL="276225" indent="-276225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buChar char="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341313">
              <a:lnSpc>
                <a:spcPct val="90000"/>
              </a:lnSpc>
              <a:spcBef>
                <a:spcPct val="40000"/>
              </a:spcBef>
              <a:buSzPct val="115000"/>
              <a:buFont typeface="Arial Rounded MT Bold" panose="020F0704030504030204" pitchFamily="34" charset="0"/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341313">
              <a:lnSpc>
                <a:spcPct val="90000"/>
              </a:lnSpc>
              <a:spcBef>
                <a:spcPct val="40000"/>
              </a:spcBef>
              <a:buFont typeface="Arial Rounded MT Bold" panose="020F070403050403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indent="-341313">
              <a:lnSpc>
                <a:spcPct val="90000"/>
              </a:lnSpc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14500" indent="-341313">
              <a:lnSpc>
                <a:spcPct val="90000"/>
              </a:lnSpc>
              <a:spcBef>
                <a:spcPct val="4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717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289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861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433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altLang="en-US" sz="2400">
                <a:solidFill>
                  <a:schemeClr val="hlink"/>
                </a:solidFill>
              </a:rPr>
              <a:t>Pseudo</a:t>
            </a:r>
            <a:r>
              <a:rPr lang="en-US" altLang="en-US" sz="2400"/>
              <a:t>Random bits b</a:t>
            </a:r>
            <a:r>
              <a:rPr lang="en-US" altLang="en-US" sz="2400" baseline="-25000"/>
              <a:t>1</a:t>
            </a:r>
            <a:r>
              <a:rPr lang="en-US" altLang="en-US" sz="2400"/>
              <a:t>,b</a:t>
            </a:r>
            <a:r>
              <a:rPr lang="en-US" altLang="en-US" sz="2400" baseline="-25000"/>
              <a:t>2</a:t>
            </a:r>
            <a:r>
              <a:rPr lang="en-US" altLang="en-US" sz="2400"/>
              <a:t>,…</a:t>
            </a:r>
          </a:p>
        </p:txBody>
      </p:sp>
      <p:sp>
        <p:nvSpPr>
          <p:cNvPr id="36869" name="Rectangle 11">
            <a:extLst>
              <a:ext uri="{FF2B5EF4-FFF2-40B4-BE49-F238E27FC236}">
                <a16:creationId xmlns:a16="http://schemas.microsoft.com/office/drawing/2014/main" id="{739BC180-AB80-44D6-AC9C-E59E2F636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859088"/>
            <a:ext cx="668338" cy="334962"/>
          </a:xfrm>
          <a:prstGeom prst="rect">
            <a:avLst/>
          </a:prstGeom>
          <a:solidFill>
            <a:schemeClr val="accent1">
              <a:alpha val="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marL="276225" indent="-276225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buChar char="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341313">
              <a:lnSpc>
                <a:spcPct val="90000"/>
              </a:lnSpc>
              <a:spcBef>
                <a:spcPct val="40000"/>
              </a:spcBef>
              <a:buSzPct val="115000"/>
              <a:buFont typeface="Arial Rounded MT Bold" panose="020F0704030504030204" pitchFamily="34" charset="0"/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341313">
              <a:lnSpc>
                <a:spcPct val="90000"/>
              </a:lnSpc>
              <a:spcBef>
                <a:spcPct val="40000"/>
              </a:spcBef>
              <a:buFont typeface="Arial Rounded MT Bold" panose="020F070403050403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indent="-341313">
              <a:lnSpc>
                <a:spcPct val="90000"/>
              </a:lnSpc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14500" indent="-341313">
              <a:lnSpc>
                <a:spcPct val="90000"/>
              </a:lnSpc>
              <a:spcBef>
                <a:spcPct val="4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717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289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861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433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altLang="en-US" sz="2400"/>
              <a:t>seed</a:t>
            </a:r>
          </a:p>
        </p:txBody>
      </p:sp>
      <p:cxnSp>
        <p:nvCxnSpPr>
          <p:cNvPr id="36870" name="Straight Arrow Connector 2">
            <a:extLst>
              <a:ext uri="{FF2B5EF4-FFF2-40B4-BE49-F238E27FC236}">
                <a16:creationId xmlns:a16="http://schemas.microsoft.com/office/drawing/2014/main" id="{32463BFD-5BFE-4EE3-B856-492F6C8ECC5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47813" y="3027363"/>
            <a:ext cx="2447925" cy="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871" name="TextBox 4">
            <a:extLst>
              <a:ext uri="{FF2B5EF4-FFF2-40B4-BE49-F238E27FC236}">
                <a16:creationId xmlns:a16="http://schemas.microsoft.com/office/drawing/2014/main" id="{BFBDC9C2-186F-4FC3-A42B-C57AB208A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6602" y="2132013"/>
            <a:ext cx="728084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buChar char="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SzPct val="115000"/>
              <a:buFont typeface="Arial Rounded MT Bold" panose="020F0704030504030204" pitchFamily="34" charset="0"/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Font typeface="Arial Rounded MT Bold" panose="020F070403050403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altLang="en-US" sz="4400" dirty="0"/>
              <a:t>G</a:t>
            </a:r>
            <a:r>
              <a:rPr lang="en-US" altLang="en-US" sz="4400" baseline="-25000" dirty="0"/>
              <a:t>f</a:t>
            </a:r>
            <a:endParaRPr lang="en-US" altLang="en-US" sz="4400" baseline="-4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47C75B74-0940-463E-BE62-99D7A1AE23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50900"/>
          </a:xfrm>
        </p:spPr>
        <p:txBody>
          <a:bodyPr/>
          <a:lstStyle/>
          <a:p>
            <a:pPr eaLnBrk="1" hangingPunct="1"/>
            <a:r>
              <a:rPr lang="en-US" altLang="en-US"/>
              <a:t>Pseudorandom Generators</a:t>
            </a:r>
          </a:p>
        </p:txBody>
      </p:sp>
      <p:sp>
        <p:nvSpPr>
          <p:cNvPr id="38915" name="Text Box 4">
            <a:extLst>
              <a:ext uri="{FF2B5EF4-FFF2-40B4-BE49-F238E27FC236}">
                <a16:creationId xmlns:a16="http://schemas.microsoft.com/office/drawing/2014/main" id="{5E92D149-E2D4-417A-B6B9-F417302A2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3716338"/>
            <a:ext cx="7507287" cy="225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276225" indent="-276225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buChar char="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341313">
              <a:lnSpc>
                <a:spcPct val="90000"/>
              </a:lnSpc>
              <a:spcBef>
                <a:spcPct val="40000"/>
              </a:spcBef>
              <a:buSzPct val="115000"/>
              <a:buFont typeface="Arial Rounded MT Bold" panose="020F0704030504030204" pitchFamily="34" charset="0"/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341313">
              <a:lnSpc>
                <a:spcPct val="90000"/>
              </a:lnSpc>
              <a:spcBef>
                <a:spcPct val="40000"/>
              </a:spcBef>
              <a:buFont typeface="Arial Rounded MT Bold" panose="020F070403050403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indent="-341313">
              <a:lnSpc>
                <a:spcPct val="90000"/>
              </a:lnSpc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14500" indent="-341313">
              <a:lnSpc>
                <a:spcPct val="90000"/>
              </a:lnSpc>
              <a:spcBef>
                <a:spcPct val="4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717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289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861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433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altLang="en-US" sz="2400" dirty="0"/>
              <a:t>The output of G</a:t>
            </a:r>
            <a:r>
              <a:rPr lang="en-US" altLang="en-US" sz="2400" baseline="-25000" dirty="0">
                <a:solidFill>
                  <a:srgbClr val="FFFF00"/>
                </a:solidFill>
              </a:rPr>
              <a:t>f</a:t>
            </a:r>
            <a:r>
              <a:rPr lang="en-US" altLang="en-US" sz="2400" dirty="0"/>
              <a:t> has small time-bounded K-complexity.</a:t>
            </a:r>
          </a:p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altLang="en-US" sz="2400" dirty="0"/>
              <a:t>KT(x) ≈ </a:t>
            </a:r>
            <a:r>
              <a:rPr lang="en-US" altLang="en-US" sz="2400" dirty="0" err="1"/>
              <a:t>Circuit.size</a:t>
            </a:r>
            <a:r>
              <a:rPr lang="en-US" altLang="en-US" sz="2400" dirty="0"/>
              <a:t>(x). </a:t>
            </a:r>
          </a:p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altLang="en-US" sz="2400" dirty="0"/>
              <a:t>Most x require very large circuits.</a:t>
            </a:r>
          </a:p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altLang="en-US" sz="2400" dirty="0"/>
              <a:t>MKTP gives us a great test T to distinguish random</a:t>
            </a:r>
          </a:p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altLang="en-US" sz="2400" dirty="0"/>
              <a:t>and pseudorandom strings.</a:t>
            </a:r>
          </a:p>
        </p:txBody>
      </p:sp>
      <p:sp>
        <p:nvSpPr>
          <p:cNvPr id="38916" name="Rectangle 9">
            <a:extLst>
              <a:ext uri="{FF2B5EF4-FFF2-40B4-BE49-F238E27FC236}">
                <a16:creationId xmlns:a16="http://schemas.microsoft.com/office/drawing/2014/main" id="{E82363B2-EA2C-436D-A147-C11BA64C6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2924175"/>
            <a:ext cx="3889375" cy="334963"/>
          </a:xfrm>
          <a:prstGeom prst="rect">
            <a:avLst/>
          </a:prstGeom>
          <a:solidFill>
            <a:schemeClr val="accent1">
              <a:alpha val="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marL="276225" indent="-276225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buChar char="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341313">
              <a:lnSpc>
                <a:spcPct val="90000"/>
              </a:lnSpc>
              <a:spcBef>
                <a:spcPct val="40000"/>
              </a:spcBef>
              <a:buSzPct val="115000"/>
              <a:buFont typeface="Arial Rounded MT Bold" panose="020F0704030504030204" pitchFamily="34" charset="0"/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341313">
              <a:lnSpc>
                <a:spcPct val="90000"/>
              </a:lnSpc>
              <a:spcBef>
                <a:spcPct val="40000"/>
              </a:spcBef>
              <a:buFont typeface="Arial Rounded MT Bold" panose="020F070403050403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indent="-341313">
              <a:lnSpc>
                <a:spcPct val="90000"/>
              </a:lnSpc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14500" indent="-341313">
              <a:lnSpc>
                <a:spcPct val="90000"/>
              </a:lnSpc>
              <a:spcBef>
                <a:spcPct val="4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717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289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861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433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altLang="en-US" sz="2400">
                <a:solidFill>
                  <a:schemeClr val="hlink"/>
                </a:solidFill>
              </a:rPr>
              <a:t>Pseudo</a:t>
            </a:r>
            <a:r>
              <a:rPr lang="en-US" altLang="en-US" sz="2400"/>
              <a:t>Random bits b</a:t>
            </a:r>
            <a:r>
              <a:rPr lang="en-US" altLang="en-US" sz="2400" baseline="-25000"/>
              <a:t>1</a:t>
            </a:r>
            <a:r>
              <a:rPr lang="en-US" altLang="en-US" sz="2400"/>
              <a:t>,b</a:t>
            </a:r>
            <a:r>
              <a:rPr lang="en-US" altLang="en-US" sz="2400" baseline="-25000"/>
              <a:t>2</a:t>
            </a:r>
            <a:r>
              <a:rPr lang="en-US" altLang="en-US" sz="2400"/>
              <a:t>,…</a:t>
            </a:r>
          </a:p>
        </p:txBody>
      </p:sp>
      <p:sp>
        <p:nvSpPr>
          <p:cNvPr id="38917" name="Rectangle 11">
            <a:extLst>
              <a:ext uri="{FF2B5EF4-FFF2-40B4-BE49-F238E27FC236}">
                <a16:creationId xmlns:a16="http://schemas.microsoft.com/office/drawing/2014/main" id="{57153367-F297-4671-BB9B-6E6EE2161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859088"/>
            <a:ext cx="668338" cy="334962"/>
          </a:xfrm>
          <a:prstGeom prst="rect">
            <a:avLst/>
          </a:prstGeom>
          <a:solidFill>
            <a:schemeClr val="accent1">
              <a:alpha val="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marL="276225" indent="-276225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buChar char="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341313">
              <a:lnSpc>
                <a:spcPct val="90000"/>
              </a:lnSpc>
              <a:spcBef>
                <a:spcPct val="40000"/>
              </a:spcBef>
              <a:buSzPct val="115000"/>
              <a:buFont typeface="Arial Rounded MT Bold" panose="020F0704030504030204" pitchFamily="34" charset="0"/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341313">
              <a:lnSpc>
                <a:spcPct val="90000"/>
              </a:lnSpc>
              <a:spcBef>
                <a:spcPct val="40000"/>
              </a:spcBef>
              <a:buFont typeface="Arial Rounded MT Bold" panose="020F070403050403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indent="-341313">
              <a:lnSpc>
                <a:spcPct val="90000"/>
              </a:lnSpc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14500" indent="-341313">
              <a:lnSpc>
                <a:spcPct val="90000"/>
              </a:lnSpc>
              <a:spcBef>
                <a:spcPct val="4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717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289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861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433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altLang="en-US" sz="2400"/>
              <a:t>seed</a:t>
            </a:r>
          </a:p>
        </p:txBody>
      </p:sp>
      <p:cxnSp>
        <p:nvCxnSpPr>
          <p:cNvPr id="38918" name="Straight Arrow Connector 2">
            <a:extLst>
              <a:ext uri="{FF2B5EF4-FFF2-40B4-BE49-F238E27FC236}">
                <a16:creationId xmlns:a16="http://schemas.microsoft.com/office/drawing/2014/main" id="{27C8B32D-E638-4F81-AA34-93C05004EF5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47813" y="3027363"/>
            <a:ext cx="2447925" cy="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19" name="TextBox 4">
            <a:extLst>
              <a:ext uri="{FF2B5EF4-FFF2-40B4-BE49-F238E27FC236}">
                <a16:creationId xmlns:a16="http://schemas.microsoft.com/office/drawing/2014/main" id="{BBFAAF39-B888-4B65-8E94-D7352330C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6602" y="2132013"/>
            <a:ext cx="728084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buChar char="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SzPct val="115000"/>
              <a:buFont typeface="Arial Rounded MT Bold" panose="020F0704030504030204" pitchFamily="34" charset="0"/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Font typeface="Arial Rounded MT Bold" panose="020F070403050403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altLang="en-US" sz="4400" dirty="0"/>
              <a:t>G</a:t>
            </a:r>
            <a:r>
              <a:rPr lang="en-US" altLang="en-US" sz="4400" baseline="-25000" dirty="0"/>
              <a:t>f</a:t>
            </a:r>
            <a:endParaRPr lang="en-US" altLang="en-US" sz="4400" baseline="-4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7B7E77E5-38AB-453B-BFC5-D4F301E638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50900"/>
          </a:xfrm>
        </p:spPr>
        <p:txBody>
          <a:bodyPr/>
          <a:lstStyle/>
          <a:p>
            <a:pPr eaLnBrk="1" hangingPunct="1"/>
            <a:r>
              <a:rPr lang="en-US" altLang="en-US"/>
              <a:t>Pseudorandom Generators</a:t>
            </a:r>
          </a:p>
        </p:txBody>
      </p:sp>
      <p:sp>
        <p:nvSpPr>
          <p:cNvPr id="40963" name="Text Box 4">
            <a:extLst>
              <a:ext uri="{FF2B5EF4-FFF2-40B4-BE49-F238E27FC236}">
                <a16:creationId xmlns:a16="http://schemas.microsoft.com/office/drawing/2014/main" id="{B2B46AB6-6C48-4C34-B092-15FA23152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1313" y="3716338"/>
            <a:ext cx="5703887" cy="177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marL="276225" indent="-276225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buChar char="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341313">
              <a:lnSpc>
                <a:spcPct val="90000"/>
              </a:lnSpc>
              <a:spcBef>
                <a:spcPct val="40000"/>
              </a:spcBef>
              <a:buSzPct val="115000"/>
              <a:buFont typeface="Arial Rounded MT Bold" panose="020F0704030504030204" pitchFamily="34" charset="0"/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341313">
              <a:lnSpc>
                <a:spcPct val="90000"/>
              </a:lnSpc>
              <a:spcBef>
                <a:spcPct val="40000"/>
              </a:spcBef>
              <a:buFont typeface="Arial Rounded MT Bold" panose="020F070403050403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indent="-341313">
              <a:lnSpc>
                <a:spcPct val="90000"/>
              </a:lnSpc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14500" indent="-341313">
              <a:lnSpc>
                <a:spcPct val="90000"/>
              </a:lnSpc>
              <a:spcBef>
                <a:spcPct val="4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717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289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861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433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altLang="en-US" sz="2400" dirty="0"/>
              <a:t>Specifically, the set </a:t>
            </a:r>
          </a:p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altLang="en-US" sz="2400" dirty="0"/>
              <a:t>T = {x | KT(x) &gt;√|x|}</a:t>
            </a:r>
          </a:p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altLang="en-US" sz="2400" dirty="0"/>
              <a:t>is computable relative to MKTP</a:t>
            </a:r>
          </a:p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altLang="en-US" sz="2400" dirty="0"/>
              <a:t>and breaks all pseudorandom generators.</a:t>
            </a:r>
          </a:p>
        </p:txBody>
      </p:sp>
      <p:sp>
        <p:nvSpPr>
          <p:cNvPr id="40964" name="Rectangle 9">
            <a:extLst>
              <a:ext uri="{FF2B5EF4-FFF2-40B4-BE49-F238E27FC236}">
                <a16:creationId xmlns:a16="http://schemas.microsoft.com/office/drawing/2014/main" id="{CCBC62F9-0CF1-4E81-83E9-E297460E8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2924175"/>
            <a:ext cx="3889375" cy="334963"/>
          </a:xfrm>
          <a:prstGeom prst="rect">
            <a:avLst/>
          </a:prstGeom>
          <a:solidFill>
            <a:schemeClr val="accent1">
              <a:alpha val="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marL="276225" indent="-276225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buChar char="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341313">
              <a:lnSpc>
                <a:spcPct val="90000"/>
              </a:lnSpc>
              <a:spcBef>
                <a:spcPct val="40000"/>
              </a:spcBef>
              <a:buSzPct val="115000"/>
              <a:buFont typeface="Arial Rounded MT Bold" panose="020F0704030504030204" pitchFamily="34" charset="0"/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341313">
              <a:lnSpc>
                <a:spcPct val="90000"/>
              </a:lnSpc>
              <a:spcBef>
                <a:spcPct val="40000"/>
              </a:spcBef>
              <a:buFont typeface="Arial Rounded MT Bold" panose="020F070403050403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indent="-341313">
              <a:lnSpc>
                <a:spcPct val="90000"/>
              </a:lnSpc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14500" indent="-341313">
              <a:lnSpc>
                <a:spcPct val="90000"/>
              </a:lnSpc>
              <a:spcBef>
                <a:spcPct val="4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717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289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861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433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altLang="en-US" sz="2400">
                <a:solidFill>
                  <a:schemeClr val="hlink"/>
                </a:solidFill>
              </a:rPr>
              <a:t>Pseudo</a:t>
            </a:r>
            <a:r>
              <a:rPr lang="en-US" altLang="en-US" sz="2400"/>
              <a:t>Random bits b</a:t>
            </a:r>
            <a:r>
              <a:rPr lang="en-US" altLang="en-US" sz="2400" baseline="-25000"/>
              <a:t>1</a:t>
            </a:r>
            <a:r>
              <a:rPr lang="en-US" altLang="en-US" sz="2400"/>
              <a:t>,b</a:t>
            </a:r>
            <a:r>
              <a:rPr lang="en-US" altLang="en-US" sz="2400" baseline="-25000"/>
              <a:t>2</a:t>
            </a:r>
            <a:r>
              <a:rPr lang="en-US" altLang="en-US" sz="2400"/>
              <a:t>,…</a:t>
            </a:r>
          </a:p>
        </p:txBody>
      </p:sp>
      <p:sp>
        <p:nvSpPr>
          <p:cNvPr id="40965" name="Rectangle 11">
            <a:extLst>
              <a:ext uri="{FF2B5EF4-FFF2-40B4-BE49-F238E27FC236}">
                <a16:creationId xmlns:a16="http://schemas.microsoft.com/office/drawing/2014/main" id="{21B15EED-ACAD-48C5-9D4C-764C3DC2D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2859088"/>
            <a:ext cx="668338" cy="334962"/>
          </a:xfrm>
          <a:prstGeom prst="rect">
            <a:avLst/>
          </a:prstGeom>
          <a:solidFill>
            <a:schemeClr val="accent1">
              <a:alpha val="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 marL="276225" indent="-276225"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buChar char="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341313">
              <a:lnSpc>
                <a:spcPct val="90000"/>
              </a:lnSpc>
              <a:spcBef>
                <a:spcPct val="40000"/>
              </a:spcBef>
              <a:buSzPct val="115000"/>
              <a:buFont typeface="Arial Rounded MT Bold" panose="020F0704030504030204" pitchFamily="34" charset="0"/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28700" indent="-341313">
              <a:lnSpc>
                <a:spcPct val="90000"/>
              </a:lnSpc>
              <a:spcBef>
                <a:spcPct val="40000"/>
              </a:spcBef>
              <a:buFont typeface="Arial Rounded MT Bold" panose="020F070403050403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indent="-341313">
              <a:lnSpc>
                <a:spcPct val="90000"/>
              </a:lnSpc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714500" indent="-341313">
              <a:lnSpc>
                <a:spcPct val="90000"/>
              </a:lnSpc>
              <a:spcBef>
                <a:spcPct val="4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1717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6289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861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543300" indent="-341313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altLang="en-US" sz="2400"/>
              <a:t>seed</a:t>
            </a:r>
          </a:p>
        </p:txBody>
      </p:sp>
      <p:cxnSp>
        <p:nvCxnSpPr>
          <p:cNvPr id="40966" name="Straight Arrow Connector 2">
            <a:extLst>
              <a:ext uri="{FF2B5EF4-FFF2-40B4-BE49-F238E27FC236}">
                <a16:creationId xmlns:a16="http://schemas.microsoft.com/office/drawing/2014/main" id="{C99082C2-1784-4BE3-BFB9-00D9BC561DF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47813" y="3027363"/>
            <a:ext cx="2447925" cy="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967" name="TextBox 4">
            <a:extLst>
              <a:ext uri="{FF2B5EF4-FFF2-40B4-BE49-F238E27FC236}">
                <a16:creationId xmlns:a16="http://schemas.microsoft.com/office/drawing/2014/main" id="{3CA46ADB-77DA-44BD-9AA0-F69337BA5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6602" y="2132013"/>
            <a:ext cx="728084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40000"/>
              </a:spcBef>
              <a:buSzPct val="80000"/>
              <a:buFont typeface="Wingdings 3" panose="05040102010807070707" pitchFamily="18" charset="2"/>
              <a:buChar char="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40000"/>
              </a:spcBef>
              <a:buSzPct val="115000"/>
              <a:buFont typeface="Arial Rounded MT Bold" panose="020F0704030504030204" pitchFamily="34" charset="0"/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40000"/>
              </a:spcBef>
              <a:buFont typeface="Arial Rounded MT Bold" panose="020F070403050403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4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40000"/>
              </a:spcBef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har char="»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 3" panose="05040102010807070707" pitchFamily="18" charset="2"/>
              <a:buNone/>
            </a:pPr>
            <a:r>
              <a:rPr lang="en-US" altLang="en-US" sz="4400" dirty="0"/>
              <a:t>G</a:t>
            </a:r>
            <a:r>
              <a:rPr lang="en-US" altLang="en-US" sz="4400" baseline="-25000" dirty="0"/>
              <a:t>f</a:t>
            </a:r>
            <a:endParaRPr lang="en-US" altLang="en-US" sz="4400" baseline="-46000" dirty="0">
              <a:solidFill>
                <a:srgbClr val="FFFF00"/>
              </a:solidFill>
            </a:endParaRPr>
          </a:p>
        </p:txBody>
      </p:sp>
      <p:cxnSp>
        <p:nvCxnSpPr>
          <p:cNvPr id="40968" name="Straight Connector 2">
            <a:extLst>
              <a:ext uri="{FF2B5EF4-FFF2-40B4-BE49-F238E27FC236}">
                <a16:creationId xmlns:a16="http://schemas.microsoft.com/office/drawing/2014/main" id="{429B98ED-79F8-43CF-99C6-C8B3678E717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64088" y="4149080"/>
            <a:ext cx="433388" cy="0"/>
          </a:xfrm>
          <a:prstGeom prst="line">
            <a:avLst/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8C84C-E841-48A0-8C4C-36ECBC175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Recent Developments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1452C-6711-4B7D-BEC2-EE49C9C35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0638"/>
            <a:ext cx="8229600" cy="2677656"/>
          </a:xfrm>
        </p:spPr>
        <p:txBody>
          <a:bodyPr/>
          <a:lstStyle/>
          <a:p>
            <a:r>
              <a:rPr lang="en-US" dirty="0"/>
              <a:t>There are too many new developments to mention them all, even briefly.  Thus I’ll mention only a few highlights.</a:t>
            </a:r>
          </a:p>
          <a:p>
            <a:r>
              <a:rPr lang="en-US" dirty="0"/>
              <a:t>In order to tell a coherent story, I’ll be suppressing some important but distracting details.  (That is, I’ll be lying just a bit.)</a:t>
            </a:r>
          </a:p>
        </p:txBody>
      </p:sp>
    </p:spTree>
    <p:extLst>
      <p:ext uri="{BB962C8B-B14F-4D97-AF65-F5344CB8AC3E}">
        <p14:creationId xmlns:p14="http://schemas.microsoft.com/office/powerpoint/2010/main" val="28967076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C3C64-BFF1-4301-8FC2-DDCB86D03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NP-completeness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16F12E-EF99-4B66-9908-8E603D053F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0638"/>
                <a:ext cx="8229600" cy="4376904"/>
              </a:xfrm>
            </p:spPr>
            <p:txBody>
              <a:bodyPr/>
              <a:lstStyle/>
              <a:p>
                <a:r>
                  <a:rPr lang="en-US" dirty="0"/>
                  <a:t>[ILO]: Partial-MCSP is NP-complete under ≤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sty m:val="p"/>
                              <m:brk m:alnAt="7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mr>
                      <m:m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mr>
                    </m:m>
                  </m:oMath>
                </a14:m>
                <a:r>
                  <a:rPr lang="en-US" dirty="0"/>
                  <a:t> reductions.</a:t>
                </a:r>
              </a:p>
              <a:p>
                <a:r>
                  <a:rPr lang="en-US" dirty="0"/>
                  <a:t>This can also be phrased in terms of Partial-MKTP.</a:t>
                </a:r>
              </a:p>
              <a:p>
                <a:r>
                  <a:rPr lang="en-US" dirty="0"/>
                  <a:t>Ker-I Ko showed in 1990 that there are oracles relative to which Partial-</a:t>
                </a:r>
                <a:r>
                  <a:rPr lang="en-US" dirty="0" err="1"/>
                  <a:t>MK</a:t>
                </a:r>
                <a:r>
                  <a:rPr lang="en-US" baseline="30000" dirty="0" err="1"/>
                  <a:t>poly</a:t>
                </a:r>
                <a:r>
                  <a:rPr lang="en-US" dirty="0" err="1"/>
                  <a:t>P</a:t>
                </a:r>
                <a:r>
                  <a:rPr lang="en-US" dirty="0"/>
                  <a:t> is not NP-complete.</a:t>
                </a:r>
              </a:p>
              <a:p>
                <a:r>
                  <a:rPr lang="en-US" dirty="0"/>
                  <a:t>This highlights a significant difference between </a:t>
                </a:r>
                <a:r>
                  <a:rPr lang="en-US" dirty="0" err="1"/>
                  <a:t>K</a:t>
                </a:r>
                <a:r>
                  <a:rPr lang="en-US" baseline="30000" dirty="0" err="1"/>
                  <a:t>poly</a:t>
                </a:r>
                <a:r>
                  <a:rPr lang="en-US" dirty="0"/>
                  <a:t> and KT.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16F12E-EF99-4B66-9908-8E603D053F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0638"/>
                <a:ext cx="8229600" cy="4376904"/>
              </a:xfrm>
              <a:blipFill>
                <a:blip r:embed="rId2"/>
                <a:stretch>
                  <a:fillRect l="-2148" t="-3621" r="-3852" b="-4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761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51089-5741-4D82-9F08-9F39A916B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NP-completeness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2B4D4-6369-4060-9401-455C52946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0638"/>
            <a:ext cx="8229600" cy="2677656"/>
          </a:xfrm>
        </p:spPr>
        <p:txBody>
          <a:bodyPr/>
          <a:lstStyle/>
          <a:p>
            <a:r>
              <a:rPr lang="en-US" dirty="0"/>
              <a:t>Many important functions produce more than one bit of output.  How about the question of determining the size of the smallest circuit computing a function {0,1}</a:t>
            </a:r>
            <a:r>
              <a:rPr lang="en-US" baseline="30000" dirty="0"/>
              <a:t>n</a:t>
            </a:r>
            <a:r>
              <a:rPr lang="en-US" dirty="0"/>
              <a:t> → {0,1}</a:t>
            </a:r>
            <a:r>
              <a:rPr lang="en-US" baseline="30000" dirty="0"/>
              <a:t>m</a:t>
            </a:r>
            <a:r>
              <a:rPr lang="en-US" dirty="0"/>
              <a:t>?</a:t>
            </a:r>
          </a:p>
          <a:p>
            <a:r>
              <a:rPr lang="en-US" dirty="0"/>
              <a:t>[ILO] Multi-MCSP is NP-complete under randomized reductions.</a:t>
            </a:r>
          </a:p>
        </p:txBody>
      </p:sp>
    </p:spTree>
    <p:extLst>
      <p:ext uri="{BB962C8B-B14F-4D97-AF65-F5344CB8AC3E}">
        <p14:creationId xmlns:p14="http://schemas.microsoft.com/office/powerpoint/2010/main" val="373449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FE09-1792-4800-9BF3-AEAC4E17D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NP-completeness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F9E2D-DF5D-4E68-87B0-19CA7CF4F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0638"/>
            <a:ext cx="8229600" cy="5124480"/>
          </a:xfrm>
        </p:spPr>
        <p:txBody>
          <a:bodyPr/>
          <a:lstStyle/>
          <a:p>
            <a:r>
              <a:rPr lang="en-US" dirty="0" err="1"/>
              <a:t>Masek</a:t>
            </a:r>
            <a:r>
              <a:rPr lang="en-US" dirty="0"/>
              <a:t> proved in the 1970s that it is NP-complete to find the size of the smallest depth-2 formula for a given truth table.</a:t>
            </a:r>
          </a:p>
          <a:p>
            <a:r>
              <a:rPr lang="en-US" dirty="0"/>
              <a:t>Extending this to larger depth has been open for decades.  (Some weaker hardness results were known [AHMPS’06].)</a:t>
            </a:r>
          </a:p>
          <a:p>
            <a:r>
              <a:rPr lang="en-US" dirty="0"/>
              <a:t>Ilango has now shown that finding the size of the smallest depth-d formula is NP-hard under randomized reductions.</a:t>
            </a:r>
          </a:p>
          <a:p>
            <a:r>
              <a:rPr lang="en-US" dirty="0"/>
              <a:t>This is still wide open for constant-depth </a:t>
            </a:r>
            <a:r>
              <a:rPr lang="en-US" dirty="0">
                <a:solidFill>
                  <a:srgbClr val="FFFF00"/>
                </a:solidFill>
              </a:rPr>
              <a:t>circuits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17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D08AE-9E78-48AD-9871-EF278B808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 completeness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F814F-E599-47CC-8B15-044DE276D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0638"/>
            <a:ext cx="8229600" cy="6694140"/>
          </a:xfrm>
        </p:spPr>
        <p:txBody>
          <a:bodyPr/>
          <a:lstStyle/>
          <a:p>
            <a:r>
              <a:rPr lang="en-US" dirty="0"/>
              <a:t>Recall: </a:t>
            </a:r>
            <a:r>
              <a:rPr lang="en-US" dirty="0" err="1"/>
              <a:t>MKtP</a:t>
            </a:r>
            <a:r>
              <a:rPr lang="en-US" dirty="0"/>
              <a:t> and </a:t>
            </a:r>
            <a:r>
              <a:rPr lang="en-US" dirty="0" err="1"/>
              <a:t>MK</a:t>
            </a:r>
            <a:r>
              <a:rPr lang="en-US" baseline="30000" dirty="0" err="1"/>
              <a:t>exp</a:t>
            </a:r>
            <a:r>
              <a:rPr lang="en-US" dirty="0" err="1"/>
              <a:t>P</a:t>
            </a:r>
            <a:r>
              <a:rPr lang="en-US" dirty="0"/>
              <a:t> are complete for EXP under P/poly-Turing reductions (and NP-Turing reductions).</a:t>
            </a:r>
          </a:p>
          <a:p>
            <a:r>
              <a:rPr lang="en-US" dirty="0"/>
              <a:t>[Hirahara ’19]: </a:t>
            </a:r>
            <a:r>
              <a:rPr lang="en-US" dirty="0" err="1"/>
              <a:t>MK</a:t>
            </a:r>
            <a:r>
              <a:rPr lang="en-US" baseline="30000" dirty="0" err="1"/>
              <a:t>exp</a:t>
            </a:r>
            <a:r>
              <a:rPr lang="en-US" dirty="0" err="1"/>
              <a:t>P</a:t>
            </a:r>
            <a:r>
              <a:rPr lang="en-US" dirty="0"/>
              <a:t> is complete for EXP under ZPP-Turing reductions, and </a:t>
            </a:r>
            <a:r>
              <a:rPr lang="en-US" dirty="0" err="1"/>
              <a:t>MK</a:t>
            </a:r>
            <a:r>
              <a:rPr lang="en-US" baseline="30000" dirty="0" err="1"/>
              <a:t>exp</a:t>
            </a:r>
            <a:r>
              <a:rPr lang="en-US" dirty="0" err="1"/>
              <a:t>P</a:t>
            </a:r>
            <a:r>
              <a:rPr lang="en-US" dirty="0"/>
              <a:t> is not in P.</a:t>
            </a:r>
          </a:p>
          <a:p>
            <a:r>
              <a:rPr lang="en-US" dirty="0"/>
              <a:t>These are both still open for </a:t>
            </a:r>
            <a:r>
              <a:rPr lang="en-US" dirty="0" err="1"/>
              <a:t>MKtP</a:t>
            </a:r>
            <a:r>
              <a:rPr lang="en-US" dirty="0"/>
              <a:t>!</a:t>
            </a:r>
          </a:p>
          <a:p>
            <a:r>
              <a:rPr lang="en-US" dirty="0"/>
              <a:t>[Hirahara ’19] also shows that and </a:t>
            </a:r>
            <a:r>
              <a:rPr lang="en-US" dirty="0" err="1"/>
              <a:t>MK</a:t>
            </a:r>
            <a:r>
              <a:rPr lang="en-US" baseline="30000" dirty="0" err="1"/>
              <a:t>t</a:t>
            </a:r>
            <a:r>
              <a:rPr lang="en-US" baseline="30000" dirty="0"/>
              <a:t>(n)</a:t>
            </a:r>
            <a:r>
              <a:rPr lang="en-US" dirty="0"/>
              <a:t>P is not in P for any </a:t>
            </a:r>
            <a:r>
              <a:rPr lang="en-US" dirty="0" err="1"/>
              <a:t>superpolynomial</a:t>
            </a:r>
            <a:r>
              <a:rPr lang="en-US" dirty="0"/>
              <a:t> t(n).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18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68601-FB42-4FC8-BA12-4054F4B94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Meta-Complexity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EA91C-E0CA-4369-B9F6-23B356616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0638"/>
            <a:ext cx="8229600" cy="3877985"/>
          </a:xfrm>
        </p:spPr>
        <p:txBody>
          <a:bodyPr/>
          <a:lstStyle/>
          <a:p>
            <a:r>
              <a:rPr lang="en-US" dirty="0"/>
              <a:t>Is complexity theory difficult?</a:t>
            </a:r>
          </a:p>
          <a:p>
            <a:r>
              <a:rPr lang="en-US" dirty="0"/>
              <a:t>Is it hard to tell if a function is computationally complex?</a:t>
            </a:r>
          </a:p>
          <a:p>
            <a:r>
              <a:rPr lang="en-US" dirty="0"/>
              <a:t>Studying the complexity of MCSP captures this question.</a:t>
            </a:r>
          </a:p>
          <a:p>
            <a:r>
              <a:rPr lang="en-US" dirty="0"/>
              <a:t>This self-referential aspect has driven much recent progress on MCSP and related problems.</a:t>
            </a:r>
          </a:p>
        </p:txBody>
      </p:sp>
    </p:spTree>
    <p:extLst>
      <p:ext uri="{BB962C8B-B14F-4D97-AF65-F5344CB8AC3E}">
        <p14:creationId xmlns:p14="http://schemas.microsoft.com/office/powerpoint/2010/main" val="264520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7BB6E-C836-48DB-A230-517BE3515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MCSP and One-Way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DD8DD-1B22-400B-B557-B90BF9D84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0638"/>
            <a:ext cx="8229600" cy="4708981"/>
          </a:xfrm>
        </p:spPr>
        <p:txBody>
          <a:bodyPr/>
          <a:lstStyle/>
          <a:p>
            <a:r>
              <a:rPr lang="en-US" dirty="0"/>
              <a:t>MCSP(2</a:t>
            </a:r>
            <a:r>
              <a:rPr lang="el-GR" baseline="30000" dirty="0"/>
              <a:t>ε</a:t>
            </a:r>
            <a:r>
              <a:rPr lang="en-US" baseline="30000" dirty="0"/>
              <a:t>n</a:t>
            </a:r>
            <a:r>
              <a:rPr lang="en-US" dirty="0"/>
              <a:t>) is the set {x : Size(x) ≤ 2</a:t>
            </a:r>
            <a:r>
              <a:rPr lang="el-GR" baseline="30000" dirty="0"/>
              <a:t>ε</a:t>
            </a:r>
            <a:r>
              <a:rPr lang="en-US" baseline="30000" dirty="0"/>
              <a:t>n</a:t>
            </a:r>
            <a:r>
              <a:rPr lang="en-US" dirty="0"/>
              <a:t>}.</a:t>
            </a:r>
          </a:p>
          <a:p>
            <a:r>
              <a:rPr lang="en-US" dirty="0"/>
              <a:t>Note that this problem is “easy on average” because only a small fraction of x instances are in the set.  (Just say “No”.)</a:t>
            </a:r>
          </a:p>
          <a:p>
            <a:r>
              <a:rPr lang="en-US" dirty="0"/>
              <a:t>A more appropriate notion of “easy on average” is to have an algorithm provide answers in {0,1,?}, where the {0,1} answers are always correct, and the algorithm seldom gives a “?” answer.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10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7BB6E-C836-48DB-A230-517BE3515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MCSP and One-Way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DD8DD-1B22-400B-B557-B90BF9D84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0638"/>
            <a:ext cx="8229600" cy="6278642"/>
          </a:xfrm>
        </p:spPr>
        <p:txBody>
          <a:bodyPr/>
          <a:lstStyle/>
          <a:p>
            <a:r>
              <a:rPr lang="en-US" dirty="0"/>
              <a:t>MCSP(2</a:t>
            </a:r>
            <a:r>
              <a:rPr lang="el-GR" baseline="30000" dirty="0"/>
              <a:t>ε</a:t>
            </a:r>
            <a:r>
              <a:rPr lang="en-US" baseline="30000" dirty="0"/>
              <a:t>n</a:t>
            </a:r>
            <a:r>
              <a:rPr lang="en-US" dirty="0"/>
              <a:t>) is the set {x : Size(x) ≤ 2</a:t>
            </a:r>
            <a:r>
              <a:rPr lang="el-GR" baseline="30000" dirty="0"/>
              <a:t>ε</a:t>
            </a:r>
            <a:r>
              <a:rPr lang="en-US" baseline="30000" dirty="0"/>
              <a:t>n</a:t>
            </a:r>
            <a:r>
              <a:rPr lang="en-US" dirty="0"/>
              <a:t>}.</a:t>
            </a:r>
          </a:p>
          <a:p>
            <a:r>
              <a:rPr lang="en-US" dirty="0"/>
              <a:t>Santhanam (2019) introduces a conjecture that implies the following are equivalent:</a:t>
            </a:r>
          </a:p>
          <a:p>
            <a:pPr lvl="1"/>
            <a:r>
              <a:rPr lang="en-US" dirty="0"/>
              <a:t>Cryptographically-Secure one-way functions exist.</a:t>
            </a:r>
          </a:p>
          <a:p>
            <a:pPr lvl="1"/>
            <a:r>
              <a:rPr lang="en-US" dirty="0"/>
              <a:t>MCSP(2</a:t>
            </a:r>
            <a:r>
              <a:rPr lang="el-GR" baseline="30000" dirty="0"/>
              <a:t>ε</a:t>
            </a:r>
            <a:r>
              <a:rPr lang="en-US" baseline="30000" dirty="0"/>
              <a:t>n</a:t>
            </a:r>
            <a:r>
              <a:rPr lang="en-US" dirty="0"/>
              <a:t>) is hard on average.</a:t>
            </a:r>
          </a:p>
          <a:p>
            <a:pPr lvl="1"/>
            <a:r>
              <a:rPr lang="en-US" dirty="0"/>
              <a:t>MKTP(n</a:t>
            </a:r>
            <a:r>
              <a:rPr lang="el-GR" baseline="30000" dirty="0"/>
              <a:t>ε</a:t>
            </a:r>
            <a:r>
              <a:rPr lang="en-US" dirty="0"/>
              <a:t>) is hard on average.</a:t>
            </a:r>
          </a:p>
          <a:p>
            <a:r>
              <a:rPr lang="en-US" dirty="0"/>
              <a:t>Would imply that we don’t live in “</a:t>
            </a:r>
            <a:r>
              <a:rPr lang="en-US" dirty="0" err="1"/>
              <a:t>Pessiland</a:t>
            </a:r>
            <a:r>
              <a:rPr lang="en-US" dirty="0"/>
              <a:t>” (a world in which problems are hard on average, but there are no one-way functions).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71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C891B-DA8F-4001-A7D5-43C2595CB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Worst-case-to-Average-case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BDBA3-4792-4F0F-B0FB-E0FC5C93A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0638"/>
            <a:ext cx="8229600" cy="4893647"/>
          </a:xfrm>
        </p:spPr>
        <p:txBody>
          <a:bodyPr/>
          <a:lstStyle/>
          <a:p>
            <a:r>
              <a:rPr lang="en-US" dirty="0" err="1"/>
              <a:t>GapMCSP</a:t>
            </a:r>
            <a:r>
              <a:rPr lang="en-US" dirty="0"/>
              <a:t> is the problem of approximating circuit size.</a:t>
            </a:r>
          </a:p>
          <a:p>
            <a:r>
              <a:rPr lang="en-US" dirty="0"/>
              <a:t>Hirahara (2018) shows that </a:t>
            </a:r>
            <a:r>
              <a:rPr lang="en-US" dirty="0" err="1"/>
              <a:t>GapMCSP</a:t>
            </a:r>
            <a:r>
              <a:rPr lang="en-US" dirty="0"/>
              <a:t> has no BPP solution </a:t>
            </a:r>
            <a:r>
              <a:rPr lang="en-US" dirty="0" err="1"/>
              <a:t>iff</a:t>
            </a:r>
            <a:r>
              <a:rPr lang="en-US" dirty="0"/>
              <a:t> MCSP(2</a:t>
            </a:r>
            <a:r>
              <a:rPr lang="el-GR" baseline="30000" dirty="0"/>
              <a:t>ε</a:t>
            </a:r>
            <a:r>
              <a:rPr lang="en-US" baseline="30000" dirty="0"/>
              <a:t>n</a:t>
            </a:r>
            <a:r>
              <a:rPr lang="en-US" dirty="0"/>
              <a:t>) is hard on average</a:t>
            </a:r>
          </a:p>
          <a:p>
            <a:r>
              <a:rPr lang="en-US" dirty="0"/>
              <a:t>This holds also for KT complexity.</a:t>
            </a:r>
          </a:p>
          <a:p>
            <a:r>
              <a:rPr lang="en-US" dirty="0"/>
              <a:t>A related result holds for </a:t>
            </a:r>
            <a:r>
              <a:rPr lang="en-US" dirty="0" err="1"/>
              <a:t>K</a:t>
            </a:r>
            <a:r>
              <a:rPr lang="en-US" baseline="30000" dirty="0" err="1"/>
              <a:t>poly</a:t>
            </a:r>
            <a:r>
              <a:rPr lang="en-US" dirty="0"/>
              <a:t> complexity.</a:t>
            </a:r>
          </a:p>
          <a:p>
            <a:r>
              <a:rPr lang="en-US" dirty="0"/>
              <a:t>If MCSP is NP-hard, then this would suggest that we don’t live in </a:t>
            </a:r>
            <a:r>
              <a:rPr lang="en-US" dirty="0" err="1"/>
              <a:t>Heuristica</a:t>
            </a:r>
            <a:r>
              <a:rPr lang="en-US" dirty="0"/>
              <a:t> (a world in which P &lt; NP but all NP problems are easy on average).</a:t>
            </a:r>
          </a:p>
        </p:txBody>
      </p:sp>
    </p:spTree>
    <p:extLst>
      <p:ext uri="{BB962C8B-B14F-4D97-AF65-F5344CB8AC3E}">
        <p14:creationId xmlns:p14="http://schemas.microsoft.com/office/powerpoint/2010/main" val="72336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0E25D-B5B1-4ADA-BF22-143D3AF2F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recent developments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DD18F-85DB-4819-AC34-925939CF5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0638"/>
            <a:ext cx="8229600" cy="3508653"/>
          </a:xfrm>
        </p:spPr>
        <p:txBody>
          <a:bodyPr/>
          <a:lstStyle/>
          <a:p>
            <a:r>
              <a:rPr lang="en-US" dirty="0"/>
              <a:t>Note that most of the hardness results mentioned in this talk have held even for certain approximations to computing MKTP, </a:t>
            </a:r>
            <a:r>
              <a:rPr lang="en-US" dirty="0" err="1"/>
              <a:t>MKtP</a:t>
            </a:r>
            <a:r>
              <a:rPr lang="en-US" dirty="0"/>
              <a:t>, etc.</a:t>
            </a:r>
          </a:p>
          <a:p>
            <a:r>
              <a:rPr lang="en-US" dirty="0"/>
              <a:t>That is, the arguments using pseudorandom generators work if we can distinguish between strings of “very high” complexity and “very low” complexity.</a:t>
            </a:r>
          </a:p>
        </p:txBody>
      </p:sp>
    </p:spTree>
    <p:extLst>
      <p:ext uri="{BB962C8B-B14F-4D97-AF65-F5344CB8AC3E}">
        <p14:creationId xmlns:p14="http://schemas.microsoft.com/office/powerpoint/2010/main" val="186167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0E25D-B5B1-4ADA-BF22-143D3AF2F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recent developments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DD18F-85DB-4819-AC34-925939CF5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0638"/>
            <a:ext cx="8229600" cy="3277820"/>
          </a:xfrm>
        </p:spPr>
        <p:txBody>
          <a:bodyPr/>
          <a:lstStyle/>
          <a:p>
            <a:r>
              <a:rPr lang="en-US" dirty="0"/>
              <a:t>Oliveira, </a:t>
            </a:r>
            <a:r>
              <a:rPr lang="en-US" dirty="0" err="1"/>
              <a:t>Pich</a:t>
            </a:r>
            <a:r>
              <a:rPr lang="en-US" dirty="0"/>
              <a:t>, and Santhanam studied the complexity of approximating </a:t>
            </a:r>
            <a:r>
              <a:rPr lang="en-US" dirty="0" err="1"/>
              <a:t>Kt</a:t>
            </a:r>
            <a:r>
              <a:rPr lang="en-US" dirty="0"/>
              <a:t> and KT.</a:t>
            </a:r>
          </a:p>
          <a:p>
            <a:r>
              <a:rPr lang="en-US" dirty="0"/>
              <a:t>They show that a seemingly-slight improvement in our understanding of approximating </a:t>
            </a:r>
            <a:r>
              <a:rPr lang="en-US" dirty="0" err="1"/>
              <a:t>Kt</a:t>
            </a:r>
            <a:r>
              <a:rPr lang="en-US" dirty="0"/>
              <a:t> would yield a proof that EXP is not in non-uniform NC</a:t>
            </a:r>
            <a:r>
              <a:rPr lang="en-US" baseline="30000" dirty="0"/>
              <a:t>1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06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0E25D-B5B1-4ADA-BF22-143D3AF2F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recent developments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DD18F-85DB-4819-AC34-925939CF5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0638"/>
            <a:ext cx="8229600" cy="5724644"/>
          </a:xfrm>
        </p:spPr>
        <p:txBody>
          <a:bodyPr/>
          <a:lstStyle/>
          <a:p>
            <a:r>
              <a:rPr lang="en-US" dirty="0"/>
              <a:t>More precisely, [OPS] considers the model of fan-in 2 AND-OR formulas with unbounded-fan-in PARITY gates at the leaves.</a:t>
            </a:r>
          </a:p>
          <a:p>
            <a:r>
              <a:rPr lang="en-US" dirty="0"/>
              <a:t>Good lower bounds are known for this model.  [Tal] shows that Inner Product mod 2 requires nearly quadratic size on this model.</a:t>
            </a:r>
          </a:p>
          <a:p>
            <a:r>
              <a:rPr lang="en-US" dirty="0"/>
              <a:t>Good lower bounds are also known for </a:t>
            </a:r>
            <a:r>
              <a:rPr lang="en-US" dirty="0" err="1"/>
              <a:t>MKtP</a:t>
            </a:r>
            <a:r>
              <a:rPr lang="en-US" dirty="0"/>
              <a:t> on fan-in 2 AND-OR formulas (without the PARITY gates).  [OPS] shows </a:t>
            </a:r>
            <a:r>
              <a:rPr lang="en-US" dirty="0" err="1"/>
              <a:t>MKtP</a:t>
            </a:r>
            <a:r>
              <a:rPr lang="en-US" dirty="0"/>
              <a:t> requires nearly cubic size!</a:t>
            </a:r>
          </a:p>
          <a:p>
            <a:r>
              <a:rPr lang="en-US" dirty="0"/>
              <a:t>So what?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51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0E25D-B5B1-4ADA-BF22-143D3AF2F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recent developments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DD18F-85DB-4819-AC34-925939CF5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0638"/>
            <a:ext cx="8229600" cy="6355586"/>
          </a:xfrm>
        </p:spPr>
        <p:txBody>
          <a:bodyPr/>
          <a:lstStyle/>
          <a:p>
            <a:r>
              <a:rPr lang="en-US" dirty="0"/>
              <a:t>[OPS] also shows that, if distinguishing between strings of </a:t>
            </a:r>
            <a:r>
              <a:rPr lang="en-US" dirty="0" err="1"/>
              <a:t>Kt</a:t>
            </a:r>
            <a:r>
              <a:rPr lang="en-US" dirty="0"/>
              <a:t> complexity less than </a:t>
            </a:r>
            <a:r>
              <a:rPr lang="en-US" i="1" dirty="0"/>
              <a:t>m</a:t>
            </a:r>
            <a:r>
              <a:rPr lang="el-GR" i="1" baseline="30000" dirty="0"/>
              <a:t>ε</a:t>
            </a:r>
            <a:r>
              <a:rPr lang="en-US" dirty="0"/>
              <a:t> and </a:t>
            </a:r>
            <a:r>
              <a:rPr lang="en-US" i="1" dirty="0"/>
              <a:t>m</a:t>
            </a:r>
            <a:r>
              <a:rPr lang="el-GR" i="1" baseline="30000" dirty="0"/>
              <a:t>ε</a:t>
            </a:r>
            <a:r>
              <a:rPr lang="en-US" dirty="0"/>
              <a:t> + log </a:t>
            </a:r>
            <a:r>
              <a:rPr lang="en-US" i="1" dirty="0"/>
              <a:t>m </a:t>
            </a:r>
            <a:r>
              <a:rPr lang="en-US" dirty="0"/>
              <a:t>requires size </a:t>
            </a:r>
            <a:r>
              <a:rPr lang="en-US" i="1" dirty="0"/>
              <a:t>m</a:t>
            </a:r>
            <a:r>
              <a:rPr lang="en-US" baseline="30000" dirty="0"/>
              <a:t>1+</a:t>
            </a:r>
            <a:r>
              <a:rPr lang="el-GR" i="1" baseline="30000" dirty="0"/>
              <a:t>δ</a:t>
            </a:r>
            <a:r>
              <a:rPr lang="en-US" dirty="0"/>
              <a:t> (on the model of fan-in-2 formulas with PARITIES at the leaves) then EXP is not in NC</a:t>
            </a:r>
            <a:r>
              <a:rPr lang="en-US" baseline="30000" dirty="0"/>
              <a:t>1</a:t>
            </a:r>
            <a:r>
              <a:rPr lang="en-US" dirty="0"/>
              <a:t>.</a:t>
            </a:r>
          </a:p>
          <a:p>
            <a:r>
              <a:rPr lang="en-US" dirty="0"/>
              <a:t>This could be accomplished by giving a very efficient reduction from Inner Product mod 2 to </a:t>
            </a:r>
            <a:r>
              <a:rPr lang="en-US" dirty="0" err="1"/>
              <a:t>MKtP</a:t>
            </a:r>
            <a:r>
              <a:rPr lang="en-US" dirty="0"/>
              <a:t> (since Inner Product mod 2 requires large size in this model).</a:t>
            </a:r>
          </a:p>
          <a:p>
            <a:r>
              <a:rPr lang="en-US" dirty="0"/>
              <a:t>Tempting, because there is a very simple reduction from DET to the (much easier) problem MKTP.</a:t>
            </a:r>
          </a:p>
          <a:p>
            <a:endParaRPr lang="en-US" i="1" baseline="30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12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BBD62-FB60-4ED6-BCDA-A4E9DFB81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There’s even more!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6E805-0B72-418B-ABED-E2D27526B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0638"/>
            <a:ext cx="8229600" cy="5724644"/>
          </a:xfrm>
        </p:spPr>
        <p:txBody>
          <a:bodyPr/>
          <a:lstStyle/>
          <a:p>
            <a:r>
              <a:rPr lang="en-US" dirty="0"/>
              <a:t>[McKay, Murray, Williams] also study the “search versions” of MKTP and </a:t>
            </a:r>
            <a:r>
              <a:rPr lang="en-US" dirty="0" err="1"/>
              <a:t>MKtP</a:t>
            </a:r>
            <a:r>
              <a:rPr lang="en-US" dirty="0"/>
              <a:t> (where one not only determines the complexity, but must produce the short description).</a:t>
            </a:r>
          </a:p>
          <a:p>
            <a:r>
              <a:rPr lang="en-US" dirty="0"/>
              <a:t>If these problems are hard for machines using </a:t>
            </a:r>
            <a:r>
              <a:rPr lang="en-US" i="1" dirty="0"/>
              <a:t>m</a:t>
            </a:r>
            <a:r>
              <a:rPr lang="el-GR" i="1" baseline="30000" dirty="0"/>
              <a:t>ε</a:t>
            </a:r>
            <a:r>
              <a:rPr lang="en-US" dirty="0"/>
              <a:t> space and </a:t>
            </a:r>
            <a:r>
              <a:rPr lang="en-US" i="1" dirty="0"/>
              <a:t>m</a:t>
            </a:r>
            <a:r>
              <a:rPr lang="el-GR" i="1" baseline="30000" dirty="0"/>
              <a:t>ε</a:t>
            </a:r>
            <a:r>
              <a:rPr lang="en-US" dirty="0"/>
              <a:t> ”update time”, then one can conclude P &lt; NP or EXP is not in P/poly, etc.</a:t>
            </a:r>
          </a:p>
          <a:p>
            <a:r>
              <a:rPr lang="en-US" dirty="0"/>
              <a:t>Note that many “easy” problems are known to be hard in these “streaming” models.</a:t>
            </a:r>
          </a:p>
          <a:p>
            <a:r>
              <a:rPr lang="en-US" dirty="0"/>
              <a:t>Further related developments by [Chen, </a:t>
            </a:r>
            <a:r>
              <a:rPr lang="en-US" dirty="0" err="1"/>
              <a:t>Jin</a:t>
            </a:r>
            <a:r>
              <a:rPr lang="en-US" dirty="0"/>
              <a:t>, Williams].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2418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8ABF7-21F2-4848-B316-9869221F3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C381C3-19EC-4CDE-965A-F4A2B897F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0638"/>
            <a:ext cx="8229600" cy="3693319"/>
          </a:xfrm>
        </p:spPr>
        <p:txBody>
          <a:bodyPr/>
          <a:lstStyle/>
          <a:p>
            <a:r>
              <a:rPr lang="en-US" dirty="0"/>
              <a:t>MCSP and </a:t>
            </a:r>
            <a:r>
              <a:rPr lang="en-US" dirty="0" err="1"/>
              <a:t>Kt</a:t>
            </a:r>
            <a:r>
              <a:rPr lang="en-US" dirty="0"/>
              <a:t> complexity have been with us since the earliest days of the theory of NP-completeness.</a:t>
            </a:r>
          </a:p>
          <a:p>
            <a:r>
              <a:rPr lang="en-US" dirty="0"/>
              <a:t>Attention is once again being focused on </a:t>
            </a:r>
            <a:r>
              <a:rPr lang="en-US" dirty="0" err="1"/>
              <a:t>Kt</a:t>
            </a:r>
            <a:r>
              <a:rPr lang="en-US" dirty="0"/>
              <a:t> and the closely-related function KT.  </a:t>
            </a:r>
          </a:p>
          <a:p>
            <a:r>
              <a:rPr lang="en-US" dirty="0"/>
              <a:t>Progress in the field of circuit complexity lower bounds may hinge on better understanding of these functions.</a:t>
            </a:r>
          </a:p>
        </p:txBody>
      </p:sp>
    </p:spTree>
    <p:extLst>
      <p:ext uri="{BB962C8B-B14F-4D97-AF65-F5344CB8AC3E}">
        <p14:creationId xmlns:p14="http://schemas.microsoft.com/office/powerpoint/2010/main" val="28520893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82FF4FF-B1F0-4F53-816B-74D0444F328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>
                    <a:cs typeface="Calibri Light"/>
                  </a:rPr>
                  <a:t>Approximating MCSP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𝜖</m:t>
                    </m:r>
                  </m:oMath>
                </a14:m>
                <a:r>
                  <a:rPr lang="en-US" dirty="0">
                    <a:ea typeface="+mn-lt"/>
                    <a:cs typeface="+mn-lt"/>
                  </a:rPr>
                  <a:t>-</a:t>
                </a:r>
                <a:r>
                  <a:rPr lang="en-US" dirty="0" err="1">
                    <a:ea typeface="+mn-lt"/>
                    <a:cs typeface="+mn-lt"/>
                  </a:rPr>
                  <a:t>GapMCSP</a:t>
                </a:r>
                <a:r>
                  <a:rPr lang="en-US" dirty="0">
                    <a:cs typeface="Calibri"/>
                  </a:rPr>
                  <a:t>)</a:t>
                </a:r>
                <a:br>
                  <a:rPr lang="en-US" dirty="0">
                    <a:cs typeface="Calibri"/>
                  </a:rPr>
                </a:br>
                <a:r>
                  <a:rPr lang="en-US" dirty="0">
                    <a:cs typeface="Calibri"/>
                  </a:rPr>
                  <a:t>[Allender, Ilango, </a:t>
                </a:r>
                <a:r>
                  <a:rPr lang="en-US" dirty="0" err="1">
                    <a:cs typeface="Calibri"/>
                  </a:rPr>
                  <a:t>Vafa</a:t>
                </a:r>
                <a:r>
                  <a:rPr lang="en-US" dirty="0">
                    <a:cs typeface="Calibri"/>
                  </a:rPr>
                  <a:t>]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82FF4FF-B1F0-4F53-816B-74D0444F32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087" b="-3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465A2D-9543-4BA0-BACF-FFFEAD7CFB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8207" y="2226469"/>
                <a:ext cx="8502444" cy="3564731"/>
              </a:xfrm>
            </p:spPr>
            <p:txBody>
              <a:bodyPr vert="horz" lIns="68580" tIns="34290" rIns="68580" bIns="34290" rtlCol="0" anchor="t"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>
                    <a:cs typeface="Calibri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/>
                      </a:rPr>
                      <m:t>𝐶𝐶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/>
                      </a:rPr>
                      <m:t>)</m:t>
                    </m:r>
                  </m:oMath>
                </a14:m>
                <a:r>
                  <a:rPr lang="en-US" dirty="0">
                    <a:cs typeface="Calibri"/>
                  </a:rPr>
                  <a:t> denote the size of the smallest circuit computing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/>
                      </a:rPr>
                      <m:t>𝑓</m:t>
                    </m:r>
                  </m:oMath>
                </a14:m>
                <a:endParaRPr lang="en-US" dirty="0">
                  <a:cs typeface="Calibri"/>
                </a:endParaRPr>
              </a:p>
              <a:p>
                <a:pPr marL="0" indent="0">
                  <a:buNone/>
                </a:pPr>
                <a:r>
                  <a:rPr lang="en-US" dirty="0">
                    <a:cs typeface="Calibri"/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cs typeface="Calibri"/>
                      </a:rPr>
                      <m:t>𝜖</m:t>
                    </m:r>
                    <m:r>
                      <a:rPr lang="en-US" i="1" smtClean="0">
                        <a:latin typeface="Cambria Math" panose="02040503050406030204" pitchFamily="18" charset="0"/>
                        <a:cs typeface="Calibri"/>
                      </a:rPr>
                      <m:t>:</m:t>
                    </m:r>
                    <m:r>
                      <a:rPr lang="en-US" i="1" smtClean="0">
                        <a:latin typeface="Cambria Math" panose="02040503050406030204" pitchFamily="18" charset="0"/>
                        <a:cs typeface="Calibri"/>
                      </a:rPr>
                      <m:t>ℕ</m:t>
                    </m:r>
                    <m:r>
                      <a:rPr lang="en-US" i="1" smtClean="0">
                        <a:latin typeface="Cambria Math" panose="02040503050406030204" pitchFamily="18" charset="0"/>
                        <a:cs typeface="Calibri"/>
                      </a:rPr>
                      <m:t>→</m:t>
                    </m:r>
                    <m:r>
                      <a:rPr lang="en-US" i="1" smtClean="0">
                        <a:latin typeface="Cambria Math" panose="02040503050406030204" pitchFamily="18" charset="0"/>
                        <a:cs typeface="Calibri"/>
                      </a:rPr>
                      <m:t>ℕ</m:t>
                    </m:r>
                  </m:oMath>
                </a14:m>
                <a:r>
                  <a:rPr lang="en-US" dirty="0">
                    <a:cs typeface="Calibri"/>
                  </a:rPr>
                  <a:t>  satisfying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/>
                      </a:rPr>
                      <m:t>𝜖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alibri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Calibri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/>
                      </a:rPr>
                      <m:t>𝑛</m:t>
                    </m:r>
                  </m:oMath>
                </a14:m>
                <a:r>
                  <a:rPr lang="en-US" dirty="0">
                    <a:cs typeface="Calibri"/>
                  </a:rPr>
                  <a:t> denote the “gap function”      (</a:t>
                </a:r>
                <a:r>
                  <a:rPr lang="en-US" sz="1800" dirty="0">
                    <a:cs typeface="Calibri"/>
                  </a:rPr>
                  <a:t>Think 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cs typeface="Calibri"/>
                      </a:rPr>
                      <m:t>𝜖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cs typeface="Calibri"/>
                          </a:rPr>
                          <m:t>𝑛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cs typeface="Calibri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  <a:cs typeface="Calibri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cs typeface="Calibri"/>
                          </a:rPr>
                          <m:t>𝑛</m:t>
                        </m:r>
                      </m:num>
                      <m:den>
                        <m:func>
                          <m:funcPr>
                            <m:ctrlPr>
                              <a:rPr lang="en-US" sz="1800" i="1"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  <a:cs typeface="Calibri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cs typeface="Calibri"/>
                              </a:rPr>
                              <m:t>𝑛</m:t>
                            </m:r>
                          </m:e>
                        </m:func>
                      </m:den>
                    </m:f>
                  </m:oMath>
                </a14:m>
                <a:r>
                  <a:rPr lang="en-US" dirty="0">
                    <a:cs typeface="Calibri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b="0" dirty="0">
                    <a:ea typeface="+mn-lt"/>
                    <a:cs typeface="+mn-lt"/>
                  </a:rPr>
                  <a:t>A language is a solution to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𝜖</m:t>
                    </m:r>
                  </m:oMath>
                </a14:m>
                <a:r>
                  <a:rPr lang="en-US" dirty="0">
                    <a:ea typeface="+mn-lt"/>
                    <a:cs typeface="+mn-lt"/>
                  </a:rPr>
                  <a:t>-</a:t>
                </a:r>
                <a:r>
                  <a:rPr lang="en-US" dirty="0" err="1">
                    <a:ea typeface="+mn-lt"/>
                    <a:cs typeface="+mn-lt"/>
                  </a:rPr>
                  <a:t>GapMCSP</a:t>
                </a:r>
                <a:r>
                  <a:rPr lang="en-US" dirty="0">
                    <a:cs typeface="Calibri"/>
                  </a:rPr>
                  <a:t> promise problem if on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/>
                      </a:rPr>
                      <m:t>)</m:t>
                    </m:r>
                  </m:oMath>
                </a14:m>
                <a:r>
                  <a:rPr lang="en-US" dirty="0">
                    <a:cs typeface="Calibri"/>
                  </a:rPr>
                  <a:t> it returns:</a:t>
                </a:r>
              </a:p>
              <a:p>
                <a:pPr marL="0" indent="0">
                  <a:buNone/>
                </a:pPr>
                <a:r>
                  <a:rPr lang="en-US" dirty="0">
                    <a:cs typeface="Calibri"/>
                  </a:rPr>
                  <a:t>	YES when 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/>
                      </a:rPr>
                      <m:t>𝐶𝐶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alibri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Calibri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/>
                      </a:rPr>
                      <m:t>𝜖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alibri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>
                    <a:cs typeface="Calibri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>
                    <a:cs typeface="Calibri"/>
                  </a:rPr>
                  <a:t>	NO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/>
                      </a:rPr>
                      <m:t>𝐶𝐶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alibri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cs typeface="Calibri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/>
                      </a:rPr>
                      <m:t>𝑠</m:t>
                    </m:r>
                  </m:oMath>
                </a14:m>
                <a:endParaRPr lang="en-US" dirty="0">
                  <a:cs typeface="Calibri"/>
                </a:endParaRPr>
              </a:p>
              <a:p>
                <a:pPr marL="0" indent="0">
                  <a:buNone/>
                </a:pPr>
                <a:endParaRPr lang="en-US" dirty="0">
                  <a:cs typeface="Calibri"/>
                </a:endParaRPr>
              </a:p>
              <a:p>
                <a:pPr marL="0" indent="0">
                  <a:buNone/>
                </a:pPr>
                <a:endParaRPr lang="en-US" dirty="0">
                  <a:cs typeface="Calibri"/>
                </a:endParaRPr>
              </a:p>
              <a:p>
                <a:pPr marL="0" indent="0">
                  <a:buNone/>
                </a:pPr>
                <a:endParaRPr lang="en-US" dirty="0">
                  <a:cs typeface="Calibri"/>
                </a:endParaRPr>
              </a:p>
              <a:p>
                <a:pPr marL="0" indent="0">
                  <a:buNone/>
                </a:pPr>
                <a:r>
                  <a:rPr lang="en-US" dirty="0">
                    <a:cs typeface="Calibri"/>
                  </a:rPr>
                  <a:t>Remark: reductions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/>
                      </a:rPr>
                      <m:t>𝜖</m:t>
                    </m:r>
                  </m:oMath>
                </a14:m>
                <a:r>
                  <a:rPr lang="en-US" dirty="0">
                    <a:cs typeface="Calibri"/>
                  </a:rPr>
                  <a:t>-</a:t>
                </a:r>
                <a:r>
                  <a:rPr lang="en-US" dirty="0" err="1">
                    <a:cs typeface="Calibri"/>
                  </a:rPr>
                  <a:t>GapMCSP</a:t>
                </a:r>
                <a:r>
                  <a:rPr lang="en-US" dirty="0">
                    <a:cs typeface="Calibri"/>
                  </a:rPr>
                  <a:t> cannot query “the gap”!</a:t>
                </a:r>
              </a:p>
              <a:p>
                <a:endParaRPr lang="en-US" dirty="0">
                  <a:cs typeface="Calibri"/>
                </a:endParaRPr>
              </a:p>
              <a:p>
                <a:endParaRPr lang="en-US" dirty="0">
                  <a:cs typeface="Calibri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465A2D-9543-4BA0-BACF-FFFEAD7CFB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8207" y="2226469"/>
                <a:ext cx="8502444" cy="3564731"/>
              </a:xfrm>
              <a:blipFill>
                <a:blip r:embed="rId6"/>
                <a:stretch>
                  <a:fillRect l="-932" t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E3B79BA-9A2E-48BE-B9A9-C2D61BB5841E}"/>
              </a:ext>
            </a:extLst>
          </p:cNvPr>
          <p:cNvCxnSpPr/>
          <p:nvPr/>
        </p:nvCxnSpPr>
        <p:spPr>
          <a:xfrm>
            <a:off x="1927338" y="4693134"/>
            <a:ext cx="5281285" cy="2035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428FC26-DCF0-4DE1-A59E-9DD346FE1A61}"/>
                  </a:ext>
                </a:extLst>
              </p:cNvPr>
              <p:cNvSpPr txBox="1"/>
              <p:nvPr/>
            </p:nvSpPr>
            <p:spPr>
              <a:xfrm>
                <a:off x="1104157" y="4474135"/>
                <a:ext cx="690140" cy="392415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𝐶𝐶</m:t>
                      </m:r>
                      <m:r>
                        <a:rPr lang="en-US" sz="21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(</m:t>
                      </m:r>
                      <m:r>
                        <a:rPr lang="en-US" sz="21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𝑓</m:t>
                      </m:r>
                      <m:r>
                        <a:rPr lang="en-US" sz="21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)</m:t>
                      </m:r>
                    </m:oMath>
                  </m:oMathPara>
                </a14:m>
                <a:endParaRPr lang="en-US" sz="2100" dirty="0">
                  <a:solidFill>
                    <a:prstClr val="black"/>
                  </a:solidFill>
                  <a:latin typeface="Calibri" panose="020F0502020204030204"/>
                  <a:cs typeface="Calibri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428FC26-DCF0-4DE1-A59E-9DD346FE1A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157" y="4474135"/>
                <a:ext cx="690140" cy="392415"/>
              </a:xfrm>
              <a:prstGeom prst="rect">
                <a:avLst/>
              </a:prstGeom>
              <a:blipFill>
                <a:blip r:embed="rId7"/>
                <a:stretch>
                  <a:fillRect l="-3540" r="-30088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1DD931C-BBB4-4E2C-8B5A-A84F2FE553A1}"/>
              </a:ext>
            </a:extLst>
          </p:cNvPr>
          <p:cNvCxnSpPr/>
          <p:nvPr/>
        </p:nvCxnSpPr>
        <p:spPr>
          <a:xfrm>
            <a:off x="1926011" y="4526909"/>
            <a:ext cx="596" cy="331781"/>
          </a:xfrm>
          <a:prstGeom prst="straightConnector1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CBFF35E-23BB-4B2C-988A-B68E49F542A4}"/>
              </a:ext>
            </a:extLst>
          </p:cNvPr>
          <p:cNvCxnSpPr>
            <a:cxnSpLocks/>
          </p:cNvCxnSpPr>
          <p:nvPr/>
        </p:nvCxnSpPr>
        <p:spPr>
          <a:xfrm>
            <a:off x="3604340" y="4526908"/>
            <a:ext cx="596" cy="331781"/>
          </a:xfrm>
          <a:prstGeom prst="straightConnector1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515188E-BD03-4545-B903-9CF3B3BF5F42}"/>
              </a:ext>
            </a:extLst>
          </p:cNvPr>
          <p:cNvCxnSpPr>
            <a:cxnSpLocks/>
          </p:cNvCxnSpPr>
          <p:nvPr/>
        </p:nvCxnSpPr>
        <p:spPr>
          <a:xfrm>
            <a:off x="4957132" y="4526909"/>
            <a:ext cx="596" cy="331781"/>
          </a:xfrm>
          <a:prstGeom prst="straightConnector1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DFD9FED-7AC5-4E30-98C7-E6B14D27ACB6}"/>
                  </a:ext>
                </a:extLst>
              </p:cNvPr>
              <p:cNvSpPr txBox="1"/>
              <p:nvPr/>
            </p:nvSpPr>
            <p:spPr>
              <a:xfrm>
                <a:off x="3369997" y="4815932"/>
                <a:ext cx="385709" cy="346249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𝜖</m:t>
                      </m:r>
                      <m:r>
                        <a:rPr lang="en-US" sz="1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(</m:t>
                      </m:r>
                      <m:r>
                        <a:rPr lang="en-US" sz="1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𝑠</m:t>
                      </m:r>
                      <m:r>
                        <a:rPr lang="en-US" sz="1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)</m:t>
                      </m:r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  <a:cs typeface="Calibri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DFD9FED-7AC5-4E30-98C7-E6B14D27A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9997" y="4815932"/>
                <a:ext cx="385709" cy="346249"/>
              </a:xfrm>
              <a:prstGeom prst="rect">
                <a:avLst/>
              </a:prstGeom>
              <a:blipFill>
                <a:blip r:embed="rId8"/>
                <a:stretch>
                  <a:fillRect r="-55556" b="-17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2DA3B84-DF9B-4F72-9F01-9E5E60512D1F}"/>
                  </a:ext>
                </a:extLst>
              </p:cNvPr>
              <p:cNvSpPr txBox="1"/>
              <p:nvPr/>
            </p:nvSpPr>
            <p:spPr>
              <a:xfrm>
                <a:off x="4801161" y="4826922"/>
                <a:ext cx="277792" cy="346249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/>
                        </a:rPr>
                        <m:t>𝑠</m:t>
                      </m:r>
                    </m:oMath>
                  </m:oMathPara>
                </a14:m>
                <a:endParaRPr lang="en-US" sz="1800" dirty="0">
                  <a:solidFill>
                    <a:prstClr val="black"/>
                  </a:solidFill>
                  <a:latin typeface="Calibri" panose="020F0502020204030204"/>
                  <a:cs typeface="Calibri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2DA3B84-DF9B-4F72-9F01-9E5E60512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161" y="4826922"/>
                <a:ext cx="277792" cy="34624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9F0A307D-5BA4-43A6-B4D3-C9C96E8CECE6}"/>
              </a:ext>
            </a:extLst>
          </p:cNvPr>
          <p:cNvSpPr txBox="1"/>
          <p:nvPr/>
        </p:nvSpPr>
        <p:spPr>
          <a:xfrm>
            <a:off x="2352127" y="4213106"/>
            <a:ext cx="574394" cy="4385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70AD47">
                    <a:lumMod val="75000"/>
                  </a:srgbClr>
                </a:solidFill>
                <a:latin typeface="Calibri" panose="020F0502020204030204"/>
              </a:rPr>
              <a:t>YES</a:t>
            </a:r>
            <a:endParaRPr lang="en-US" sz="2400" dirty="0">
              <a:solidFill>
                <a:srgbClr val="70AD47">
                  <a:lumMod val="75000"/>
                </a:srgbClr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92892A-34EF-455A-B2A7-CE775A6F5F81}"/>
              </a:ext>
            </a:extLst>
          </p:cNvPr>
          <p:cNvSpPr txBox="1"/>
          <p:nvPr/>
        </p:nvSpPr>
        <p:spPr>
          <a:xfrm>
            <a:off x="5634084" y="4212858"/>
            <a:ext cx="574394" cy="4385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FF0000"/>
                </a:solidFill>
                <a:latin typeface="Calibri" panose="020F0502020204030204"/>
              </a:rPr>
              <a:t>NO</a:t>
            </a:r>
            <a:endParaRPr lang="en-US" sz="1350" dirty="0">
              <a:solidFill>
                <a:srgbClr val="FF0000"/>
              </a:solidFill>
              <a:latin typeface="Calibri" panose="020F050202020403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640D83-94E7-4503-92CC-361E9FBE3F7E}"/>
              </a:ext>
            </a:extLst>
          </p:cNvPr>
          <p:cNvSpPr txBox="1"/>
          <p:nvPr/>
        </p:nvSpPr>
        <p:spPr>
          <a:xfrm>
            <a:off x="3643294" y="4212858"/>
            <a:ext cx="1326747" cy="4385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Anything</a:t>
            </a:r>
            <a:endParaRPr lang="en-US" sz="2400" dirty="0">
              <a:solidFill>
                <a:prstClr val="black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55EB50-5284-403B-8DBF-9C906782E50C}"/>
              </a:ext>
            </a:extLst>
          </p:cNvPr>
          <p:cNvSpPr txBox="1"/>
          <p:nvPr/>
        </p:nvSpPr>
        <p:spPr>
          <a:xfrm>
            <a:off x="1751825" y="4813776"/>
            <a:ext cx="386304" cy="3462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  <a:cs typeface="Calibri"/>
              </a:rPr>
              <a:t> 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217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BD78B-8864-43D6-9701-466DF9DA7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of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E3C84-55B0-4A34-A4AF-367C3B617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0638"/>
            <a:ext cx="8229600" cy="3693319"/>
          </a:xfrm>
        </p:spPr>
        <p:txBody>
          <a:bodyPr/>
          <a:lstStyle/>
          <a:p>
            <a:r>
              <a:rPr lang="en-US" dirty="0"/>
              <a:t>MCSP is also closely connected to learning theory.</a:t>
            </a:r>
          </a:p>
          <a:p>
            <a:r>
              <a:rPr lang="en-US" dirty="0"/>
              <a:t>Canonical learning problem: given a list of “yes” instances and “no” instances, find an efficient circuit that “explains” this data, and will attempt to classify new instances.</a:t>
            </a:r>
          </a:p>
          <a:p>
            <a:r>
              <a:rPr lang="en-US" dirty="0"/>
              <a:t>This is MCSP for partially-specified functions (Partial-MCSP).</a:t>
            </a:r>
          </a:p>
        </p:txBody>
      </p:sp>
    </p:spTree>
    <p:extLst>
      <p:ext uri="{BB962C8B-B14F-4D97-AF65-F5344CB8AC3E}">
        <p14:creationId xmlns:p14="http://schemas.microsoft.com/office/powerpoint/2010/main" val="192408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922ED-CCEA-4F7E-9D16-3F8A5A645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Our result and consequences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6CE7A3A-944B-45D8-81C0-DFFE487BA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2538554"/>
            <a:ext cx="3868340" cy="306865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cs typeface="Calibri"/>
              </a:rPr>
              <a:t>Old Theorems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13CDD-8DC9-4D43-ABD3-A6867CBBCF61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22607" y="3502561"/>
                <a:ext cx="3667839" cy="402068"/>
              </a:xfrm>
            </p:spPr>
            <p:txBody>
              <a:bodyPr vert="horz" lIns="68580" tIns="34290" rIns="68580" bIns="34290" rtlCol="0" anchor="t"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>
                    <a:ea typeface="+mn-lt"/>
                    <a:cs typeface="+mn-lt"/>
                  </a:rPr>
                  <a:t>2. MCSP is not hard for NP under uniform Time[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n</m:t>
                        </m:r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.49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  <a:ea typeface="+mn-lt"/>
                        <a:cs typeface="+mn-lt"/>
                      </a:rPr>
                      <m:t>] </m:t>
                    </m:r>
                  </m:oMath>
                </a14:m>
                <a:r>
                  <a:rPr lang="en-US" dirty="0">
                    <a:ea typeface="+mn-lt"/>
                    <a:cs typeface="+mn-lt"/>
                  </a:rPr>
                  <a:t> reductions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313CDD-8DC9-4D43-ABD3-A6867CBBCF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22607" y="3502561"/>
                <a:ext cx="3667839" cy="402068"/>
              </a:xfrm>
              <a:blipFill>
                <a:blip r:embed="rId3"/>
                <a:stretch>
                  <a:fillRect l="-1329" t="-21212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E562A5C-A65F-4625-B927-B1B1C27E64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2480680"/>
            <a:ext cx="3880157" cy="364739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cs typeface="Calibri"/>
              </a:rPr>
              <a:t>New Insights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F1E4B04-7F4E-45E2-B380-0248F3B6D6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1916" y="3495328"/>
            <a:ext cx="3887391" cy="409302"/>
          </a:xfrm>
        </p:spPr>
        <p:txBody>
          <a:bodyPr vert="horz" lIns="68580" tIns="34290" rIns="68580" bIns="3429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2. </a:t>
            </a:r>
            <a:r>
              <a:rPr lang="en-US" dirty="0" err="1">
                <a:cs typeface="Calibri" panose="020F0502020204030204"/>
              </a:rPr>
              <a:t>Superlinear</a:t>
            </a:r>
            <a:r>
              <a:rPr lang="en-US" dirty="0">
                <a:cs typeface="Calibri" panose="020F0502020204030204"/>
              </a:rPr>
              <a:t> </a:t>
            </a:r>
            <a:r>
              <a:rPr lang="en-US" dirty="0" err="1">
                <a:cs typeface="Calibri" panose="020F0502020204030204"/>
              </a:rPr>
              <a:t>approx</a:t>
            </a:r>
            <a:r>
              <a:rPr lang="en-US" dirty="0">
                <a:cs typeface="Calibri" panose="020F0502020204030204"/>
              </a:rPr>
              <a:t> to MCSP are not hard for NP under even </a:t>
            </a:r>
            <a:r>
              <a:rPr lang="en-US" u="sng" dirty="0">
                <a:cs typeface="Calibri" panose="020F0502020204030204"/>
              </a:rPr>
              <a:t>non-uniform</a:t>
            </a:r>
            <a:r>
              <a:rPr lang="en-US" dirty="0">
                <a:cs typeface="Calibri" panose="020F0502020204030204"/>
              </a:rPr>
              <a:t> AC</a:t>
            </a:r>
            <a:r>
              <a:rPr lang="en-US" baseline="30000" dirty="0">
                <a:cs typeface="Calibri" panose="020F0502020204030204"/>
              </a:rPr>
              <a:t>0</a:t>
            </a:r>
            <a:r>
              <a:rPr lang="en-US" dirty="0">
                <a:cs typeface="Calibri" panose="020F0502020204030204"/>
              </a:rPr>
              <a:t> reductions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E1F1EB-DE48-451C-938F-55A125197882}"/>
              </a:ext>
            </a:extLst>
          </p:cNvPr>
          <p:cNvSpPr txBox="1"/>
          <p:nvPr/>
        </p:nvSpPr>
        <p:spPr>
          <a:xfrm>
            <a:off x="627927" y="4666377"/>
            <a:ext cx="3260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prstClr val="black"/>
                </a:solidFill>
                <a:latin typeface="Calibri" panose="020F0502020204030204"/>
                <a:ea typeface="+mn-lt"/>
                <a:cs typeface="Calibri" panose="020F0502020204030204"/>
              </a:rPr>
              <a:t>4. If a certain weak approximation to MCSP is NP-complete, then NP has a worst-case to average-case reduction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prstClr val="black"/>
              </a:solidFill>
              <a:latin typeface="Calibri" panose="020F0502020204030204"/>
              <a:ea typeface="+mn-lt"/>
              <a:cs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1AA24E-80FB-4D14-A98A-E3CC9106C1AC}"/>
                  </a:ext>
                </a:extLst>
              </p:cNvPr>
              <p:cNvSpPr txBox="1"/>
              <p:nvPr/>
            </p:nvSpPr>
            <p:spPr>
              <a:xfrm>
                <a:off x="627927" y="3904629"/>
                <a:ext cx="3433918" cy="800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500" dirty="0">
                    <a:solidFill>
                      <a:prstClr val="black"/>
                    </a:solidFill>
                    <a:latin typeface="Calibri" panose="020F0502020204030204"/>
                    <a:ea typeface="+mn-lt"/>
                    <a:cs typeface="Calibri" panose="020F0502020204030204"/>
                  </a:rPr>
                  <a:t>3. If cryptographically secure one-way functions exist, then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sSupPr>
                      <m:e>
                        <m:r>
                          <a:rPr lang="en-US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𝑛</m:t>
                        </m:r>
                      </m:e>
                      <m:sup>
                        <m:r>
                          <a:rPr lang="en-US" sz="15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𝑜</m:t>
                        </m:r>
                        <m:d>
                          <m:dPr>
                            <m:ctrlP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</m:ctrlPr>
                          </m:dPr>
                          <m:e>
                            <m:r>
                              <a:rPr lang="en-US" sz="15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+mn-lt"/>
                                <a:cs typeface="+mn-lt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1500" dirty="0">
                    <a:solidFill>
                      <a:prstClr val="black"/>
                    </a:solidFill>
                    <a:latin typeface="Calibri" panose="020F0502020204030204"/>
                    <a:ea typeface="+mn-lt"/>
                    <a:cs typeface="Calibri" panose="020F0502020204030204"/>
                  </a:rPr>
                  <a:t>)-</a:t>
                </a:r>
                <a:r>
                  <a:rPr lang="en-US" sz="1500" dirty="0" err="1">
                    <a:solidFill>
                      <a:prstClr val="black"/>
                    </a:solidFill>
                    <a:latin typeface="Calibri" panose="020F0502020204030204"/>
                    <a:ea typeface="+mn-lt"/>
                    <a:cs typeface="Calibri" panose="020F0502020204030204"/>
                  </a:rPr>
                  <a:t>GapMCSP</a:t>
                </a:r>
                <a:r>
                  <a:rPr lang="en-US" sz="1500" dirty="0">
                    <a:solidFill>
                      <a:prstClr val="black"/>
                    </a:solidFill>
                    <a:latin typeface="Calibri" panose="020F0502020204030204"/>
                    <a:ea typeface="+mn-lt"/>
                    <a:cs typeface="Calibri" panose="020F0502020204030204"/>
                  </a:rPr>
                  <a:t> is NP-intermediate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1AA24E-80FB-4D14-A98A-E3CC9106C1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927" y="3904629"/>
                <a:ext cx="3433918" cy="800540"/>
              </a:xfrm>
              <a:prstGeom prst="rect">
                <a:avLst/>
              </a:prstGeom>
              <a:blipFill>
                <a:blip r:embed="rId4"/>
                <a:stretch>
                  <a:fillRect l="-710" t="-2290" b="-7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ECDDA64C-10B3-4A77-9E72-C2D35A01D7EB}"/>
              </a:ext>
            </a:extLst>
          </p:cNvPr>
          <p:cNvSpPr txBox="1"/>
          <p:nvPr/>
        </p:nvSpPr>
        <p:spPr>
          <a:xfrm>
            <a:off x="627928" y="5433150"/>
            <a:ext cx="32608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prstClr val="black"/>
                </a:solidFill>
                <a:latin typeface="Calibri" panose="020F0502020204030204"/>
                <a:ea typeface="+mn-lt"/>
                <a:cs typeface="Calibri" panose="020F0502020204030204"/>
              </a:rPr>
              <a:t>5. The program version of MCSP (MKTP) is hard for DET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41031F-084C-4EA5-9759-F77C74FF14ED}"/>
              </a:ext>
            </a:extLst>
          </p:cNvPr>
          <p:cNvSpPr txBox="1"/>
          <p:nvPr/>
        </p:nvSpPr>
        <p:spPr>
          <a:xfrm>
            <a:off x="4621917" y="4677599"/>
            <a:ext cx="326083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prstClr val="black"/>
                </a:solidFill>
                <a:latin typeface="Calibri" panose="020F0502020204030204"/>
                <a:ea typeface="+mn-lt"/>
                <a:cs typeface="Calibri" panose="020F0502020204030204"/>
              </a:rPr>
              <a:t>4. </a:t>
            </a:r>
            <a:r>
              <a:rPr lang="en-US" sz="1500" dirty="0">
                <a:solidFill>
                  <a:prstClr val="black"/>
                </a:solidFill>
                <a:latin typeface="Calibri" panose="020F0502020204030204"/>
                <a:cs typeface="Calibri" panose="020F0502020204030204"/>
              </a:rPr>
              <a:t>This approximation is actually </a:t>
            </a:r>
            <a:r>
              <a:rPr lang="en-US" sz="1500" u="sng" dirty="0">
                <a:solidFill>
                  <a:prstClr val="black"/>
                </a:solidFill>
                <a:latin typeface="Calibri" panose="020F0502020204030204"/>
                <a:cs typeface="Calibri" panose="020F0502020204030204"/>
              </a:rPr>
              <a:t>not</a:t>
            </a:r>
            <a:r>
              <a:rPr lang="en-US" sz="1500" i="1" dirty="0">
                <a:solidFill>
                  <a:prstClr val="black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en-US" sz="1500" dirty="0">
                <a:solidFill>
                  <a:prstClr val="black"/>
                </a:solidFill>
                <a:latin typeface="Calibri" panose="020F0502020204030204"/>
                <a:cs typeface="Calibri" panose="020F0502020204030204"/>
              </a:rPr>
              <a:t>NP-complete under AC</a:t>
            </a:r>
            <a:r>
              <a:rPr lang="en-US" sz="1500" baseline="30000" dirty="0">
                <a:solidFill>
                  <a:prstClr val="black"/>
                </a:solidFill>
                <a:latin typeface="Calibri" panose="020F0502020204030204"/>
                <a:cs typeface="Calibri" panose="020F0502020204030204"/>
              </a:rPr>
              <a:t>0</a:t>
            </a:r>
            <a:r>
              <a:rPr lang="en-US" sz="1500" dirty="0">
                <a:solidFill>
                  <a:prstClr val="black"/>
                </a:solidFill>
                <a:latin typeface="Calibri" panose="020F0502020204030204"/>
                <a:cs typeface="Calibri" panose="020F0502020204030204"/>
              </a:rPr>
              <a:t> reductions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500" dirty="0">
              <a:solidFill>
                <a:prstClr val="black"/>
              </a:solidFill>
              <a:latin typeface="Calibri" panose="020F0502020204030204"/>
              <a:ea typeface="+mn-lt"/>
              <a:cs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43F24F-983B-474C-BC92-89B51B5FAE03}"/>
                  </a:ext>
                </a:extLst>
              </p:cNvPr>
              <p:cNvSpPr txBox="1"/>
              <p:nvPr/>
            </p:nvSpPr>
            <p:spPr>
              <a:xfrm>
                <a:off x="4621917" y="3904628"/>
                <a:ext cx="3433918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500" dirty="0">
                    <a:solidFill>
                      <a:prstClr val="black"/>
                    </a:solidFill>
                    <a:latin typeface="Calibri" panose="020F0502020204030204"/>
                    <a:ea typeface="+mn-lt"/>
                    <a:cs typeface="Calibri" panose="020F0502020204030204"/>
                  </a:rPr>
                  <a:t>3. </a:t>
                </a:r>
                <a:r>
                  <a:rPr lang="en-US" sz="1500" dirty="0">
                    <a:solidFill>
                      <a:prstClr val="black"/>
                    </a:solidFill>
                    <a:latin typeface="Calibri" panose="020F0502020204030204"/>
                    <a:cs typeface="Calibri" panose="020F0502020204030204"/>
                  </a:rPr>
                  <a:t>Under the same assumption, (</a:t>
                </a:r>
                <a14:m>
                  <m:oMath xmlns:m="http://schemas.openxmlformats.org/officeDocument/2006/math">
                    <m:r>
                      <a:rPr lang="en-US" sz="15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/>
                      </a:rPr>
                      <m:t>𝑜</m:t>
                    </m:r>
                    <m:r>
                      <a:rPr lang="en-US" sz="15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/>
                      </a:rPr>
                      <m:t>(</m:t>
                    </m:r>
                    <m:r>
                      <a:rPr lang="en-US" sz="15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/>
                      </a:rPr>
                      <m:t>𝑛</m:t>
                    </m:r>
                    <m:r>
                      <a:rPr lang="en-US" sz="15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/>
                      </a:rPr>
                      <m:t>)</m:t>
                    </m:r>
                  </m:oMath>
                </a14:m>
                <a:r>
                  <a:rPr lang="en-US" sz="1500" dirty="0">
                    <a:solidFill>
                      <a:prstClr val="black"/>
                    </a:solidFill>
                    <a:latin typeface="Calibri" panose="020F0502020204030204"/>
                    <a:cs typeface="Calibri" panose="020F0502020204030204"/>
                  </a:rPr>
                  <a:t>)-</a:t>
                </a:r>
                <a:r>
                  <a:rPr lang="en-US" sz="1500" dirty="0" err="1">
                    <a:solidFill>
                      <a:prstClr val="black"/>
                    </a:solidFill>
                    <a:latin typeface="Calibri" panose="020F0502020204030204"/>
                    <a:cs typeface="Calibri" panose="020F0502020204030204"/>
                  </a:rPr>
                  <a:t>GapMCSP</a:t>
                </a:r>
                <a:r>
                  <a:rPr lang="en-US" sz="1500" dirty="0">
                    <a:solidFill>
                      <a:prstClr val="black"/>
                    </a:solidFill>
                    <a:latin typeface="Calibri" panose="020F0502020204030204"/>
                    <a:cs typeface="Calibri" panose="020F0502020204030204"/>
                  </a:rPr>
                  <a:t> is NP-intermediate under AC</a:t>
                </a:r>
                <a:r>
                  <a:rPr lang="en-US" sz="1500" baseline="30000" dirty="0">
                    <a:solidFill>
                      <a:prstClr val="black"/>
                    </a:solidFill>
                    <a:latin typeface="Calibri" panose="020F0502020204030204"/>
                    <a:cs typeface="Calibri" panose="020F0502020204030204"/>
                  </a:rPr>
                  <a:t>0</a:t>
                </a:r>
                <a:r>
                  <a:rPr lang="en-US" sz="1500" dirty="0">
                    <a:solidFill>
                      <a:prstClr val="black"/>
                    </a:solidFill>
                    <a:latin typeface="Calibri" panose="020F0502020204030204"/>
                    <a:cs typeface="Calibri" panose="020F0502020204030204"/>
                  </a:rPr>
                  <a:t> reductions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43F24F-983B-474C-BC92-89B51B5FA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1917" y="3904628"/>
                <a:ext cx="3433918" cy="784830"/>
              </a:xfrm>
              <a:prstGeom prst="rect">
                <a:avLst/>
              </a:prstGeom>
              <a:blipFill>
                <a:blip r:embed="rId5"/>
                <a:stretch>
                  <a:fillRect l="-710" t="-2344"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52610F8F-FC29-401D-96E9-B212D58FE294}"/>
              </a:ext>
            </a:extLst>
          </p:cNvPr>
          <p:cNvSpPr txBox="1"/>
          <p:nvPr/>
        </p:nvSpPr>
        <p:spPr>
          <a:xfrm>
            <a:off x="4621917" y="5393498"/>
            <a:ext cx="32608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prstClr val="black"/>
                </a:solidFill>
                <a:latin typeface="Calibri" panose="020F0502020204030204"/>
                <a:cs typeface="Calibri" panose="020F0502020204030204"/>
              </a:rPr>
              <a:t>5. Extending this result to MCSP in the "natural way" is impossible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6EA0EE-B4F8-44C8-9ED1-EC742DCEFCB0}"/>
              </a:ext>
            </a:extLst>
          </p:cNvPr>
          <p:cNvSpPr/>
          <p:nvPr/>
        </p:nvSpPr>
        <p:spPr>
          <a:xfrm>
            <a:off x="302420" y="2000927"/>
            <a:ext cx="8686800" cy="2977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FAA07C2-3FE6-49CE-BF26-564A9943BBD4}"/>
                  </a:ext>
                </a:extLst>
              </p:cNvPr>
              <p:cNvSpPr txBox="1"/>
              <p:nvPr/>
            </p:nvSpPr>
            <p:spPr>
              <a:xfrm>
                <a:off x="232570" y="1987478"/>
                <a:ext cx="8826500" cy="318549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685800" eaLnBrk="1" fontAlgn="auto" hangingPunct="1">
                  <a:lnSpc>
                    <a:spcPct val="90000"/>
                  </a:lnSpc>
                  <a:spcBef>
                    <a:spcPts val="750"/>
                  </a:spcBef>
                  <a:spcAft>
                    <a:spcPts val="0"/>
                  </a:spcAft>
                </a:pPr>
                <a:r>
                  <a:rPr lang="en-US" sz="1800" dirty="0">
                    <a:solidFill>
                      <a:prstClr val="black"/>
                    </a:solidFill>
                    <a:latin typeface="Calibri" panose="020F0502020204030204"/>
                    <a:ea typeface="+mn-lt"/>
                    <a:cs typeface="Calibri" panose="020F0502020204030204"/>
                  </a:rPr>
                  <a:t>Theorem: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𝜖</m:t>
                    </m:r>
                  </m:oMath>
                </a14:m>
                <a:r>
                  <a:rPr lang="en-US" sz="1800" dirty="0">
                    <a:solidFill>
                      <a:prstClr val="black"/>
                    </a:solidFill>
                    <a:latin typeface="Calibri" panose="020F0502020204030204"/>
                    <a:ea typeface="+mn-lt"/>
                    <a:cs typeface="Calibri" panose="020F0502020204030204"/>
                  </a:rPr>
                  <a:t>-GapMCSP is </a:t>
                </a:r>
                <a:r>
                  <a:rPr lang="en-US" sz="1800" u="sng" dirty="0">
                    <a:solidFill>
                      <a:prstClr val="black"/>
                    </a:solidFill>
                    <a:latin typeface="Calibri" panose="020F0502020204030204"/>
                    <a:ea typeface="+mn-lt"/>
                    <a:cs typeface="Calibri" panose="020F0502020204030204"/>
                  </a:rPr>
                  <a:t>not hard</a:t>
                </a:r>
                <a:r>
                  <a:rPr lang="en-US" sz="1800" dirty="0">
                    <a:solidFill>
                      <a:prstClr val="black"/>
                    </a:solidFill>
                    <a:latin typeface="Calibri" panose="020F0502020204030204"/>
                    <a:ea typeface="+mn-lt"/>
                    <a:cs typeface="Calibri" panose="020F0502020204030204"/>
                  </a:rPr>
                  <a:t> for  NP  under AC</a:t>
                </a:r>
                <a:r>
                  <a:rPr lang="en-US" sz="1800" baseline="30000" dirty="0">
                    <a:solidFill>
                      <a:prstClr val="black"/>
                    </a:solidFill>
                    <a:latin typeface="Calibri" panose="020F0502020204030204"/>
                    <a:ea typeface="+mn-lt"/>
                    <a:cs typeface="Calibri" panose="020F0502020204030204"/>
                  </a:rPr>
                  <a:t>0</a:t>
                </a:r>
                <a:r>
                  <a:rPr lang="en-US" sz="1800" dirty="0">
                    <a:solidFill>
                      <a:prstClr val="black"/>
                    </a:solidFill>
                    <a:latin typeface="Calibri" panose="020F0502020204030204"/>
                    <a:ea typeface="+mn-lt"/>
                    <a:cs typeface="Calibri" panose="020F0502020204030204"/>
                  </a:rPr>
                  <a:t> many-one reductions if 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𝜖</m:t>
                    </m:r>
                    <m:d>
                      <m:dPr>
                        <m:ctrlPr>
                          <a:rPr lang="en-US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𝑛</m:t>
                        </m:r>
                      </m:e>
                    </m:d>
                    <m:r>
                      <a:rPr lang="en-US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lt"/>
                        <a:cs typeface="+mn-lt"/>
                      </a:rPr>
                      <m:t>=</m:t>
                    </m:r>
                    <m:r>
                      <a:rPr lang="en-US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𝑜</m:t>
                    </m:r>
                    <m:r>
                      <a:rPr lang="en-US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lt"/>
                        <a:cs typeface="+mn-lt"/>
                      </a:rPr>
                      <m:t>(</m:t>
                    </m:r>
                    <m:r>
                      <a:rPr lang="en-US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𝑛</m:t>
                    </m:r>
                    <m:r>
                      <a:rPr lang="en-US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lt"/>
                        <a:cs typeface="+mn-lt"/>
                      </a:rPr>
                      <m:t>)</m:t>
                    </m:r>
                  </m:oMath>
                </a14:m>
                <a:r>
                  <a:rPr lang="el" sz="1800" dirty="0">
                    <a:solidFill>
                      <a:prstClr val="black"/>
                    </a:solidFill>
                    <a:latin typeface="Calibri" panose="020F0502020204030204"/>
                    <a:ea typeface="+mn-lt"/>
                    <a:cs typeface="Calibri" panose="020F0502020204030204"/>
                  </a:rPr>
                  <a:t>.</a:t>
                </a:r>
                <a:endParaRPr lang="el" sz="1800" b="1" dirty="0">
                  <a:solidFill>
                    <a:prstClr val="black"/>
                  </a:solidFill>
                  <a:latin typeface="Calibri" panose="020F0502020204030204"/>
                  <a:cs typeface="Calibri" panose="020F0502020204030204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FAA07C2-3FE6-49CE-BF26-564A9943B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70" y="1987478"/>
                <a:ext cx="8826500" cy="318549"/>
              </a:xfrm>
              <a:prstGeom prst="rect">
                <a:avLst/>
              </a:prstGeom>
              <a:blipFill>
                <a:blip r:embed="rId6"/>
                <a:stretch>
                  <a:fillRect t="-21154" b="-3461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E24384B0-3A55-49D9-A787-1D38021F8DA1}"/>
              </a:ext>
            </a:extLst>
          </p:cNvPr>
          <p:cNvSpPr txBox="1"/>
          <p:nvPr/>
        </p:nvSpPr>
        <p:spPr>
          <a:xfrm>
            <a:off x="622607" y="2738392"/>
            <a:ext cx="32661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1. Almost all known NP-complete problems are complete under </a:t>
            </a:r>
            <a:r>
              <a:rPr lang="en-US" sz="1500" dirty="0">
                <a:solidFill>
                  <a:prstClr val="black"/>
                </a:solidFill>
                <a:latin typeface="Calibri" panose="020F0502020204030204"/>
                <a:ea typeface="+mn-lt"/>
                <a:cs typeface="Calibri" panose="020F0502020204030204"/>
              </a:rPr>
              <a:t>AC</a:t>
            </a:r>
            <a:r>
              <a:rPr lang="en-US" sz="1500" baseline="30000" dirty="0">
                <a:solidFill>
                  <a:prstClr val="black"/>
                </a:solidFill>
                <a:latin typeface="Calibri" panose="020F0502020204030204"/>
                <a:ea typeface="+mn-lt"/>
                <a:cs typeface="Calibri" panose="020F0502020204030204"/>
              </a:rPr>
              <a:t>0</a:t>
            </a:r>
            <a:r>
              <a:rPr lang="en-US" sz="1500" dirty="0">
                <a:solidFill>
                  <a:prstClr val="black"/>
                </a:solidFill>
                <a:latin typeface="Calibri" panose="020F0502020204030204"/>
                <a:ea typeface="+mn-lt"/>
                <a:cs typeface="Calibri" panose="020F0502020204030204"/>
              </a:rPr>
              <a:t> many-one reductions </a:t>
            </a:r>
            <a:endParaRPr lang="en-US" sz="15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C98905-B875-4A3A-A17F-25587EE98086}"/>
              </a:ext>
            </a:extLst>
          </p:cNvPr>
          <p:cNvSpPr txBox="1"/>
          <p:nvPr/>
        </p:nvSpPr>
        <p:spPr>
          <a:xfrm>
            <a:off x="4645819" y="2738392"/>
            <a:ext cx="32661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prstClr val="black"/>
                </a:solidFill>
                <a:latin typeface="Calibri" panose="020F0502020204030204"/>
              </a:rPr>
              <a:t>1. If this approximation to MCSP is NP-complete, then it is somewhat atypical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911EC5-42CD-43E0-A2BB-15976AF4299F}"/>
              </a:ext>
            </a:extLst>
          </p:cNvPr>
          <p:cNvSpPr txBox="1"/>
          <p:nvPr/>
        </p:nvSpPr>
        <p:spPr>
          <a:xfrm>
            <a:off x="3679338" y="2292418"/>
            <a:ext cx="942577" cy="357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725" dirty="0">
                <a:solidFill>
                  <a:prstClr val="black"/>
                </a:solidFill>
                <a:latin typeface="Calibri" panose="020F0502020204030204"/>
              </a:rPr>
              <a:t>(PARITY)</a:t>
            </a:r>
          </a:p>
        </p:txBody>
      </p: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2430AC03-2E5E-4266-BF85-08EF048ABF3D}"/>
              </a:ext>
            </a:extLst>
          </p:cNvPr>
          <p:cNvSpPr/>
          <p:nvPr/>
        </p:nvSpPr>
        <p:spPr>
          <a:xfrm>
            <a:off x="3902121" y="1961596"/>
            <a:ext cx="448287" cy="37031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131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" grpId="0" uiExpand="1" build="p"/>
      <p:bldP spid="7" grpId="0" build="p"/>
      <p:bldP spid="8" grpId="0" uiExpand="1" build="p"/>
      <p:bldP spid="4" grpId="0"/>
      <p:bldP spid="10" grpId="0"/>
      <p:bldP spid="11" grpId="0"/>
      <p:bldP spid="12" grpId="0"/>
      <p:bldP spid="13" grpId="0"/>
      <p:bldP spid="14" grpId="0"/>
      <p:bldP spid="15" grpId="0" animBg="1"/>
      <p:bldP spid="16" grpId="0"/>
      <p:bldP spid="18" grpId="0"/>
      <p:bldP spid="19" grpId="0"/>
      <p:bldP spid="22" grpId="0"/>
      <p:bldP spid="2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8DBDE03-69E1-4407-B78C-56E29CDE976F}"/>
              </a:ext>
            </a:extLst>
          </p:cNvPr>
          <p:cNvSpPr/>
          <p:nvPr/>
        </p:nvSpPr>
        <p:spPr>
          <a:xfrm>
            <a:off x="330200" y="2026326"/>
            <a:ext cx="8686800" cy="2977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DAA56-1502-4C41-8A14-861B909CD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Proof sketch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CC546-A08F-410B-A7C4-E73389776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69369"/>
            <a:ext cx="7886700" cy="3263504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Step 1: Reduce the existence of an AC</a:t>
            </a:r>
            <a:r>
              <a:rPr lang="en-US" baseline="30000" dirty="0">
                <a:cs typeface="Calibri" panose="020F0502020204030204"/>
              </a:rPr>
              <a:t>0</a:t>
            </a:r>
            <a:r>
              <a:rPr lang="en-US" dirty="0">
                <a:cs typeface="Calibri" panose="020F0502020204030204"/>
              </a:rPr>
              <a:t> reduction to the existence of an NC</a:t>
            </a:r>
            <a:r>
              <a:rPr lang="en-US" baseline="30000" dirty="0">
                <a:cs typeface="Calibri" panose="020F0502020204030204"/>
              </a:rPr>
              <a:t>0</a:t>
            </a:r>
            <a:r>
              <a:rPr lang="en-US" dirty="0">
                <a:cs typeface="Calibri" panose="020F0502020204030204"/>
              </a:rPr>
              <a:t> reduction</a:t>
            </a: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Step 2: Rule out the possibility of an NC</a:t>
            </a:r>
            <a:r>
              <a:rPr lang="en-US" baseline="30000" dirty="0">
                <a:cs typeface="Calibri" panose="020F0502020204030204"/>
              </a:rPr>
              <a:t>0</a:t>
            </a:r>
            <a:r>
              <a:rPr lang="en-US" dirty="0">
                <a:cs typeface="Calibri" panose="020F0502020204030204"/>
              </a:rPr>
              <a:t> reduction</a:t>
            </a: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US" dirty="0">
                <a:cs typeface="Calibri" panose="020F0502020204030204"/>
              </a:rPr>
              <a:t>Remark: Ruling out AC</a:t>
            </a:r>
            <a:r>
              <a:rPr lang="en-US" baseline="30000" dirty="0">
                <a:cs typeface="Calibri" panose="020F0502020204030204"/>
              </a:rPr>
              <a:t>0</a:t>
            </a:r>
            <a:r>
              <a:rPr lang="en-US" dirty="0">
                <a:cs typeface="Calibri" panose="020F0502020204030204"/>
              </a:rPr>
              <a:t> reductions in general is tough!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065178-15B6-4977-945F-27B7657DB720}"/>
                  </a:ext>
                </a:extLst>
              </p:cNvPr>
              <p:cNvSpPr txBox="1"/>
              <p:nvPr/>
            </p:nvSpPr>
            <p:spPr>
              <a:xfrm>
                <a:off x="260350" y="2026327"/>
                <a:ext cx="8826500" cy="59554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 defTabSz="685800" eaLnBrk="1" fontAlgn="auto" hangingPunct="1">
                  <a:lnSpc>
                    <a:spcPct val="90000"/>
                  </a:lnSpc>
                  <a:spcBef>
                    <a:spcPts val="750"/>
                  </a:spcBef>
                  <a:spcAft>
                    <a:spcPts val="0"/>
                  </a:spcAft>
                </a:pPr>
                <a:r>
                  <a:rPr lang="en-US" sz="1800" dirty="0">
                    <a:solidFill>
                      <a:prstClr val="black"/>
                    </a:solidFill>
                    <a:latin typeface="Calibri" panose="020F0502020204030204"/>
                    <a:ea typeface="+mn-lt"/>
                    <a:cs typeface="Calibri" panose="020F0502020204030204"/>
                  </a:rPr>
                  <a:t>Theorem: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𝜖</m:t>
                    </m:r>
                  </m:oMath>
                </a14:m>
                <a:r>
                  <a:rPr lang="en-US" sz="1800" dirty="0">
                    <a:solidFill>
                      <a:prstClr val="black"/>
                    </a:solidFill>
                    <a:latin typeface="Calibri" panose="020F0502020204030204"/>
                    <a:ea typeface="+mn-lt"/>
                    <a:cs typeface="Calibri" panose="020F0502020204030204"/>
                  </a:rPr>
                  <a:t>-GapMCSP is </a:t>
                </a:r>
                <a:r>
                  <a:rPr lang="en-US" sz="1800" u="sng" dirty="0">
                    <a:solidFill>
                      <a:prstClr val="black"/>
                    </a:solidFill>
                    <a:latin typeface="Calibri" panose="020F0502020204030204"/>
                    <a:ea typeface="+mn-lt"/>
                    <a:cs typeface="Calibri" panose="020F0502020204030204"/>
                  </a:rPr>
                  <a:t>not hard</a:t>
                </a:r>
                <a:r>
                  <a:rPr lang="en-US" sz="1800" dirty="0">
                    <a:solidFill>
                      <a:prstClr val="black"/>
                    </a:solidFill>
                    <a:latin typeface="Calibri" panose="020F0502020204030204"/>
                    <a:ea typeface="+mn-lt"/>
                    <a:cs typeface="Calibri" panose="020F0502020204030204"/>
                  </a:rPr>
                  <a:t> for PARITY under AC</a:t>
                </a:r>
                <a:r>
                  <a:rPr lang="en-US" sz="1800" baseline="30000" dirty="0">
                    <a:solidFill>
                      <a:prstClr val="black"/>
                    </a:solidFill>
                    <a:latin typeface="Calibri" panose="020F0502020204030204"/>
                    <a:ea typeface="+mn-lt"/>
                    <a:cs typeface="Calibri" panose="020F0502020204030204"/>
                  </a:rPr>
                  <a:t>0</a:t>
                </a:r>
                <a:r>
                  <a:rPr lang="en-US" sz="1800" dirty="0">
                    <a:solidFill>
                      <a:prstClr val="black"/>
                    </a:solidFill>
                    <a:latin typeface="Calibri" panose="020F0502020204030204"/>
                    <a:ea typeface="+mn-lt"/>
                    <a:cs typeface="Calibri" panose="020F0502020204030204"/>
                  </a:rPr>
                  <a:t> many-one reductions if 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𝜖</m:t>
                    </m:r>
                    <m:d>
                      <m:dPr>
                        <m:ctrlPr>
                          <a:rPr lang="en-US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+mn-lt"/>
                            <a:cs typeface="+mn-lt"/>
                          </a:rPr>
                          <m:t>𝑛</m:t>
                        </m:r>
                      </m:e>
                    </m:d>
                    <m:r>
                      <a:rPr lang="en-US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lt"/>
                        <a:cs typeface="+mn-lt"/>
                      </a:rPr>
                      <m:t>=</m:t>
                    </m:r>
                    <m:r>
                      <a:rPr lang="en-US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𝑜</m:t>
                    </m:r>
                    <m:r>
                      <a:rPr lang="en-US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lt"/>
                        <a:cs typeface="+mn-lt"/>
                      </a:rPr>
                      <m:t>(</m:t>
                    </m:r>
                    <m:r>
                      <a:rPr lang="en-US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lt"/>
                        <a:cs typeface="+mn-lt"/>
                      </a:rPr>
                      <m:t>𝑛</m:t>
                    </m:r>
                    <m:r>
                      <a:rPr lang="en-US" sz="1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n-lt"/>
                        <a:cs typeface="+mn-lt"/>
                      </a:rPr>
                      <m:t>)</m:t>
                    </m:r>
                  </m:oMath>
                </a14:m>
                <a:r>
                  <a:rPr lang="el" sz="1800" dirty="0">
                    <a:solidFill>
                      <a:prstClr val="black"/>
                    </a:solidFill>
                    <a:latin typeface="Calibri" panose="020F0502020204030204"/>
                    <a:ea typeface="+mn-lt"/>
                    <a:cs typeface="Calibri" panose="020F0502020204030204"/>
                  </a:rPr>
                  <a:t>.</a:t>
                </a:r>
                <a:endParaRPr lang="el" sz="1800" b="1" dirty="0">
                  <a:solidFill>
                    <a:prstClr val="black"/>
                  </a:solidFill>
                  <a:latin typeface="Calibri" panose="020F0502020204030204"/>
                  <a:cs typeface="Calibri" panose="020F0502020204030204"/>
                </a:endParaRP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800" dirty="0">
                  <a:solidFill>
                    <a:prstClr val="black"/>
                  </a:solidFill>
                  <a:latin typeface="Calibri" panose="020F0502020204030204"/>
                  <a:cs typeface="Calibri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065178-15B6-4977-945F-27B7657DB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50" y="2026327"/>
                <a:ext cx="8826500" cy="595548"/>
              </a:xfrm>
              <a:prstGeom prst="rect">
                <a:avLst/>
              </a:prstGeom>
              <a:blipFill>
                <a:blip r:embed="rId3"/>
                <a:stretch>
                  <a:fillRect l="-345" t="-11224" r="-34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96F31C3-E318-4295-A985-B75BF964E83E}"/>
              </a:ext>
            </a:extLst>
          </p:cNvPr>
          <p:cNvSpPr txBox="1"/>
          <p:nvPr/>
        </p:nvSpPr>
        <p:spPr>
          <a:xfrm>
            <a:off x="2241549" y="2824291"/>
            <a:ext cx="24320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(classical techniques)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511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0CEC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0CECE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uiExpand="1" build="p"/>
      <p:bldP spid="4" grpId="0"/>
      <p:bldP spid="6" grpId="0"/>
      <p:bldP spid="6" grpId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5BB14-8E4A-4C48-A8FB-D2A1F787C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Ruling out an NC</a:t>
            </a:r>
            <a:r>
              <a:rPr lang="en-US" baseline="30000" dirty="0">
                <a:cs typeface="Calibri Light"/>
              </a:rPr>
              <a:t>0</a:t>
            </a:r>
            <a:r>
              <a:rPr lang="en-US" dirty="0">
                <a:cs typeface="Calibri Light"/>
              </a:rPr>
              <a:t> reduction (high-level)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765D24-BC35-4835-A6EE-6F829CBD84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2226469"/>
                <a:ext cx="7886700" cy="3263504"/>
              </a:xfrm>
            </p:spPr>
            <p:txBody>
              <a:bodyPr vert="horz" lIns="68580" tIns="34290" rIns="68580" bIns="34290" rtlCol="0" anchor="t"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dirty="0">
                    <a:cs typeface="Calibri" panose="020F0502020204030204"/>
                  </a:rPr>
                  <a:t>A reduction from PARITY to 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/>
                      </a:rPr>
                      <m:t>𝜖</m:t>
                    </m:r>
                  </m:oMath>
                </a14:m>
                <a:r>
                  <a:rPr lang="en-US" dirty="0">
                    <a:cs typeface="Calibri" panose="020F0502020204030204"/>
                  </a:rPr>
                  <a:t>-</a:t>
                </a:r>
                <a:r>
                  <a:rPr lang="en-US" dirty="0" err="1">
                    <a:cs typeface="Calibri" panose="020F0502020204030204"/>
                  </a:rPr>
                  <a:t>GapMCSP</a:t>
                </a:r>
                <a:r>
                  <a:rPr lang="en-US" dirty="0">
                    <a:cs typeface="Calibri" panose="020F0502020204030204"/>
                  </a:rPr>
                  <a:t> transforms </a:t>
                </a:r>
              </a:p>
              <a:p>
                <a:pPr marL="0" indent="0">
                  <a:buNone/>
                </a:pPr>
                <a:r>
                  <a:rPr lang="en-US" dirty="0">
                    <a:cs typeface="Calibri" panose="020F0502020204030204"/>
                  </a:rPr>
                  <a:t>	</a:t>
                </a:r>
                <a:r>
                  <a:rPr lang="en-US" dirty="0">
                    <a:solidFill>
                      <a:schemeClr val="accent6"/>
                    </a:solidFill>
                    <a:cs typeface="Calibri" panose="020F0502020204030204"/>
                  </a:rPr>
                  <a:t>YES</a:t>
                </a:r>
                <a:r>
                  <a:rPr lang="en-US" dirty="0">
                    <a:cs typeface="Calibri" panose="020F0502020204030204"/>
                  </a:rPr>
                  <a:t> instances 					</a:t>
                </a:r>
              </a:p>
              <a:p>
                <a:pPr marL="0" indent="0">
                  <a:buNone/>
                </a:pPr>
                <a:endParaRPr lang="en-US" dirty="0">
                  <a:cs typeface="Calibri" panose="020F0502020204030204"/>
                </a:endParaRPr>
              </a:p>
              <a:p>
                <a:pPr marL="0" indent="0">
                  <a:buNone/>
                </a:pPr>
                <a:r>
                  <a:rPr lang="en-US" dirty="0">
                    <a:cs typeface="Calibri" panose="020F0502020204030204"/>
                  </a:rPr>
                  <a:t>	</a:t>
                </a:r>
                <a:r>
                  <a:rPr lang="en-US" dirty="0">
                    <a:solidFill>
                      <a:srgbClr val="FF0000"/>
                    </a:solidFill>
                    <a:cs typeface="Calibri" panose="020F0502020204030204"/>
                  </a:rPr>
                  <a:t>NO</a:t>
                </a:r>
                <a:r>
                  <a:rPr lang="en-US" dirty="0">
                    <a:cs typeface="Calibri" panose="020F0502020204030204"/>
                  </a:rPr>
                  <a:t> instances 						</a:t>
                </a:r>
                <a:endParaRPr lang="en-US" dirty="0">
                  <a:solidFill>
                    <a:srgbClr val="FF0000"/>
                  </a:solidFill>
                  <a:cs typeface="Calibri" panose="020F0502020204030204"/>
                </a:endParaRPr>
              </a:p>
              <a:p>
                <a:pPr marL="0" indent="0">
                  <a:buNone/>
                </a:pPr>
                <a:endParaRPr lang="en-US" dirty="0">
                  <a:cs typeface="Calibri" panose="020F0502020204030204"/>
                </a:endParaRPr>
              </a:p>
              <a:p>
                <a:pPr marL="0" indent="0">
                  <a:buNone/>
                </a:pPr>
                <a:r>
                  <a:rPr lang="en-US" dirty="0">
                    <a:cs typeface="Calibri" panose="020F0502020204030204"/>
                  </a:rPr>
                  <a:t>Weird: </a:t>
                </a:r>
              </a:p>
              <a:p>
                <a:pPr marL="0" indent="0">
                  <a:buNone/>
                </a:pPr>
                <a:r>
                  <a:rPr lang="en-US" dirty="0">
                    <a:cs typeface="Calibri" panose="020F0502020204030204"/>
                  </a:rPr>
                  <a:t>	Flip one bit, and we go from </a:t>
                </a:r>
                <a:r>
                  <a:rPr lang="en-US" dirty="0">
                    <a:solidFill>
                      <a:schemeClr val="accent6"/>
                    </a:solidFill>
                    <a:cs typeface="Calibri" panose="020F0502020204030204"/>
                  </a:rPr>
                  <a:t>easy</a:t>
                </a:r>
                <a:r>
                  <a:rPr lang="en-US" dirty="0">
                    <a:cs typeface="Calibri" panose="020F0502020204030204"/>
                  </a:rPr>
                  <a:t> to </a:t>
                </a:r>
                <a:r>
                  <a:rPr lang="en-US" dirty="0">
                    <a:solidFill>
                      <a:srgbClr val="FF0000"/>
                    </a:solidFill>
                    <a:cs typeface="Calibri"/>
                  </a:rPr>
                  <a:t>very hard</a:t>
                </a:r>
                <a:r>
                  <a:rPr lang="en-US" dirty="0">
                    <a:cs typeface="Calibri" panose="020F0502020204030204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dirty="0">
                    <a:cs typeface="Calibri" panose="020F0502020204030204"/>
                  </a:rPr>
                  <a:t>	But flipping one bit in an NC</a:t>
                </a:r>
                <a:r>
                  <a:rPr lang="en-US" baseline="30000" dirty="0">
                    <a:cs typeface="Calibri"/>
                  </a:rPr>
                  <a:t>0</a:t>
                </a:r>
                <a:r>
                  <a:rPr lang="en-US" dirty="0">
                    <a:cs typeface="Calibri"/>
                  </a:rPr>
                  <a:t> circuit has a limited impact on the output…</a:t>
                </a:r>
              </a:p>
              <a:p>
                <a:pPr marL="0" indent="0">
                  <a:buNone/>
                </a:pPr>
                <a:r>
                  <a:rPr lang="en-US" dirty="0">
                    <a:cs typeface="Calibri"/>
                  </a:rPr>
                  <a:t>Idea: </a:t>
                </a:r>
              </a:p>
              <a:p>
                <a:pPr marL="0" indent="0">
                  <a:buNone/>
                </a:pPr>
                <a:r>
                  <a:rPr lang="en-US" dirty="0">
                    <a:cs typeface="Calibri"/>
                  </a:rPr>
                  <a:t>	</a:t>
                </a:r>
                <a:r>
                  <a:rPr lang="en-US" dirty="0">
                    <a:solidFill>
                      <a:schemeClr val="accent6"/>
                    </a:solidFill>
                    <a:cs typeface="Calibri"/>
                  </a:rPr>
                  <a:t>Easy</a:t>
                </a:r>
                <a:r>
                  <a:rPr lang="en-US" dirty="0">
                    <a:cs typeface="Calibri"/>
                  </a:rPr>
                  <a:t> truth tables contain a lot of information about their </a:t>
                </a:r>
                <a:r>
                  <a:rPr lang="en-US" dirty="0">
                    <a:solidFill>
                      <a:srgbClr val="FF0000"/>
                    </a:solidFill>
                    <a:cs typeface="Calibri"/>
                  </a:rPr>
                  <a:t>very hard</a:t>
                </a:r>
                <a:r>
                  <a:rPr lang="en-US" dirty="0">
                    <a:cs typeface="Calibri"/>
                  </a:rPr>
                  <a:t> neighbors. </a:t>
                </a:r>
              </a:p>
              <a:p>
                <a:pPr marL="0" indent="0">
                  <a:buNone/>
                </a:pPr>
                <a:r>
                  <a:rPr lang="en-US" dirty="0">
                    <a:cs typeface="Calibri"/>
                  </a:rPr>
                  <a:t>	Maybe we can use the </a:t>
                </a:r>
                <a:r>
                  <a:rPr lang="en-US" dirty="0">
                    <a:solidFill>
                      <a:schemeClr val="accent6"/>
                    </a:solidFill>
                    <a:cs typeface="Calibri"/>
                  </a:rPr>
                  <a:t>easy</a:t>
                </a:r>
                <a:r>
                  <a:rPr lang="en-US" dirty="0">
                    <a:cs typeface="Calibri"/>
                  </a:rPr>
                  <a:t> neighbors of a </a:t>
                </a:r>
                <a:r>
                  <a:rPr lang="en-US" dirty="0">
                    <a:solidFill>
                      <a:srgbClr val="FF0000"/>
                    </a:solidFill>
                    <a:cs typeface="Calibri"/>
                  </a:rPr>
                  <a:t>very hard</a:t>
                </a:r>
                <a:r>
                  <a:rPr lang="en-US" dirty="0">
                    <a:cs typeface="Calibri"/>
                  </a:rPr>
                  <a:t> truth table to compute the 	</a:t>
                </a:r>
                <a:r>
                  <a:rPr lang="en-US" dirty="0">
                    <a:solidFill>
                      <a:srgbClr val="FF0000"/>
                    </a:solidFill>
                    <a:cs typeface="Calibri"/>
                  </a:rPr>
                  <a:t>hard</a:t>
                </a:r>
                <a:r>
                  <a:rPr lang="en-US" dirty="0">
                    <a:cs typeface="Calibri"/>
                  </a:rPr>
                  <a:t> function too easily, giving a contradiction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765D24-BC35-4835-A6EE-6F829CBD84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226469"/>
                <a:ext cx="7886700" cy="3263504"/>
              </a:xfrm>
              <a:blipFill>
                <a:blip r:embed="rId3"/>
                <a:stretch>
                  <a:fillRect l="-696" t="-27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rrow: Right 3">
            <a:extLst>
              <a:ext uri="{FF2B5EF4-FFF2-40B4-BE49-F238E27FC236}">
                <a16:creationId xmlns:a16="http://schemas.microsoft.com/office/drawing/2014/main" id="{0722E860-026D-4704-A90C-8EA0C4A5C0F9}"/>
              </a:ext>
            </a:extLst>
          </p:cNvPr>
          <p:cNvSpPr/>
          <p:nvPr/>
        </p:nvSpPr>
        <p:spPr>
          <a:xfrm>
            <a:off x="3060700" y="2390649"/>
            <a:ext cx="2736851" cy="393700"/>
          </a:xfrm>
          <a:prstGeom prst="right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850C6AD0-C7E8-49BB-961C-99B3F794F2FE}"/>
              </a:ext>
            </a:extLst>
          </p:cNvPr>
          <p:cNvSpPr/>
          <p:nvPr/>
        </p:nvSpPr>
        <p:spPr>
          <a:xfrm>
            <a:off x="3060700" y="2948528"/>
            <a:ext cx="2736851" cy="393700"/>
          </a:xfrm>
          <a:prstGeom prst="right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3A1DFA-D146-48A5-AFFB-185FDBFB7D91}"/>
              </a:ext>
            </a:extLst>
          </p:cNvPr>
          <p:cNvSpPr txBox="1"/>
          <p:nvPr/>
        </p:nvSpPr>
        <p:spPr>
          <a:xfrm>
            <a:off x="6102350" y="2390648"/>
            <a:ext cx="20002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50" dirty="0">
                <a:solidFill>
                  <a:srgbClr val="70AD47"/>
                </a:solidFill>
                <a:latin typeface="Calibri" panose="020F0502020204030204"/>
                <a:cs typeface="Calibri" panose="020F0502020204030204"/>
              </a:rPr>
              <a:t>Easy</a:t>
            </a:r>
            <a:r>
              <a:rPr lang="en-US" sz="1650" dirty="0">
                <a:solidFill>
                  <a:srgbClr val="92D05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en-US" sz="1650" dirty="0">
                <a:solidFill>
                  <a:prstClr val="black"/>
                </a:solidFill>
                <a:latin typeface="Calibri" panose="020F0502020204030204"/>
                <a:cs typeface="Calibri" panose="020F0502020204030204"/>
              </a:rPr>
              <a:t>functions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F7695B-B2B9-4A37-BEA7-4796898AA35A}"/>
              </a:ext>
            </a:extLst>
          </p:cNvPr>
          <p:cNvSpPr txBox="1"/>
          <p:nvPr/>
        </p:nvSpPr>
        <p:spPr>
          <a:xfrm>
            <a:off x="6102350" y="2948528"/>
            <a:ext cx="230504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50" dirty="0">
                <a:solidFill>
                  <a:srgbClr val="FF0000"/>
                </a:solidFill>
                <a:latin typeface="Calibri" panose="020F0502020204030204"/>
                <a:cs typeface="Calibri" panose="020F0502020204030204"/>
              </a:rPr>
              <a:t>Very Hard</a:t>
            </a:r>
            <a:r>
              <a:rPr lang="en-US" sz="1650" dirty="0">
                <a:solidFill>
                  <a:srgbClr val="92D050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en-US" sz="1650" dirty="0">
                <a:solidFill>
                  <a:prstClr val="black"/>
                </a:solidFill>
                <a:latin typeface="Calibri" panose="020F0502020204030204"/>
                <a:cs typeface="Calibri" panose="020F0502020204030204"/>
              </a:rPr>
              <a:t>functions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5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465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/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23A9E-0271-4C22-BA9C-04D1754F9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Ruling out an NC</a:t>
            </a:r>
            <a:r>
              <a:rPr lang="en-US" baseline="30000" dirty="0"/>
              <a:t>0</a:t>
            </a:r>
            <a:r>
              <a:rPr lang="en-US" dirty="0"/>
              <a:t> reduction (details)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9316A8A4-6A6E-4B47-BF45-5EE1E288BF6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60404" y="1867058"/>
              <a:ext cx="6762745" cy="556260"/>
            </p:xfrm>
            <a:graphic>
              <a:graphicData uri="http://schemas.openxmlformats.org/drawingml/2006/table">
                <a:tbl>
                  <a:tblPr firstCol="1" bandRow="1">
                    <a:tableStyleId>{5C22544A-7EE6-4342-B048-85BDC9FD1C3A}</a:tableStyleId>
                  </a:tblPr>
                  <a:tblGrid>
                    <a:gridCol w="1744596">
                      <a:extLst>
                        <a:ext uri="{9D8B030D-6E8A-4147-A177-3AD203B41FA5}">
                          <a16:colId xmlns:a16="http://schemas.microsoft.com/office/drawing/2014/main" val="226185786"/>
                        </a:ext>
                      </a:extLst>
                    </a:gridCol>
                    <a:gridCol w="698500">
                      <a:extLst>
                        <a:ext uri="{9D8B030D-6E8A-4147-A177-3AD203B41FA5}">
                          <a16:colId xmlns:a16="http://schemas.microsoft.com/office/drawing/2014/main" val="3676904111"/>
                        </a:ext>
                      </a:extLst>
                    </a:gridCol>
                    <a:gridCol w="812801">
                      <a:extLst>
                        <a:ext uri="{9D8B030D-6E8A-4147-A177-3AD203B41FA5}">
                          <a16:colId xmlns:a16="http://schemas.microsoft.com/office/drawing/2014/main" val="1442653599"/>
                        </a:ext>
                      </a:extLst>
                    </a:gridCol>
                    <a:gridCol w="1644650">
                      <a:extLst>
                        <a:ext uri="{9D8B030D-6E8A-4147-A177-3AD203B41FA5}">
                          <a16:colId xmlns:a16="http://schemas.microsoft.com/office/drawing/2014/main" val="2104276694"/>
                        </a:ext>
                      </a:extLst>
                    </a:gridCol>
                    <a:gridCol w="735074">
                      <a:extLst>
                        <a:ext uri="{9D8B030D-6E8A-4147-A177-3AD203B41FA5}">
                          <a16:colId xmlns:a16="http://schemas.microsoft.com/office/drawing/2014/main" val="1748738933"/>
                        </a:ext>
                      </a:extLst>
                    </a:gridCol>
                    <a:gridCol w="1127124">
                      <a:extLst>
                        <a:ext uri="{9D8B030D-6E8A-4147-A177-3AD203B41FA5}">
                          <a16:colId xmlns:a16="http://schemas.microsoft.com/office/drawing/2014/main" val="597068989"/>
                        </a:ext>
                      </a:extLst>
                    </a:gridCol>
                  </a:tblGrid>
                  <a:tr h="27813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US" sz="10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0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…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10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…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sup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0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226550887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1" i="1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n-US" sz="10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sub>
                                </m:sSub>
                                <m:r>
                                  <a:rPr lang="en-US" sz="1000" b="1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0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1000" b="1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0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0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…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…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0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26522073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9316A8A4-6A6E-4B47-BF45-5EE1E288BF6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60404" y="1867058"/>
              <a:ext cx="6762745" cy="556260"/>
            </p:xfrm>
            <a:graphic>
              <a:graphicData uri="http://schemas.openxmlformats.org/drawingml/2006/table">
                <a:tbl>
                  <a:tblPr firstCol="1" bandRow="1">
                    <a:tableStyleId>{5C22544A-7EE6-4342-B048-85BDC9FD1C3A}</a:tableStyleId>
                  </a:tblPr>
                  <a:tblGrid>
                    <a:gridCol w="1744596">
                      <a:extLst>
                        <a:ext uri="{9D8B030D-6E8A-4147-A177-3AD203B41FA5}">
                          <a16:colId xmlns:a16="http://schemas.microsoft.com/office/drawing/2014/main" val="226185786"/>
                        </a:ext>
                      </a:extLst>
                    </a:gridCol>
                    <a:gridCol w="698500">
                      <a:extLst>
                        <a:ext uri="{9D8B030D-6E8A-4147-A177-3AD203B41FA5}">
                          <a16:colId xmlns:a16="http://schemas.microsoft.com/office/drawing/2014/main" val="3676904111"/>
                        </a:ext>
                      </a:extLst>
                    </a:gridCol>
                    <a:gridCol w="812801">
                      <a:extLst>
                        <a:ext uri="{9D8B030D-6E8A-4147-A177-3AD203B41FA5}">
                          <a16:colId xmlns:a16="http://schemas.microsoft.com/office/drawing/2014/main" val="1442653599"/>
                        </a:ext>
                      </a:extLst>
                    </a:gridCol>
                    <a:gridCol w="1644650">
                      <a:extLst>
                        <a:ext uri="{9D8B030D-6E8A-4147-A177-3AD203B41FA5}">
                          <a16:colId xmlns:a16="http://schemas.microsoft.com/office/drawing/2014/main" val="2104276694"/>
                        </a:ext>
                      </a:extLst>
                    </a:gridCol>
                    <a:gridCol w="735074">
                      <a:extLst>
                        <a:ext uri="{9D8B030D-6E8A-4147-A177-3AD203B41FA5}">
                          <a16:colId xmlns:a16="http://schemas.microsoft.com/office/drawing/2014/main" val="1748738933"/>
                        </a:ext>
                      </a:extLst>
                    </a:gridCol>
                    <a:gridCol w="1127124">
                      <a:extLst>
                        <a:ext uri="{9D8B030D-6E8A-4147-A177-3AD203B41FA5}">
                          <a16:colId xmlns:a16="http://schemas.microsoft.com/office/drawing/2014/main" val="597068989"/>
                        </a:ext>
                      </a:extLst>
                    </a:gridCol>
                  </a:tblGrid>
                  <a:tr h="2781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3"/>
                          <a:stretch>
                            <a:fillRect l="-350" t="-2174" r="-288811" b="-1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3"/>
                          <a:stretch>
                            <a:fillRect l="-249565" t="-2174" r="-618261" b="-1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…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3"/>
                          <a:stretch>
                            <a:fillRect l="-198148" t="-2174" r="-114074" b="-1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…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3"/>
                          <a:stretch>
                            <a:fillRect l="-500541" t="-2174" r="-1081" b="-1043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550887"/>
                      </a:ext>
                    </a:extLst>
                  </a:tr>
                  <a:tr h="2781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3"/>
                          <a:stretch>
                            <a:fillRect l="-350" t="-102174" r="-288811" b="-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10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…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0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dirty="0"/>
                            <a:t>…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endParaRPr lang="en-US" sz="10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126522073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F4C7D6A0-036C-451C-AB98-C3B915F6898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66802" y="4215967"/>
              <a:ext cx="6762747" cy="278130"/>
            </p:xfrm>
            <a:graphic>
              <a:graphicData uri="http://schemas.openxmlformats.org/drawingml/2006/table">
                <a:tbl>
                  <a:tblPr firstCol="1" bandRow="1">
                    <a:tableStyleId>{5C22544A-7EE6-4342-B048-85BDC9FD1C3A}</a:tableStyleId>
                  </a:tblPr>
                  <a:tblGrid>
                    <a:gridCol w="1763646">
                      <a:extLst>
                        <a:ext uri="{9D8B030D-6E8A-4147-A177-3AD203B41FA5}">
                          <a16:colId xmlns:a16="http://schemas.microsoft.com/office/drawing/2014/main" val="2355422295"/>
                        </a:ext>
                      </a:extLst>
                    </a:gridCol>
                    <a:gridCol w="946150">
                      <a:extLst>
                        <a:ext uri="{9D8B030D-6E8A-4147-A177-3AD203B41FA5}">
                          <a16:colId xmlns:a16="http://schemas.microsoft.com/office/drawing/2014/main" val="1692242139"/>
                        </a:ext>
                      </a:extLst>
                    </a:gridCol>
                    <a:gridCol w="671577">
                      <a:extLst>
                        <a:ext uri="{9D8B030D-6E8A-4147-A177-3AD203B41FA5}">
                          <a16:colId xmlns:a16="http://schemas.microsoft.com/office/drawing/2014/main" val="2398199916"/>
                        </a:ext>
                      </a:extLst>
                    </a:gridCol>
                    <a:gridCol w="1614423">
                      <a:extLst>
                        <a:ext uri="{9D8B030D-6E8A-4147-A177-3AD203B41FA5}">
                          <a16:colId xmlns:a16="http://schemas.microsoft.com/office/drawing/2014/main" val="1881056038"/>
                        </a:ext>
                      </a:extLst>
                    </a:gridCol>
                    <a:gridCol w="946151">
                      <a:extLst>
                        <a:ext uri="{9D8B030D-6E8A-4147-A177-3AD203B41FA5}">
                          <a16:colId xmlns:a16="http://schemas.microsoft.com/office/drawing/2014/main" val="2410447706"/>
                        </a:ext>
                      </a:extLst>
                    </a:gridCol>
                    <a:gridCol w="820800">
                      <a:extLst>
                        <a:ext uri="{9D8B030D-6E8A-4147-A177-3AD203B41FA5}">
                          <a16:colId xmlns:a16="http://schemas.microsoft.com/office/drawing/2014/main" val="2323845313"/>
                        </a:ext>
                      </a:extLst>
                    </a:gridCol>
                  </a:tblGrid>
                  <a:tr h="278130">
                    <a:tc>
                      <a:txBody>
                        <a:bodyPr/>
                        <a:lstStyle/>
                        <a:p>
                          <a:r>
                            <a:rPr lang="en-US" sz="1000" dirty="0"/>
                            <a:t>PARITY instance</a:t>
                          </a:r>
                          <a:r>
                            <a:rPr lang="en-US" sz="1000" baseline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sz="1000" dirty="0"/>
                            <a:t> bits:</a:t>
                          </a:r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0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0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000" b="0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sz="10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000" dirty="0"/>
                        </a:p>
                      </a:txBody>
                      <a:tcPr marL="68580" marR="68580" marT="34290" marB="3429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0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000" dirty="0"/>
                        </a:p>
                      </a:txBody>
                      <a:tcPr marL="68580" marR="68580" marT="34290" marB="34290"/>
                    </a:tc>
                    <a:extLst>
                      <a:ext uri="{0D108BD9-81ED-4DB2-BD59-A6C34878D82A}">
                        <a16:rowId xmlns:a16="http://schemas.microsoft.com/office/drawing/2014/main" val="3191827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F4C7D6A0-036C-451C-AB98-C3B915F6898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66802" y="4215967"/>
              <a:ext cx="6762747" cy="278130"/>
            </p:xfrm>
            <a:graphic>
              <a:graphicData uri="http://schemas.openxmlformats.org/drawingml/2006/table">
                <a:tbl>
                  <a:tblPr firstCol="1" bandRow="1">
                    <a:tableStyleId>{5C22544A-7EE6-4342-B048-85BDC9FD1C3A}</a:tableStyleId>
                  </a:tblPr>
                  <a:tblGrid>
                    <a:gridCol w="1763646">
                      <a:extLst>
                        <a:ext uri="{9D8B030D-6E8A-4147-A177-3AD203B41FA5}">
                          <a16:colId xmlns:a16="http://schemas.microsoft.com/office/drawing/2014/main" val="2355422295"/>
                        </a:ext>
                      </a:extLst>
                    </a:gridCol>
                    <a:gridCol w="946150">
                      <a:extLst>
                        <a:ext uri="{9D8B030D-6E8A-4147-A177-3AD203B41FA5}">
                          <a16:colId xmlns:a16="http://schemas.microsoft.com/office/drawing/2014/main" val="1692242139"/>
                        </a:ext>
                      </a:extLst>
                    </a:gridCol>
                    <a:gridCol w="671577">
                      <a:extLst>
                        <a:ext uri="{9D8B030D-6E8A-4147-A177-3AD203B41FA5}">
                          <a16:colId xmlns:a16="http://schemas.microsoft.com/office/drawing/2014/main" val="2398199916"/>
                        </a:ext>
                      </a:extLst>
                    </a:gridCol>
                    <a:gridCol w="1614423">
                      <a:extLst>
                        <a:ext uri="{9D8B030D-6E8A-4147-A177-3AD203B41FA5}">
                          <a16:colId xmlns:a16="http://schemas.microsoft.com/office/drawing/2014/main" val="1881056038"/>
                        </a:ext>
                      </a:extLst>
                    </a:gridCol>
                    <a:gridCol w="946151">
                      <a:extLst>
                        <a:ext uri="{9D8B030D-6E8A-4147-A177-3AD203B41FA5}">
                          <a16:colId xmlns:a16="http://schemas.microsoft.com/office/drawing/2014/main" val="2410447706"/>
                        </a:ext>
                      </a:extLst>
                    </a:gridCol>
                    <a:gridCol w="820800">
                      <a:extLst>
                        <a:ext uri="{9D8B030D-6E8A-4147-A177-3AD203B41FA5}">
                          <a16:colId xmlns:a16="http://schemas.microsoft.com/office/drawing/2014/main" val="2323845313"/>
                        </a:ext>
                      </a:extLst>
                    </a:gridCol>
                  </a:tblGrid>
                  <a:tr h="2781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346" t="-2128" r="-284775" b="-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185897" t="-2128" r="-427564" b="-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405455" t="-2128" r="-506364" b="-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209811" t="-2128" r="-110189" b="-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529677" t="-2128" r="-88387" b="-42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34290" marB="34290">
                        <a:blipFill>
                          <a:blip r:embed="rId4"/>
                          <a:stretch>
                            <a:fillRect l="-722963" t="-2128" r="-1481" b="-42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18274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404BB8D8-5A33-4E49-A382-8EE5D196752F}"/>
              </a:ext>
            </a:extLst>
          </p:cNvPr>
          <p:cNvSpPr/>
          <p:nvPr/>
        </p:nvSpPr>
        <p:spPr>
          <a:xfrm>
            <a:off x="3251984" y="2461697"/>
            <a:ext cx="1973235" cy="1232457"/>
          </a:xfrm>
          <a:prstGeom prst="triangl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1FDD3A0-EF74-4BE1-AB59-0A6B8FFCE544}"/>
              </a:ext>
            </a:extLst>
          </p:cNvPr>
          <p:cNvCxnSpPr>
            <a:cxnSpLocks/>
          </p:cNvCxnSpPr>
          <p:nvPr/>
        </p:nvCxnSpPr>
        <p:spPr>
          <a:xfrm>
            <a:off x="3906919" y="3694154"/>
            <a:ext cx="0" cy="22838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9D7929B-8247-4F52-899A-F3628E19B604}"/>
              </a:ext>
            </a:extLst>
          </p:cNvPr>
          <p:cNvCxnSpPr>
            <a:cxnSpLocks/>
          </p:cNvCxnSpPr>
          <p:nvPr/>
        </p:nvCxnSpPr>
        <p:spPr>
          <a:xfrm>
            <a:off x="4681748" y="3689201"/>
            <a:ext cx="0" cy="23334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08DD65B-EA71-4B49-AA97-B45B4CDA0267}"/>
              </a:ext>
            </a:extLst>
          </p:cNvPr>
          <p:cNvSpPr txBox="1"/>
          <p:nvPr/>
        </p:nvSpPr>
        <p:spPr>
          <a:xfrm>
            <a:off x="4135457" y="3634987"/>
            <a:ext cx="29209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…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85CACAF-F2B9-4017-B49F-F3EC59F88588}"/>
                  </a:ext>
                </a:extLst>
              </p:cNvPr>
              <p:cNvSpPr txBox="1"/>
              <p:nvPr/>
            </p:nvSpPr>
            <p:spPr>
              <a:xfrm>
                <a:off x="3365515" y="3184557"/>
                <a:ext cx="1806575" cy="524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prstClr val="black"/>
                    </a:solidFill>
                    <a:latin typeface="Calibri" panose="020F0502020204030204"/>
                  </a:rPr>
                  <a:t>Circuit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1350" dirty="0">
                    <a:solidFill>
                      <a:prstClr val="black"/>
                    </a:solidFill>
                    <a:latin typeface="Calibri" panose="020F0502020204030204"/>
                  </a:rPr>
                  <a:t> with</a:t>
                </a:r>
              </a:p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13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3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350" dirty="0">
                    <a:solidFill>
                      <a:prstClr val="black"/>
                    </a:solidFill>
                    <a:latin typeface="Calibri" panose="020F0502020204030204"/>
                  </a:rPr>
                  <a:t>  inputs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85CACAF-F2B9-4017-B49F-F3EC59F88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515" y="3184557"/>
                <a:ext cx="1806575" cy="524182"/>
              </a:xfrm>
              <a:prstGeom prst="rect">
                <a:avLst/>
              </a:prstGeom>
              <a:blipFill>
                <a:blip r:embed="rId5"/>
                <a:stretch>
                  <a:fillRect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FC2D0A4C-D321-4463-B7A3-2BEA2BA84D04}"/>
                  </a:ext>
                </a:extLst>
              </p:cNvPr>
              <p:cNvSpPr txBox="1"/>
              <p:nvPr/>
            </p:nvSpPr>
            <p:spPr>
              <a:xfrm>
                <a:off x="7431583" y="4219881"/>
                <a:ext cx="311150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FC2D0A4C-D321-4463-B7A3-2BEA2BA84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1583" y="4219881"/>
                <a:ext cx="311150" cy="3000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Arrow: Up 86">
            <a:extLst>
              <a:ext uri="{FF2B5EF4-FFF2-40B4-BE49-F238E27FC236}">
                <a16:creationId xmlns:a16="http://schemas.microsoft.com/office/drawing/2014/main" id="{FE4AB0CA-1407-498E-879A-F7DC11F0CA09}"/>
              </a:ext>
            </a:extLst>
          </p:cNvPr>
          <p:cNvSpPr/>
          <p:nvPr/>
        </p:nvSpPr>
        <p:spPr>
          <a:xfrm>
            <a:off x="7413610" y="2454042"/>
            <a:ext cx="358757" cy="1560704"/>
          </a:xfrm>
          <a:prstGeom prst="up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893FEB5F-2EB6-455F-AA0C-EE31FF958D1B}"/>
                  </a:ext>
                </a:extLst>
              </p:cNvPr>
              <p:cNvSpPr txBox="1"/>
              <p:nvPr/>
            </p:nvSpPr>
            <p:spPr>
              <a:xfrm>
                <a:off x="7867803" y="4014746"/>
                <a:ext cx="1447801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35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35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US" sz="135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0…010…0</m:t>
                      </m:r>
                    </m:oMath>
                  </m:oMathPara>
                </a14:m>
                <a:endParaRPr lang="en-US" sz="135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893FEB5F-2EB6-455F-AA0C-EE31FF958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7803" y="4014746"/>
                <a:ext cx="1447801" cy="5078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Arrow: Up 89">
            <a:extLst>
              <a:ext uri="{FF2B5EF4-FFF2-40B4-BE49-F238E27FC236}">
                <a16:creationId xmlns:a16="http://schemas.microsoft.com/office/drawing/2014/main" id="{F89FDA57-5BF3-4BC1-81A4-B0E5608C49B4}"/>
              </a:ext>
            </a:extLst>
          </p:cNvPr>
          <p:cNvSpPr/>
          <p:nvPr/>
        </p:nvSpPr>
        <p:spPr>
          <a:xfrm>
            <a:off x="8416885" y="2484218"/>
            <a:ext cx="358757" cy="1530527"/>
          </a:xfrm>
          <a:prstGeom prst="up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1F704C51-084F-460C-81C8-81988F1BDA4B}"/>
                  </a:ext>
                </a:extLst>
              </p:cNvPr>
              <p:cNvSpPr txBox="1"/>
              <p:nvPr/>
            </p:nvSpPr>
            <p:spPr>
              <a:xfrm>
                <a:off x="8076450" y="1944070"/>
                <a:ext cx="1028675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70AD47"/>
                    </a:solidFill>
                    <a:latin typeface="Calibri" panose="020F0502020204030204"/>
                  </a:rPr>
                  <a:t>Easy</a:t>
                </a:r>
              </a:p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350" i="1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1F704C51-084F-460C-81C8-81988F1BDA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6450" y="1944070"/>
                <a:ext cx="1028675" cy="507831"/>
              </a:xfrm>
              <a:prstGeom prst="rect">
                <a:avLst/>
              </a:prstGeom>
              <a:blipFill>
                <a:blip r:embed="rId8"/>
                <a:stretch>
                  <a:fillRect t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0AB4087-9516-434B-9B40-44DE051033C1}"/>
                  </a:ext>
                </a:extLst>
              </p:cNvPr>
              <p:cNvSpPr txBox="1"/>
              <p:nvPr/>
            </p:nvSpPr>
            <p:spPr>
              <a:xfrm>
                <a:off x="152399" y="4571029"/>
                <a:ext cx="2251322" cy="5375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u="sng" dirty="0">
                    <a:solidFill>
                      <a:prstClr val="black"/>
                    </a:solidFill>
                    <a:latin typeface="Calibri" panose="020F0502020204030204"/>
                  </a:rPr>
                  <a:t>Claim</a:t>
                </a:r>
              </a:p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14:m>
                  <m:oMath xmlns:m="http://schemas.openxmlformats.org/officeDocument/2006/math">
                    <m:r>
                      <a:rPr lang="en-US" sz="13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3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3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)= </m:t>
                    </m:r>
                  </m:oMath>
                </a14:m>
                <a:r>
                  <a:rPr lang="en-US" sz="135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14:m>
                  <m:oMath xmlns:m="http://schemas.openxmlformats.org/officeDocument/2006/math">
                    <m:r>
                      <a:rPr lang="en-US" sz="13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𝑀𝑎</m:t>
                    </m:r>
                    <m:sSub>
                      <m:sSubPr>
                        <m:ctrlP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350" i="1">
                                <a:solidFill>
                                  <a:srgbClr val="70AD4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>
                                <a:solidFill>
                                  <a:srgbClr val="70AD47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1350" i="1">
                                <a:solidFill>
                                  <a:srgbClr val="70AD47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13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0AB4087-9516-434B-9B40-44DE05103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" y="4571029"/>
                <a:ext cx="2251322" cy="537583"/>
              </a:xfrm>
              <a:prstGeom prst="rect">
                <a:avLst/>
              </a:prstGeom>
              <a:blipFill>
                <a:blip r:embed="rId9"/>
                <a:stretch>
                  <a:fillRect l="-542" t="-2273"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8D4E1CE-C85C-476A-BE89-EA5A7B33540D}"/>
                  </a:ext>
                </a:extLst>
              </p:cNvPr>
              <p:cNvSpPr txBox="1"/>
              <p:nvPr/>
            </p:nvSpPr>
            <p:spPr>
              <a:xfrm>
                <a:off x="2674952" y="4569599"/>
                <a:ext cx="3111155" cy="1617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u="sng" dirty="0">
                    <a:solidFill>
                      <a:prstClr val="black"/>
                    </a:solidFill>
                    <a:latin typeface="Calibri" panose="020F0502020204030204"/>
                  </a:rPr>
                  <a:t>Proof of Claim</a:t>
                </a:r>
              </a:p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prstClr val="black"/>
                    </a:solidFill>
                    <a:latin typeface="Calibri" panose="020F0502020204030204"/>
                  </a:rPr>
                  <a:t>Fix some y.</a:t>
                </a:r>
              </a:p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prstClr val="black"/>
                    </a:solidFill>
                    <a:latin typeface="Calibri" panose="020F0502020204030204"/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13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3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350" dirty="0">
                    <a:solidFill>
                      <a:prstClr val="black"/>
                    </a:solidFill>
                    <a:latin typeface="Calibri" panose="020F0502020204030204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solidFill>
                              <a:srgbClr val="70AD4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solidFill>
                              <a:srgbClr val="70AD47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1350" i="1">
                            <a:solidFill>
                              <a:srgbClr val="70AD47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3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3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prstClr val="black"/>
                    </a:solidFill>
                    <a:latin typeface="Calibri" panose="020F0502020204030204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35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35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</m:sSub>
                    <m:r>
                      <a:rPr lang="en-US" sz="13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⊆[</m:t>
                    </m:r>
                    <m:r>
                      <a:rPr lang="en-US" sz="13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3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1350" dirty="0">
                    <a:solidFill>
                      <a:prstClr val="black"/>
                    </a:solidFill>
                    <a:latin typeface="Calibri" panose="020F0502020204030204"/>
                  </a:rPr>
                  <a:t> be the set of bits of </a:t>
                </a:r>
                <a14:m>
                  <m:oMath xmlns:m="http://schemas.openxmlformats.org/officeDocument/2006/math">
                    <m:r>
                      <a:rPr lang="en-US" sz="13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350" dirty="0">
                    <a:solidFill>
                      <a:prstClr val="black"/>
                    </a:solidFill>
                    <a:latin typeface="Calibri" panose="020F0502020204030204"/>
                  </a:rPr>
                  <a:t>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1350" dirty="0">
                    <a:solidFill>
                      <a:prstClr val="black"/>
                    </a:solidFill>
                    <a:latin typeface="Calibri" panose="020F0502020204030204"/>
                  </a:rPr>
                  <a:t> takes as input. Note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en-US" sz="13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3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3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prstClr val="black"/>
                    </a:solidFill>
                    <a:latin typeface="Calibri" panose="020F0502020204030204"/>
                  </a:rPr>
                  <a:t>Now,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350" dirty="0">
                    <a:solidFill>
                      <a:prstClr val="black"/>
                    </a:solidFill>
                    <a:latin typeface="Calibri" panose="020F0502020204030204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350" dirty="0">
                    <a:solidFill>
                      <a:prstClr val="black"/>
                    </a:solidFill>
                    <a:latin typeface="Calibri" panose="020F0502020204030204"/>
                  </a:rPr>
                  <a:t> only differ on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1350" dirty="0">
                    <a:solidFill>
                      <a:prstClr val="black"/>
                    </a:solidFill>
                    <a:latin typeface="Calibri" panose="020F0502020204030204"/>
                  </a:rPr>
                  <a:t> bit.</a:t>
                </a:r>
              </a:p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8D4E1CE-C85C-476A-BE89-EA5A7B3354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952" y="4569599"/>
                <a:ext cx="3111155" cy="1617109"/>
              </a:xfrm>
              <a:prstGeom prst="rect">
                <a:avLst/>
              </a:prstGeom>
              <a:blipFill>
                <a:blip r:embed="rId10"/>
                <a:stretch>
                  <a:fillRect l="-588" t="-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61EB5EA6-118B-4FF7-AB6C-CA7BB97E0E92}"/>
                  </a:ext>
                </a:extLst>
              </p:cNvPr>
              <p:cNvSpPr txBox="1"/>
              <p:nvPr/>
            </p:nvSpPr>
            <p:spPr>
              <a:xfrm>
                <a:off x="152400" y="5038885"/>
                <a:ext cx="2546350" cy="1034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u="sng" dirty="0">
                    <a:solidFill>
                      <a:prstClr val="black"/>
                    </a:solidFill>
                    <a:latin typeface="Calibri" panose="020F0502020204030204"/>
                  </a:rPr>
                  <a:t>Claim </a:t>
                </a:r>
                <a14:m>
                  <m:oMath xmlns:m="http://schemas.openxmlformats.org/officeDocument/2006/math">
                    <m:r>
                      <a:rPr lang="en-US" sz="1350" i="1" u="sng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350" u="sng" dirty="0">
                    <a:solidFill>
                      <a:prstClr val="black"/>
                    </a:solidFill>
                    <a:latin typeface="Calibri" panose="020F0502020204030204"/>
                  </a:rPr>
                  <a:t> Done</a:t>
                </a:r>
              </a:p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𝐶𝐶</m:t>
                      </m:r>
                      <m:d>
                        <m:dPr>
                          <m:ctrlP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35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n-US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3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3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3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13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b>
                        <m:sup/>
                        <m:e>
                          <m: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𝐶𝐶</m:t>
                          </m:r>
                          <m:d>
                            <m:dPr>
                              <m:ctrlPr>
                                <a:rPr lang="en-US" sz="13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350" i="1">
                                      <a:solidFill>
                                        <a:srgbClr val="70AD4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50" i="1">
                                      <a:solidFill>
                                        <a:srgbClr val="70AD47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sz="1350" i="1">
                                      <a:solidFill>
                                        <a:srgbClr val="70AD47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prstClr val="black"/>
                    </a:solidFill>
                    <a:latin typeface="Calibri" panose="020F0502020204030204"/>
                  </a:rPr>
                  <a:t>Linear gap, so</a:t>
                </a:r>
                <a14:m>
                  <m:oMath xmlns:m="http://schemas.openxmlformats.org/officeDocument/2006/math">
                    <m:r>
                      <a:rPr lang="en-US" sz="13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350" dirty="0">
                    <a:solidFill>
                      <a:prstClr val="black"/>
                    </a:solidFill>
                    <a:latin typeface="Calibri" panose="020F0502020204030204"/>
                  </a:rPr>
                  <a:t>contradiction!</a:t>
                </a: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61EB5EA6-118B-4FF7-AB6C-CA7BB97E0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038885"/>
                <a:ext cx="2546350" cy="1034963"/>
              </a:xfrm>
              <a:prstGeom prst="rect">
                <a:avLst/>
              </a:prstGeom>
              <a:blipFill>
                <a:blip r:embed="rId11"/>
                <a:stretch>
                  <a:fillRect l="-478" t="-49112" r="-17225" b="-75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932A7F65-039D-43BD-B13A-0A7B4ADA2EC8}"/>
                  </a:ext>
                </a:extLst>
              </p:cNvPr>
              <p:cNvSpPr txBox="1"/>
              <p:nvPr/>
            </p:nvSpPr>
            <p:spPr>
              <a:xfrm>
                <a:off x="5819369" y="4756301"/>
                <a:ext cx="3291231" cy="1215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prstClr val="black"/>
                    </a:solidFill>
                    <a:latin typeface="Calibri" panose="020F0502020204030204"/>
                  </a:rPr>
                  <a:t>So </a:t>
                </a:r>
                <a14:m>
                  <m:oMath xmlns:m="http://schemas.openxmlformats.org/officeDocument/2006/math">
                    <m:r>
                      <a:rPr lang="en-US" sz="13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3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13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sz="13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d>
                      <m:dPr>
                        <m:ctrlP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3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35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35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sz="135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35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other</m:t>
                      </m:r>
                      <m:r>
                        <m:rPr>
                          <m:nor/>
                        </m:rPr>
                        <a:rPr lang="en-US" sz="135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35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words</m:t>
                      </m:r>
                      <m:r>
                        <m:rPr>
                          <m:nor/>
                        </m:rPr>
                        <a:rPr lang="en-US" sz="135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1350" dirty="0">
                          <a:solidFill>
                            <a:prstClr val="black"/>
                          </a:solidFill>
                          <a:latin typeface="Calibri" panose="020F0502020204030204"/>
                        </a:rPr>
                        <m:t> </m:t>
                      </m:r>
                      <m:r>
                        <a:rPr lang="en-US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∉</m:t>
                      </m:r>
                      <m:sSub>
                        <m:sSubPr>
                          <m:ctrlP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⇒ </m:t>
                      </m:r>
                      <m:r>
                        <m:rPr>
                          <m:nor/>
                        </m:rPr>
                        <a:rPr lang="en-US" sz="1350" dirty="0">
                          <a:solidFill>
                            <a:prstClr val="black"/>
                          </a:solidFill>
                          <a:latin typeface="Calibri" panose="020F0502020204030204"/>
                        </a:rPr>
                        <m:t> </m:t>
                      </m:r>
                      <m:r>
                        <a:rPr lang="en-US" sz="135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sz="135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350" i="1" dirty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135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350" i="1" dirty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 dirty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350" i="1" dirty="0">
                              <a:solidFill>
                                <a:srgbClr val="70AD47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35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35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35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).</m:t>
                      </m:r>
                    </m:oMath>
                  </m:oMathPara>
                </a14:m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prstClr val="black"/>
                    </a:solidFill>
                    <a:latin typeface="Calibri" panose="020F0502020204030204"/>
                  </a:rPr>
                  <a:t>Since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135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lang="en-US" sz="13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3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1350" dirty="0">
                    <a:solidFill>
                      <a:prstClr val="black"/>
                    </a:solidFill>
                    <a:latin typeface="Calibri" panose="020F0502020204030204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3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3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1350" dirty="0">
                    <a:solidFill>
                      <a:prstClr val="black"/>
                    </a:solidFill>
                    <a:latin typeface="Calibri" panose="020F0502020204030204"/>
                  </a:rPr>
                  <a:t> for the majority of </a:t>
                </a:r>
                <a14:m>
                  <m:oMath xmlns:m="http://schemas.openxmlformats.org/officeDocument/2006/math">
                    <m:r>
                      <a:rPr lang="en-US" sz="13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3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13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35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prstClr val="black"/>
                    </a:solidFill>
                    <a:latin typeface="Calibri" panose="020F0502020204030204"/>
                  </a:rPr>
                  <a:t>Thus, </a:t>
                </a:r>
                <a14:m>
                  <m:oMath xmlns:m="http://schemas.openxmlformats.org/officeDocument/2006/math">
                    <m:r>
                      <a:rPr lang="en-US" sz="135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3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3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)= </m:t>
                    </m:r>
                  </m:oMath>
                </a14:m>
                <a:r>
                  <a:rPr lang="en-US" sz="135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14:m>
                  <m:oMath xmlns:m="http://schemas.openxmlformats.org/officeDocument/2006/math">
                    <m:r>
                      <a:rPr lang="en-US" sz="13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𝑀𝑎</m:t>
                    </m:r>
                    <m:sSub>
                      <m:sSubPr>
                        <m:ctrlP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∈[2</m:t>
                        </m:r>
                        <m: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35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+1]</m:t>
                        </m:r>
                      </m:sub>
                    </m:sSub>
                    <m:r>
                      <a:rPr lang="en-US" sz="13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350" i="1">
                            <a:solidFill>
                              <a:srgbClr val="70AD4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solidFill>
                              <a:srgbClr val="70AD47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1350" i="1">
                            <a:solidFill>
                              <a:srgbClr val="70AD47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3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3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35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932A7F65-039D-43BD-B13A-0A7B4ADA2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369" y="4756301"/>
                <a:ext cx="3291231" cy="1215333"/>
              </a:xfrm>
              <a:prstGeom prst="rect">
                <a:avLst/>
              </a:prstGeom>
              <a:blipFill>
                <a:blip r:embed="rId12"/>
                <a:stretch>
                  <a:fillRect l="-556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13A286F-FE14-4139-AED5-DEF4C811C7A1}"/>
                  </a:ext>
                </a:extLst>
              </p:cNvPr>
              <p:cNvSpPr txBox="1"/>
              <p:nvPr/>
            </p:nvSpPr>
            <p:spPr>
              <a:xfrm>
                <a:off x="7068631" y="1949935"/>
                <a:ext cx="1028675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350" dirty="0">
                    <a:solidFill>
                      <a:srgbClr val="FF0000"/>
                    </a:solidFill>
                    <a:latin typeface="Calibri" panose="020F0502020204030204"/>
                  </a:rPr>
                  <a:t>Very Hard</a:t>
                </a:r>
              </a:p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1350" dirty="0">
                  <a:solidFill>
                    <a:srgbClr val="FF0000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13A286F-FE14-4139-AED5-DEF4C811C7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8631" y="1949935"/>
                <a:ext cx="1028675" cy="507831"/>
              </a:xfrm>
              <a:prstGeom prst="rect">
                <a:avLst/>
              </a:prstGeom>
              <a:blipFill>
                <a:blip r:embed="rId13"/>
                <a:stretch>
                  <a:fillRect t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TextBox 98">
            <a:extLst>
              <a:ext uri="{FF2B5EF4-FFF2-40B4-BE49-F238E27FC236}">
                <a16:creationId xmlns:a16="http://schemas.microsoft.com/office/drawing/2014/main" id="{E37364E6-2B65-4094-83DE-178936FFEAA5}"/>
              </a:ext>
            </a:extLst>
          </p:cNvPr>
          <p:cNvSpPr txBox="1"/>
          <p:nvPr/>
        </p:nvSpPr>
        <p:spPr>
          <a:xfrm>
            <a:off x="7078650" y="4422337"/>
            <a:ext cx="10286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FF0000"/>
                </a:solidFill>
                <a:latin typeface="Calibri" panose="020F0502020204030204"/>
              </a:rPr>
              <a:t>NO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784BC66-6269-4D32-8625-4950B2283A05}"/>
              </a:ext>
            </a:extLst>
          </p:cNvPr>
          <p:cNvSpPr txBox="1"/>
          <p:nvPr/>
        </p:nvSpPr>
        <p:spPr>
          <a:xfrm>
            <a:off x="8054657" y="4431099"/>
            <a:ext cx="10286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70AD47"/>
                </a:solidFill>
                <a:latin typeface="Calibri" panose="020F0502020204030204"/>
              </a:rPr>
              <a:t>YES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C0C752D-07D4-4F9A-8D79-D56B94C1A1A1}"/>
              </a:ext>
            </a:extLst>
          </p:cNvPr>
          <p:cNvCxnSpPr>
            <a:cxnSpLocks/>
          </p:cNvCxnSpPr>
          <p:nvPr/>
        </p:nvCxnSpPr>
        <p:spPr>
          <a:xfrm>
            <a:off x="3640218" y="3694154"/>
            <a:ext cx="0" cy="22838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4CFB289E-7AEA-45EB-A28F-A0B0C46C8AE3}"/>
              </a:ext>
            </a:extLst>
          </p:cNvPr>
          <p:cNvCxnSpPr>
            <a:cxnSpLocks/>
          </p:cNvCxnSpPr>
          <p:nvPr/>
        </p:nvCxnSpPr>
        <p:spPr>
          <a:xfrm>
            <a:off x="4948319" y="3694154"/>
            <a:ext cx="0" cy="22838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1" name="Arrow: Up 110">
            <a:extLst>
              <a:ext uri="{FF2B5EF4-FFF2-40B4-BE49-F238E27FC236}">
                <a16:creationId xmlns:a16="http://schemas.microsoft.com/office/drawing/2014/main" id="{16A39D73-31CB-40D6-A44D-63A58E520F28}"/>
              </a:ext>
            </a:extLst>
          </p:cNvPr>
          <p:cNvSpPr/>
          <p:nvPr/>
        </p:nvSpPr>
        <p:spPr>
          <a:xfrm>
            <a:off x="946198" y="2454042"/>
            <a:ext cx="406262" cy="1560704"/>
          </a:xfrm>
          <a:prstGeom prst="upArrow">
            <a:avLst/>
          </a:prstGeom>
          <a:solidFill>
            <a:schemeClr val="bg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EF4F7FA-87B7-4DCA-AC1E-1BC5FA99F8BA}"/>
              </a:ext>
            </a:extLst>
          </p:cNvPr>
          <p:cNvSpPr txBox="1"/>
          <p:nvPr/>
        </p:nvSpPr>
        <p:spPr>
          <a:xfrm>
            <a:off x="193903" y="3053806"/>
            <a:ext cx="89979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19417C89-508E-4F07-BC0F-C9C96A1E7B6C}"/>
                  </a:ext>
                </a:extLst>
              </p:cNvPr>
              <p:cNvSpPr txBox="1"/>
              <p:nvPr/>
            </p:nvSpPr>
            <p:spPr>
              <a:xfrm>
                <a:off x="1911050" y="2138921"/>
                <a:ext cx="757002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sSup>
                            <m:sSupPr>
                              <m:ctrlPr>
                                <a:rPr lang="en-US" sz="13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3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13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sub>
                      </m:sSub>
                      <m:r>
                        <a:rPr lang="en-US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19417C89-508E-4F07-BC0F-C9C96A1E7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1050" y="2138921"/>
                <a:ext cx="757002" cy="300082"/>
              </a:xfrm>
              <a:prstGeom prst="rect">
                <a:avLst/>
              </a:prstGeom>
              <a:blipFill>
                <a:blip r:embed="rId14"/>
                <a:stretch>
                  <a:fillRect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644DB549-1DF1-4EAF-A9A4-10577CFA6163}"/>
                  </a:ext>
                </a:extLst>
              </p:cNvPr>
              <p:cNvSpPr txBox="1"/>
              <p:nvPr/>
            </p:nvSpPr>
            <p:spPr>
              <a:xfrm>
                <a:off x="6014587" y="2125661"/>
                <a:ext cx="74187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sSup>
                            <m:sSupPr>
                              <m:ctrlPr>
                                <a:rPr lang="en-US" sz="13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3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135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sub>
                      </m:sSub>
                      <m:r>
                        <a:rPr lang="en-US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644DB549-1DF1-4EAF-A9A4-10577CFA6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587" y="2125661"/>
                <a:ext cx="741870" cy="300082"/>
              </a:xfrm>
              <a:prstGeom prst="rect">
                <a:avLst/>
              </a:prstGeom>
              <a:blipFill>
                <a:blip r:embed="rId15"/>
                <a:stretch>
                  <a:fillRect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250AB437-D3C5-4831-A300-0EB884BCF3D5}"/>
                  </a:ext>
                </a:extLst>
              </p:cNvPr>
              <p:cNvSpPr txBox="1"/>
              <p:nvPr/>
            </p:nvSpPr>
            <p:spPr>
              <a:xfrm>
                <a:off x="3420562" y="3915613"/>
                <a:ext cx="46346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</m:oMath>
                  </m:oMathPara>
                </a14:m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250AB437-D3C5-4831-A300-0EB884BCF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562" y="3915613"/>
                <a:ext cx="463460" cy="30008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E1A5CA78-410D-4D2A-B7F4-F6955C7B77E6}"/>
                  </a:ext>
                </a:extLst>
              </p:cNvPr>
              <p:cNvSpPr txBox="1"/>
              <p:nvPr/>
            </p:nvSpPr>
            <p:spPr>
              <a:xfrm>
                <a:off x="4815158" y="3908419"/>
                <a:ext cx="46750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42</m:t>
                          </m:r>
                        </m:sub>
                      </m:sSub>
                    </m:oMath>
                  </m:oMathPara>
                </a14:m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E1A5CA78-410D-4D2A-B7F4-F6955C7B77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158" y="3908419"/>
                <a:ext cx="467500" cy="30008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TextBox 116">
            <a:extLst>
              <a:ext uri="{FF2B5EF4-FFF2-40B4-BE49-F238E27FC236}">
                <a16:creationId xmlns:a16="http://schemas.microsoft.com/office/drawing/2014/main" id="{227F66F7-03B7-4227-8167-5476B4DC1505}"/>
              </a:ext>
            </a:extLst>
          </p:cNvPr>
          <p:cNvSpPr txBox="1"/>
          <p:nvPr/>
        </p:nvSpPr>
        <p:spPr>
          <a:xfrm>
            <a:off x="509004" y="2903765"/>
            <a:ext cx="5014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NC</a:t>
            </a:r>
            <a:r>
              <a:rPr lang="en-US" sz="1350" baseline="30000" dirty="0">
                <a:solidFill>
                  <a:prstClr val="black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40ECCAA-ADBE-4D07-BC2C-2CFCAD08EB3A}"/>
              </a:ext>
            </a:extLst>
          </p:cNvPr>
          <p:cNvSpPr txBox="1"/>
          <p:nvPr/>
        </p:nvSpPr>
        <p:spPr>
          <a:xfrm>
            <a:off x="7219184" y="1403413"/>
            <a:ext cx="1593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u="sng" dirty="0">
                <a:solidFill>
                  <a:prstClr val="black"/>
                </a:solidFill>
                <a:latin typeface="Calibri" panose="020F0502020204030204"/>
              </a:rPr>
              <a:t>Proof Sketch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83B02896-919D-4D4B-B382-973D3D356473}"/>
                  </a:ext>
                </a:extLst>
              </p:cNvPr>
              <p:cNvSpPr txBox="1"/>
              <p:nvPr/>
            </p:nvSpPr>
            <p:spPr>
              <a:xfrm>
                <a:off x="3766473" y="3913387"/>
                <a:ext cx="46750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sub>
                      </m:sSub>
                    </m:oMath>
                  </m:oMathPara>
                </a14:m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83B02896-919D-4D4B-B382-973D3D3564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473" y="3913387"/>
                <a:ext cx="467500" cy="30008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D878553A-64AE-4E5A-B565-FAEC95BEA6E0}"/>
                  </a:ext>
                </a:extLst>
              </p:cNvPr>
              <p:cNvSpPr txBox="1"/>
              <p:nvPr/>
            </p:nvSpPr>
            <p:spPr>
              <a:xfrm>
                <a:off x="4515713" y="3901890"/>
                <a:ext cx="46750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sub>
                      </m:sSub>
                    </m:oMath>
                  </m:oMathPara>
                </a14:m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D878553A-64AE-4E5A-B565-FAEC95BEA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713" y="3901890"/>
                <a:ext cx="467500" cy="30008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C3EB16F6-144F-48B6-ABBE-383EC7E1E3FC}"/>
                  </a:ext>
                </a:extLst>
              </p:cNvPr>
              <p:cNvSpPr txBox="1"/>
              <p:nvPr/>
            </p:nvSpPr>
            <p:spPr>
              <a:xfrm>
                <a:off x="2446310" y="3827911"/>
                <a:ext cx="1053593" cy="440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1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1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={</m:t>
                      </m:r>
                    </m:oMath>
                  </m:oMathPara>
                </a14:m>
                <a:endParaRPr lang="en-US" sz="21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C3EB16F6-144F-48B6-ABBE-383EC7E1E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310" y="3827911"/>
                <a:ext cx="1053593" cy="440955"/>
              </a:xfrm>
              <a:prstGeom prst="rect">
                <a:avLst/>
              </a:prstGeom>
              <a:blipFill>
                <a:blip r:embed="rId20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TextBox 126">
            <a:extLst>
              <a:ext uri="{FF2B5EF4-FFF2-40B4-BE49-F238E27FC236}">
                <a16:creationId xmlns:a16="http://schemas.microsoft.com/office/drawing/2014/main" id="{C286A620-E6F3-43AA-BEA5-B9F6F55CA0EA}"/>
              </a:ext>
            </a:extLst>
          </p:cNvPr>
          <p:cNvSpPr txBox="1"/>
          <p:nvPr/>
        </p:nvSpPr>
        <p:spPr>
          <a:xfrm>
            <a:off x="5049991" y="3844182"/>
            <a:ext cx="6014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100" dirty="0">
                <a:solidFill>
                  <a:prstClr val="black"/>
                </a:solidFill>
                <a:latin typeface="Calibri" panose="020F0502020204030204"/>
              </a:rPr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8EAE51A-1C59-492A-9CB0-0CD28CC25733}"/>
                  </a:ext>
                </a:extLst>
              </p:cNvPr>
              <p:cNvSpPr txBox="1"/>
              <p:nvPr/>
            </p:nvSpPr>
            <p:spPr>
              <a:xfrm>
                <a:off x="3928380" y="2122475"/>
                <a:ext cx="646908" cy="3164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135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35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8EAE51A-1C59-492A-9CB0-0CD28CC25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380" y="2122475"/>
                <a:ext cx="646908" cy="316433"/>
              </a:xfrm>
              <a:prstGeom prst="rect">
                <a:avLst/>
              </a:prstGeom>
              <a:blipFill>
                <a:blip r:embed="rId21"/>
                <a:stretch>
                  <a:fillRect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7666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/>
      <p:bldP spid="31" grpId="0"/>
      <p:bldP spid="86" grpId="0"/>
      <p:bldP spid="87" grpId="0" animBg="1"/>
      <p:bldP spid="89" grpId="0"/>
      <p:bldP spid="90" grpId="0" animBg="1"/>
      <p:bldP spid="91" grpId="0"/>
      <p:bldP spid="92" grpId="0"/>
      <p:bldP spid="93" grpId="0" uiExpand="1" build="p"/>
      <p:bldP spid="94" grpId="0"/>
      <p:bldP spid="95" grpId="0" build="p"/>
      <p:bldP spid="97" grpId="0"/>
      <p:bldP spid="99" grpId="0"/>
      <p:bldP spid="100" grpId="0"/>
      <p:bldP spid="111" grpId="0" animBg="1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6" grpId="0"/>
      <p:bldP spid="127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D08AE-9E78-48AD-9871-EF278B808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Basic MCSP Facts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3F814F-E599-47CC-8B15-044DE276DA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0638"/>
                <a:ext cx="8229600" cy="5014130"/>
              </a:xfrm>
            </p:spPr>
            <p:txBody>
              <a:bodyPr/>
              <a:lstStyle/>
              <a:p>
                <a:r>
                  <a:rPr lang="en-US" dirty="0"/>
                  <a:t>MCSP is in NP.</a:t>
                </a:r>
              </a:p>
              <a:p>
                <a:r>
                  <a:rPr lang="en-US" dirty="0">
                    <a:solidFill>
                      <a:srgbClr val="272795"/>
                    </a:solidFill>
                  </a:rPr>
                  <a:t>[RR,KC]: If MCSP is in P/poly, then there are no cryptographically-secure one-way functions.</a:t>
                </a:r>
              </a:p>
              <a:p>
                <a:r>
                  <a:rPr lang="en-US" dirty="0">
                    <a:solidFill>
                      <a:srgbClr val="272795"/>
                    </a:solidFill>
                  </a:rPr>
                  <a:t>[AD]: MCSP is hard for SZK under BPP-Turing reductions.</a:t>
                </a:r>
              </a:p>
              <a:p>
                <a:r>
                  <a:rPr lang="en-US" dirty="0">
                    <a:solidFill>
                      <a:srgbClr val="272795"/>
                    </a:solidFill>
                  </a:rPr>
                  <a:t>[MW]: If MCSP is NP-hard under ≤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400" i="1">
                            <a:solidFill>
                              <a:srgbClr val="272795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sty m:val="p"/>
                              <m:brk m:alnAt="7"/>
                            </m:rPr>
                            <a:rPr lang="en-US" sz="2400">
                              <a:solidFill>
                                <a:srgbClr val="272795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mr>
                      <m:mr>
                        <m:e>
                          <m:r>
                            <a:rPr lang="en-US" sz="2400" i="1">
                              <a:solidFill>
                                <a:srgbClr val="272795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mr>
                    </m:m>
                  </m:oMath>
                </a14:m>
                <a:r>
                  <a:rPr lang="en-US" dirty="0">
                    <a:solidFill>
                      <a:srgbClr val="272795"/>
                    </a:solidFill>
                  </a:rPr>
                  <a:t> reductions, then EXP ≠ ZPP.</a:t>
                </a:r>
              </a:p>
              <a:p>
                <a:r>
                  <a:rPr lang="en-US" dirty="0"/>
                  <a:t>[MW]: MCSP </a:t>
                </a:r>
                <a:r>
                  <a:rPr lang="en-US" dirty="0">
                    <a:solidFill>
                      <a:srgbClr val="FFFF00"/>
                    </a:solidFill>
                  </a:rPr>
                  <a:t>is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FFFF00"/>
                    </a:solidFill>
                  </a:rPr>
                  <a:t>not hard </a:t>
                </a:r>
                <a:r>
                  <a:rPr lang="en-US" dirty="0"/>
                  <a:t>for PARITY under n</a:t>
                </a:r>
                <a:r>
                  <a:rPr lang="en-US" baseline="30000" dirty="0"/>
                  <a:t>1/3</a:t>
                </a:r>
                <a:r>
                  <a:rPr lang="en-US" dirty="0"/>
                  <a:t>-time local reductions.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3F814F-E599-47CC-8B15-044DE276DA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0638"/>
                <a:ext cx="8229600" cy="5014130"/>
              </a:xfrm>
              <a:blipFill>
                <a:blip r:embed="rId2"/>
                <a:stretch>
                  <a:fillRect l="-2148" t="-3528" r="-3630" b="-3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7104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Local Reductions</a:t>
            </a: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1331913" y="1773238"/>
            <a:ext cx="5649912" cy="768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            Output           </a:t>
            </a: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1473200" y="4724400"/>
            <a:ext cx="5368925" cy="769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             Input            </a:t>
            </a:r>
          </a:p>
        </p:txBody>
      </p:sp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457200" y="3165475"/>
            <a:ext cx="35734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/>
              <a:t>Given i, can compute i</a:t>
            </a:r>
            <a:r>
              <a:rPr lang="en-US" altLang="en-US" sz="2400" baseline="30000"/>
              <a:t>th</a:t>
            </a:r>
            <a:r>
              <a:rPr lang="en-US" altLang="en-US" sz="2400"/>
              <a:t> bit of output in time t(n)</a:t>
            </a:r>
          </a:p>
        </p:txBody>
      </p:sp>
      <p:cxnSp>
        <p:nvCxnSpPr>
          <p:cNvPr id="17414" name="Straight Arrow Connector 8"/>
          <p:cNvCxnSpPr>
            <a:cxnSpLocks noChangeShapeType="1"/>
          </p:cNvCxnSpPr>
          <p:nvPr/>
        </p:nvCxnSpPr>
        <p:spPr bwMode="auto">
          <a:xfrm flipV="1">
            <a:off x="3779838" y="2541588"/>
            <a:ext cx="1728787" cy="2182812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15" name="Straight Arrow Connector 10"/>
          <p:cNvCxnSpPr>
            <a:cxnSpLocks noChangeShapeType="1"/>
          </p:cNvCxnSpPr>
          <p:nvPr/>
        </p:nvCxnSpPr>
        <p:spPr bwMode="auto">
          <a:xfrm flipH="1" flipV="1">
            <a:off x="5508625" y="2636838"/>
            <a:ext cx="358775" cy="2087562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416" name="Straight Arrow Connector 12"/>
          <p:cNvCxnSpPr>
            <a:cxnSpLocks noChangeShapeType="1"/>
          </p:cNvCxnSpPr>
          <p:nvPr/>
        </p:nvCxnSpPr>
        <p:spPr bwMode="auto">
          <a:xfrm flipH="1" flipV="1">
            <a:off x="5580063" y="2636838"/>
            <a:ext cx="792162" cy="2068512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D08AE-9E78-48AD-9871-EF278B808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Basic MCSP Facts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3F814F-E599-47CC-8B15-044DE276DA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0638"/>
                <a:ext cx="8229600" cy="5014130"/>
              </a:xfrm>
            </p:spPr>
            <p:txBody>
              <a:bodyPr/>
              <a:lstStyle/>
              <a:p>
                <a:r>
                  <a:rPr lang="en-US" dirty="0"/>
                  <a:t>MCSP is in NP.</a:t>
                </a:r>
              </a:p>
              <a:p>
                <a:r>
                  <a:rPr lang="en-US" dirty="0">
                    <a:solidFill>
                      <a:srgbClr val="272795"/>
                    </a:solidFill>
                  </a:rPr>
                  <a:t>[RR,KC]: If MCSP is in P/poly, then there are no cryptographically-secure one-way functions.</a:t>
                </a:r>
              </a:p>
              <a:p>
                <a:r>
                  <a:rPr lang="en-US" dirty="0">
                    <a:solidFill>
                      <a:srgbClr val="272795"/>
                    </a:solidFill>
                  </a:rPr>
                  <a:t>[AD]: MCSP is hard for SZK under BPP-Turing reductions.</a:t>
                </a:r>
              </a:p>
              <a:p>
                <a:r>
                  <a:rPr lang="en-US" dirty="0"/>
                  <a:t>[MW]: If MCSP is NP-hard under ≤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sty m:val="p"/>
                              <m:brk m:alnAt="7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mr>
                      <m:m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mr>
                    </m:m>
                  </m:oMath>
                </a14:m>
                <a:r>
                  <a:rPr lang="en-US" dirty="0"/>
                  <a:t> reductions, then EXP ≠ ZPP.</a:t>
                </a:r>
              </a:p>
              <a:p>
                <a:r>
                  <a:rPr lang="en-US" dirty="0"/>
                  <a:t>[MW]: MCSP </a:t>
                </a:r>
                <a:r>
                  <a:rPr lang="en-US" dirty="0">
                    <a:solidFill>
                      <a:srgbClr val="FFFF00"/>
                    </a:solidFill>
                  </a:rPr>
                  <a:t>is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FFFF00"/>
                    </a:solidFill>
                  </a:rPr>
                  <a:t>not hard </a:t>
                </a:r>
                <a:r>
                  <a:rPr lang="en-US" dirty="0"/>
                  <a:t>for PARITY under n</a:t>
                </a:r>
                <a:r>
                  <a:rPr lang="en-US" baseline="30000" dirty="0"/>
                  <a:t>1/3</a:t>
                </a:r>
                <a:r>
                  <a:rPr lang="en-US" dirty="0"/>
                  <a:t>-time local reductions.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3F814F-E599-47CC-8B15-044DE276DA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0638"/>
                <a:ext cx="8229600" cy="5014130"/>
              </a:xfrm>
              <a:blipFill>
                <a:blip r:embed="rId2"/>
                <a:stretch>
                  <a:fillRect l="-2148" t="-3528" r="-3630" b="-3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5033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Complexity Classes</a:t>
            </a: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1556103" y="5895590"/>
            <a:ext cx="304800" cy="493712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276225" indent="-276225"/>
            <a:r>
              <a:rPr lang="en-US" sz="3600"/>
              <a:t>P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2310284" y="2971950"/>
            <a:ext cx="635000" cy="553998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76225" indent="-276225"/>
            <a:r>
              <a:rPr lang="en-US" sz="3600" dirty="0"/>
              <a:t>NP</a:t>
            </a:r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3459437" y="3919623"/>
            <a:ext cx="935037" cy="493713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76225" indent="-276225"/>
            <a:r>
              <a:rPr lang="en-US" sz="3600" dirty="0"/>
              <a:t>BPP</a:t>
            </a:r>
          </a:p>
        </p:txBody>
      </p:sp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2412355" y="2146299"/>
            <a:ext cx="1854200" cy="493713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276225" indent="-276225"/>
            <a:r>
              <a:rPr lang="en-US" sz="3600" dirty="0"/>
              <a:t>PSPACE</a:t>
            </a:r>
          </a:p>
        </p:txBody>
      </p:sp>
      <p:sp>
        <p:nvSpPr>
          <p:cNvPr id="110600" name="Text Box 8"/>
          <p:cNvSpPr txBox="1">
            <a:spLocks noChangeArrowheads="1"/>
          </p:cNvSpPr>
          <p:nvPr/>
        </p:nvSpPr>
        <p:spPr bwMode="auto">
          <a:xfrm>
            <a:off x="2837137" y="1196922"/>
            <a:ext cx="1244600" cy="553998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276225" indent="-276225"/>
            <a:r>
              <a:rPr lang="en-US" sz="3600" dirty="0"/>
              <a:t>EXP</a:t>
            </a:r>
          </a:p>
        </p:txBody>
      </p:sp>
      <p:sp>
        <p:nvSpPr>
          <p:cNvPr id="110602" name="Text Box 10"/>
          <p:cNvSpPr txBox="1">
            <a:spLocks noChangeArrowheads="1"/>
          </p:cNvSpPr>
          <p:nvPr/>
        </p:nvSpPr>
        <p:spPr bwMode="auto">
          <a:xfrm>
            <a:off x="5379113" y="3279091"/>
            <a:ext cx="1270000" cy="493713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276225" indent="-276225"/>
            <a:r>
              <a:rPr lang="en-US" sz="3600" dirty="0"/>
              <a:t>P/poly</a:t>
            </a:r>
          </a:p>
        </p:txBody>
      </p:sp>
      <p:cxnSp>
        <p:nvCxnSpPr>
          <p:cNvPr id="12" name="Straight Connector 11"/>
          <p:cNvCxnSpPr>
            <a:cxnSpLocks/>
            <a:endCxn id="5124" idx="2"/>
          </p:cNvCxnSpPr>
          <p:nvPr/>
        </p:nvCxnSpPr>
        <p:spPr bwMode="auto">
          <a:xfrm flipV="1">
            <a:off x="2598167" y="3525948"/>
            <a:ext cx="29617" cy="802555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 flipV="1">
            <a:off x="3486461" y="2775097"/>
            <a:ext cx="288032" cy="115212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0" name="Straight Arrow Connector 19"/>
          <p:cNvCxnSpPr>
            <a:cxnSpLocks/>
          </p:cNvCxnSpPr>
          <p:nvPr/>
        </p:nvCxnSpPr>
        <p:spPr bwMode="auto">
          <a:xfrm flipH="1" flipV="1">
            <a:off x="3275856" y="1809271"/>
            <a:ext cx="63599" cy="287263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1999602" y="4820086"/>
            <a:ext cx="576064" cy="216024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4294759" y="3855217"/>
            <a:ext cx="936104" cy="144016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cxnSpLocks/>
            <a:stCxn id="5124" idx="0"/>
          </p:cNvCxnSpPr>
          <p:nvPr/>
        </p:nvCxnSpPr>
        <p:spPr bwMode="auto">
          <a:xfrm flipV="1">
            <a:off x="2627784" y="2676052"/>
            <a:ext cx="338411" cy="295898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 Box 5">
            <a:extLst>
              <a:ext uri="{FF2B5EF4-FFF2-40B4-BE49-F238E27FC236}">
                <a16:creationId xmlns:a16="http://schemas.microsoft.com/office/drawing/2014/main" id="{48142429-C0A5-4A8D-BCDA-ECFB479B0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959374"/>
            <a:ext cx="1246051" cy="553998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76225" indent="-276225"/>
            <a:r>
              <a:rPr lang="en-US" sz="3600" dirty="0" err="1"/>
              <a:t>coNP</a:t>
            </a:r>
            <a:endParaRPr lang="en-US" sz="3600" dirty="0"/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9D4F3DC9-00A8-4F75-B65C-8B6279341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0284" y="4275082"/>
            <a:ext cx="635000" cy="553998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76225" indent="-276225"/>
            <a:r>
              <a:rPr lang="en-US" sz="3600" dirty="0"/>
              <a:t>RP</a:t>
            </a:r>
          </a:p>
        </p:txBody>
      </p:sp>
      <p:sp>
        <p:nvSpPr>
          <p:cNvPr id="23" name="Text Box 5">
            <a:extLst>
              <a:ext uri="{FF2B5EF4-FFF2-40B4-BE49-F238E27FC236}">
                <a16:creationId xmlns:a16="http://schemas.microsoft.com/office/drawing/2014/main" id="{97A462CF-96CB-428D-811E-EEB4BBCF4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224" y="4275082"/>
            <a:ext cx="1246051" cy="553998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76225" indent="-276225"/>
            <a:r>
              <a:rPr lang="en-US" sz="3600" dirty="0" err="1"/>
              <a:t>coRP</a:t>
            </a:r>
            <a:endParaRPr lang="en-US" sz="360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907446C-E51C-4FD6-B096-89548F5CCD24}"/>
              </a:ext>
            </a:extLst>
          </p:cNvPr>
          <p:cNvCxnSpPr>
            <a:cxnSpLocks/>
          </p:cNvCxnSpPr>
          <p:nvPr/>
        </p:nvCxnSpPr>
        <p:spPr bwMode="auto">
          <a:xfrm flipV="1">
            <a:off x="1003531" y="3472527"/>
            <a:ext cx="29617" cy="802555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7" name="Text Box 5">
            <a:extLst>
              <a:ext uri="{FF2B5EF4-FFF2-40B4-BE49-F238E27FC236}">
                <a16:creationId xmlns:a16="http://schemas.microsoft.com/office/drawing/2014/main" id="{A9B671A6-F2D3-4B54-9BD1-CDBBC011F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925" y="5097085"/>
            <a:ext cx="1246051" cy="553998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76225" indent="-276225"/>
            <a:r>
              <a:rPr lang="en-US" sz="3600" dirty="0"/>
              <a:t>ZPP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911E0DC-0946-4172-9578-57D8C811F96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009869" y="4820086"/>
            <a:ext cx="475580" cy="276999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CEBC98F-D1AC-4465-B5BD-F29FD1B9E88A}"/>
              </a:ext>
            </a:extLst>
          </p:cNvPr>
          <p:cNvCxnSpPr>
            <a:cxnSpLocks/>
          </p:cNvCxnSpPr>
          <p:nvPr/>
        </p:nvCxnSpPr>
        <p:spPr bwMode="auto">
          <a:xfrm flipV="1">
            <a:off x="2945284" y="4331782"/>
            <a:ext cx="471613" cy="10801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8980E15-BCA8-4CED-BB5C-572EF49A7C4E}"/>
              </a:ext>
            </a:extLst>
          </p:cNvPr>
          <p:cNvCxnSpPr>
            <a:cxnSpLocks/>
          </p:cNvCxnSpPr>
          <p:nvPr/>
        </p:nvCxnSpPr>
        <p:spPr bwMode="auto">
          <a:xfrm flipV="1">
            <a:off x="1604455" y="4275083"/>
            <a:ext cx="1703200" cy="130224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6C333E9-0D1D-4329-BD1A-CF4F127A4D0B}"/>
              </a:ext>
            </a:extLst>
          </p:cNvPr>
          <p:cNvCxnSpPr>
            <a:cxnSpLocks/>
          </p:cNvCxnSpPr>
          <p:nvPr/>
        </p:nvCxnSpPr>
        <p:spPr bwMode="auto">
          <a:xfrm flipV="1">
            <a:off x="1246642" y="2676052"/>
            <a:ext cx="1550347" cy="242677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FA34D11-29D0-4A8E-AAB2-1E857964F85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765832" y="5684856"/>
            <a:ext cx="1" cy="239672"/>
          </a:xfrm>
          <a:prstGeom prst="straightConnector1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9" grpId="0"/>
      <p:bldP spid="110600" grpId="0"/>
      <p:bldP spid="110602" grpId="0"/>
      <p:bldP spid="21" grpId="0"/>
      <p:bldP spid="23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12.2|15.1|16.2|11.9|4.6|5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69.8|5.7|25.7|26.3|34.4|28.2|21.7|31.3|16.9|42.9|65.2|1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7.6|6.4|5.2|2.6|9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13|2.3|1|2.1|2|0.3|4.6|26.1|4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0.3|0.2|0.2|0.2|0.1|0.2|0.2|0.1|0.2|0.2|0.2|0.2|0.2|0.2|0.2|0.2|0.2|0.2|0.1|0.1|0.2|0.2|0.2"/>
</p:tagLst>
</file>

<file path=ppt/theme/theme1.xml><?xml version="1.0" encoding="utf-8"?>
<a:theme xmlns:a="http://schemas.openxmlformats.org/drawingml/2006/main" name="Default Design">
  <a:themeElements>
    <a:clrScheme name="">
      <a:dk1>
        <a:srgbClr val="1C1C1C"/>
      </a:dk1>
      <a:lt1>
        <a:srgbClr val="DDDDDD"/>
      </a:lt1>
      <a:dk2>
        <a:srgbClr val="28289A"/>
      </a:dk2>
      <a:lt2>
        <a:srgbClr val="B42D5A"/>
      </a:lt2>
      <a:accent1>
        <a:srgbClr val="808080"/>
      </a:accent1>
      <a:accent2>
        <a:srgbClr val="80FFFF"/>
      </a:accent2>
      <a:accent3>
        <a:srgbClr val="ACACCA"/>
      </a:accent3>
      <a:accent4>
        <a:srgbClr val="BDBDBD"/>
      </a:accent4>
      <a:accent5>
        <a:srgbClr val="C0C0C0"/>
      </a:accent5>
      <a:accent6>
        <a:srgbClr val="73E7E7"/>
      </a:accent6>
      <a:hlink>
        <a:srgbClr val="FFFF00"/>
      </a:hlink>
      <a:folHlink>
        <a:srgbClr val="FF4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276225" marR="0" indent="-276225" algn="ctr" defTabSz="914400" rtl="0" eaLnBrk="1" fontAlgn="base" latinLnBrk="0" hangingPunct="1">
          <a:lnSpc>
            <a:spcPct val="90000"/>
          </a:lnSpc>
          <a:spcBef>
            <a:spcPct val="40000"/>
          </a:spcBef>
          <a:spcAft>
            <a:spcPct val="0"/>
          </a:spcAft>
          <a:buClrTx/>
          <a:buSzPct val="80000"/>
          <a:buFont typeface="Wingdings 3" pitchFamily="18" charset="2"/>
          <a:buNone/>
          <a:tabLst/>
          <a:defRPr kumimoji="0" lang="de-DE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  <a:spAutoFit/>
      </a:bodyPr>
      <a:lstStyle>
        <a:defPPr marL="276225" marR="0" indent="-276225" algn="ctr" defTabSz="914400" rtl="0" eaLnBrk="1" fontAlgn="base" latinLnBrk="0" hangingPunct="1">
          <a:lnSpc>
            <a:spcPct val="90000"/>
          </a:lnSpc>
          <a:spcBef>
            <a:spcPct val="40000"/>
          </a:spcBef>
          <a:spcAft>
            <a:spcPct val="0"/>
          </a:spcAft>
          <a:buClrTx/>
          <a:buSzPct val="80000"/>
          <a:buFont typeface="Wingdings 3" pitchFamily="18" charset="2"/>
          <a:buNone/>
          <a:tabLst/>
          <a:defRPr kumimoji="0" lang="de-DE" alt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666699"/>
        </a:lt1>
        <a:dk2>
          <a:srgbClr val="FFFFFF"/>
        </a:dk2>
        <a:lt2>
          <a:srgbClr val="3E3E5C"/>
        </a:lt2>
        <a:accent1>
          <a:srgbClr val="B2B2B2"/>
        </a:accent1>
        <a:accent2>
          <a:srgbClr val="6666FF"/>
        </a:accent2>
        <a:accent3>
          <a:srgbClr val="B8B8CA"/>
        </a:accent3>
        <a:accent4>
          <a:srgbClr val="000000"/>
        </a:accent4>
        <a:accent5>
          <a:srgbClr val="D5D5D5"/>
        </a:accent5>
        <a:accent6>
          <a:srgbClr val="5C5CE7"/>
        </a:accent6>
        <a:hlink>
          <a:srgbClr val="339933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666699"/>
        </a:lt1>
        <a:dk2>
          <a:srgbClr val="A50021"/>
        </a:dk2>
        <a:lt2>
          <a:srgbClr val="3E3E5C"/>
        </a:lt2>
        <a:accent1>
          <a:srgbClr val="B2B2B2"/>
        </a:accent1>
        <a:accent2>
          <a:srgbClr val="6666FF"/>
        </a:accent2>
        <a:accent3>
          <a:srgbClr val="B8B8CA"/>
        </a:accent3>
        <a:accent4>
          <a:srgbClr val="000000"/>
        </a:accent4>
        <a:accent5>
          <a:srgbClr val="D5D5D5"/>
        </a:accent5>
        <a:accent6>
          <a:srgbClr val="5C5CE7"/>
        </a:accent6>
        <a:hlink>
          <a:srgbClr val="339933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DDDDDD"/>
        </a:lt1>
        <a:dk2>
          <a:srgbClr val="A50021"/>
        </a:dk2>
        <a:lt2>
          <a:srgbClr val="3E3E5C"/>
        </a:lt2>
        <a:accent1>
          <a:srgbClr val="B2B2B2"/>
        </a:accent1>
        <a:accent2>
          <a:srgbClr val="6600CC"/>
        </a:accent2>
        <a:accent3>
          <a:srgbClr val="EBEBEB"/>
        </a:accent3>
        <a:accent4>
          <a:srgbClr val="000000"/>
        </a:accent4>
        <a:accent5>
          <a:srgbClr val="D5D5D5"/>
        </a:accent5>
        <a:accent6>
          <a:srgbClr val="5C00B9"/>
        </a:accent6>
        <a:hlink>
          <a:srgbClr val="008080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FFFFFF"/>
        </a:dk1>
        <a:lt1>
          <a:srgbClr val="FFFF00"/>
        </a:lt1>
        <a:dk2>
          <a:srgbClr val="0000CC"/>
        </a:dk2>
        <a:lt2>
          <a:srgbClr val="FF8029"/>
        </a:lt2>
        <a:accent1>
          <a:srgbClr val="B2B2B2"/>
        </a:accent1>
        <a:accent2>
          <a:srgbClr val="CC00CC"/>
        </a:accent2>
        <a:accent3>
          <a:srgbClr val="AAAAE2"/>
        </a:accent3>
        <a:accent4>
          <a:srgbClr val="DADA00"/>
        </a:accent4>
        <a:accent5>
          <a:srgbClr val="D5D5D5"/>
        </a:accent5>
        <a:accent6>
          <a:srgbClr val="B900B9"/>
        </a:accent6>
        <a:hlink>
          <a:srgbClr val="33CC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26809</TotalTime>
  <Words>3526</Words>
  <Application>Microsoft Office PowerPoint</Application>
  <PresentationFormat>On-screen Show (4:3)</PresentationFormat>
  <Paragraphs>393</Paragraphs>
  <Slides>53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4" baseType="lpstr">
      <vt:lpstr>Arial</vt:lpstr>
      <vt:lpstr>Arial Narrow</vt:lpstr>
      <vt:lpstr>Arial Rounded MT Bold</vt:lpstr>
      <vt:lpstr>Calibri</vt:lpstr>
      <vt:lpstr>Calibri Light</vt:lpstr>
      <vt:lpstr>Cambria Math</vt:lpstr>
      <vt:lpstr>SF Cartoonist Hand</vt:lpstr>
      <vt:lpstr>Symbol</vt:lpstr>
      <vt:lpstr>Wingdings 3</vt:lpstr>
      <vt:lpstr>Default Design</vt:lpstr>
      <vt:lpstr>office theme</vt:lpstr>
      <vt:lpstr>The New Complexity Landscape around Circuit Minimization</vt:lpstr>
      <vt:lpstr>A Complex Landscape</vt:lpstr>
      <vt:lpstr>The Minimum Circuit Size Problem</vt:lpstr>
      <vt:lpstr>Meta-Complexity</vt:lpstr>
      <vt:lpstr>Theory of Learning</vt:lpstr>
      <vt:lpstr>Some Basic MCSP Facts</vt:lpstr>
      <vt:lpstr>Local Reductions</vt:lpstr>
      <vt:lpstr>Some Basic MCSP Facts</vt:lpstr>
      <vt:lpstr>Complexity Classes</vt:lpstr>
      <vt:lpstr>Some Basic MCSP Facts</vt:lpstr>
      <vt:lpstr>Statistical Zero Knowledge</vt:lpstr>
      <vt:lpstr>Some Basic MCSP Facts</vt:lpstr>
      <vt:lpstr>Kolmogorov Complexity</vt:lpstr>
      <vt:lpstr>Kolmogorov Complexity</vt:lpstr>
      <vt:lpstr>Time-bounded Kolmogorov Complexity</vt:lpstr>
      <vt:lpstr>Time-bounded Kolmogorov Complexity</vt:lpstr>
      <vt:lpstr>Circuit Complexity</vt:lpstr>
      <vt:lpstr>What is an Oracle Gate?</vt:lpstr>
      <vt:lpstr>Time-Bounded Kolmogorov Complexity</vt:lpstr>
      <vt:lpstr>Time-Bounded Kolmogorov Complexity</vt:lpstr>
      <vt:lpstr>Revised Kolmogorov Complexity</vt:lpstr>
      <vt:lpstr>Kolmogorov Complexity is Circuit Complexity</vt:lpstr>
      <vt:lpstr>Kolmogorov Complexity is Circuit Complexity</vt:lpstr>
      <vt:lpstr>The Minimum Circuit Size Problem (and friends)</vt:lpstr>
      <vt:lpstr>Known Hardness Results</vt:lpstr>
      <vt:lpstr>Pseudorandom Generators</vt:lpstr>
      <vt:lpstr>Pseudorandom Generators</vt:lpstr>
      <vt:lpstr>Pseudorandom Generators</vt:lpstr>
      <vt:lpstr>Pseudorandom Generators</vt:lpstr>
      <vt:lpstr>Pseudorandom Generators</vt:lpstr>
      <vt:lpstr>Pseudorandom Generators</vt:lpstr>
      <vt:lpstr>Pseudorandom Generators</vt:lpstr>
      <vt:lpstr>Pseudorandom Generators</vt:lpstr>
      <vt:lpstr>Pseudorandom Generators</vt:lpstr>
      <vt:lpstr>More Recent Developments</vt:lpstr>
      <vt:lpstr>NP-completeness</vt:lpstr>
      <vt:lpstr>NP-completeness</vt:lpstr>
      <vt:lpstr>NP-completeness</vt:lpstr>
      <vt:lpstr>EXP completeness</vt:lpstr>
      <vt:lpstr>MCSP and One-Way Functions</vt:lpstr>
      <vt:lpstr>MCSP and One-Way Functions</vt:lpstr>
      <vt:lpstr>Worst-case-to-Average-case</vt:lpstr>
      <vt:lpstr>More recent developments</vt:lpstr>
      <vt:lpstr>More recent developments</vt:lpstr>
      <vt:lpstr>More recent developments</vt:lpstr>
      <vt:lpstr>More recent developments</vt:lpstr>
      <vt:lpstr>There’s even more!</vt:lpstr>
      <vt:lpstr>Conclusions</vt:lpstr>
      <vt:lpstr>Approximating MCSP (ϵ-GapMCSP) [Allender, Ilango, Vafa]</vt:lpstr>
      <vt:lpstr>Our result and consequences</vt:lpstr>
      <vt:lpstr>Proof sketch</vt:lpstr>
      <vt:lpstr>Ruling out an NC0 reduction (high-level)</vt:lpstr>
      <vt:lpstr>Ruling out an NC0 reduction (details)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Executive Graphics</dc:creator>
  <cp:lastModifiedBy>Eric Allender</cp:lastModifiedBy>
  <cp:revision>827</cp:revision>
  <dcterms:created xsi:type="dcterms:W3CDTF">2002-11-18T20:05:49Z</dcterms:created>
  <dcterms:modified xsi:type="dcterms:W3CDTF">2019-11-15T19:57:15Z</dcterms:modified>
</cp:coreProperties>
</file>