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gif" ContentType="image/gif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6"/>
  </p:notesMasterIdLst>
  <p:handoutMasterIdLst>
    <p:handoutMasterId r:id="rId117"/>
  </p:handoutMasterIdLst>
  <p:sldIdLst>
    <p:sldId id="257" r:id="rId2"/>
    <p:sldId id="514" r:id="rId3"/>
    <p:sldId id="432" r:id="rId4"/>
    <p:sldId id="451" r:id="rId5"/>
    <p:sldId id="452" r:id="rId6"/>
    <p:sldId id="453" r:id="rId7"/>
    <p:sldId id="632" r:id="rId8"/>
    <p:sldId id="633" r:id="rId9"/>
    <p:sldId id="634" r:id="rId10"/>
    <p:sldId id="635" r:id="rId11"/>
    <p:sldId id="387" r:id="rId12"/>
    <p:sldId id="429" r:id="rId13"/>
    <p:sldId id="579" r:id="rId14"/>
    <p:sldId id="584" r:id="rId15"/>
    <p:sldId id="497" r:id="rId16"/>
    <p:sldId id="406" r:id="rId17"/>
    <p:sldId id="565" r:id="rId18"/>
    <p:sldId id="640" r:id="rId19"/>
    <p:sldId id="641" r:id="rId20"/>
    <p:sldId id="689" r:id="rId21"/>
    <p:sldId id="566" r:id="rId22"/>
    <p:sldId id="636" r:id="rId23"/>
    <p:sldId id="564" r:id="rId24"/>
    <p:sldId id="637" r:id="rId25"/>
    <p:sldId id="638" r:id="rId26"/>
    <p:sldId id="691" r:id="rId27"/>
    <p:sldId id="407" r:id="rId28"/>
    <p:sldId id="588" r:id="rId29"/>
    <p:sldId id="589" r:id="rId30"/>
    <p:sldId id="642" r:id="rId31"/>
    <p:sldId id="643" r:id="rId32"/>
    <p:sldId id="568" r:id="rId33"/>
    <p:sldId id="664" r:id="rId34"/>
    <p:sldId id="590" r:id="rId35"/>
    <p:sldId id="644" r:id="rId36"/>
    <p:sldId id="654" r:id="rId37"/>
    <p:sldId id="645" r:id="rId38"/>
    <p:sldId id="646" r:id="rId39"/>
    <p:sldId id="647" r:id="rId40"/>
    <p:sldId id="648" r:id="rId41"/>
    <p:sldId id="649" r:id="rId42"/>
    <p:sldId id="653" r:id="rId43"/>
    <p:sldId id="651" r:id="rId44"/>
    <p:sldId id="652" r:id="rId45"/>
    <p:sldId id="622" r:id="rId46"/>
    <p:sldId id="580" r:id="rId47"/>
    <p:sldId id="581" r:id="rId48"/>
    <p:sldId id="545" r:id="rId49"/>
    <p:sldId id="546" r:id="rId50"/>
    <p:sldId id="592" r:id="rId51"/>
    <p:sldId id="692" r:id="rId52"/>
    <p:sldId id="693" r:id="rId53"/>
    <p:sldId id="694" r:id="rId54"/>
    <p:sldId id="695" r:id="rId55"/>
    <p:sldId id="696" r:id="rId56"/>
    <p:sldId id="697" r:id="rId57"/>
    <p:sldId id="698" r:id="rId58"/>
    <p:sldId id="699" r:id="rId59"/>
    <p:sldId id="700" r:id="rId60"/>
    <p:sldId id="701" r:id="rId61"/>
    <p:sldId id="702" r:id="rId62"/>
    <p:sldId id="703" r:id="rId63"/>
    <p:sldId id="593" r:id="rId64"/>
    <p:sldId id="594" r:id="rId65"/>
    <p:sldId id="595" r:id="rId66"/>
    <p:sldId id="598" r:id="rId67"/>
    <p:sldId id="600" r:id="rId68"/>
    <p:sldId id="556" r:id="rId69"/>
    <p:sldId id="561" r:id="rId70"/>
    <p:sldId id="557" r:id="rId71"/>
    <p:sldId id="558" r:id="rId72"/>
    <p:sldId id="559" r:id="rId73"/>
    <p:sldId id="560" r:id="rId74"/>
    <p:sldId id="609" r:id="rId75"/>
    <p:sldId id="562" r:id="rId76"/>
    <p:sldId id="605" r:id="rId77"/>
    <p:sldId id="606" r:id="rId78"/>
    <p:sldId id="607" r:id="rId79"/>
    <p:sldId id="672" r:id="rId80"/>
    <p:sldId id="611" r:id="rId81"/>
    <p:sldId id="614" r:id="rId82"/>
    <p:sldId id="679" r:id="rId83"/>
    <p:sldId id="682" r:id="rId84"/>
    <p:sldId id="677" r:id="rId85"/>
    <p:sldId id="686" r:id="rId86"/>
    <p:sldId id="680" r:id="rId87"/>
    <p:sldId id="678" r:id="rId88"/>
    <p:sldId id="683" r:id="rId89"/>
    <p:sldId id="685" r:id="rId90"/>
    <p:sldId id="670" r:id="rId91"/>
    <p:sldId id="671" r:id="rId92"/>
    <p:sldId id="684" r:id="rId93"/>
    <p:sldId id="687" r:id="rId94"/>
    <p:sldId id="669" r:id="rId95"/>
    <p:sldId id="668" r:id="rId96"/>
    <p:sldId id="626" r:id="rId97"/>
    <p:sldId id="629" r:id="rId98"/>
    <p:sldId id="630" r:id="rId99"/>
    <p:sldId id="631" r:id="rId100"/>
    <p:sldId id="536" r:id="rId101"/>
    <p:sldId id="656" r:id="rId102"/>
    <p:sldId id="657" r:id="rId103"/>
    <p:sldId id="601" r:id="rId104"/>
    <p:sldId id="659" r:id="rId105"/>
    <p:sldId id="660" r:id="rId106"/>
    <p:sldId id="661" r:id="rId107"/>
    <p:sldId id="662" r:id="rId108"/>
    <p:sldId id="663" r:id="rId109"/>
    <p:sldId id="413" r:id="rId110"/>
    <p:sldId id="373" r:id="rId111"/>
    <p:sldId id="658" r:id="rId112"/>
    <p:sldId id="400" r:id="rId113"/>
    <p:sldId id="380" r:id="rId114"/>
    <p:sldId id="471" r:id="rId1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A2998A"/>
        </a:solidFill>
        <a:latin typeface="Segoe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A2998A"/>
        </a:solidFill>
        <a:latin typeface="Segoe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A2998A"/>
        </a:solidFill>
        <a:latin typeface="Segoe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A2998A"/>
        </a:solidFill>
        <a:latin typeface="Segoe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A2998A"/>
        </a:solidFill>
        <a:latin typeface="Segoe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A2998A"/>
        </a:solidFill>
        <a:latin typeface="Segoe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A2998A"/>
        </a:solidFill>
        <a:latin typeface="Segoe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A2998A"/>
        </a:solidFill>
        <a:latin typeface="Segoe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A2998A"/>
        </a:solidFill>
        <a:latin typeface="Segoe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n Syme" initials="D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8000"/>
    <a:srgbClr val="FFFF66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97" autoAdjust="0"/>
    <p:restoredTop sz="84333" autoAdjust="0"/>
  </p:normalViewPr>
  <p:slideViewPr>
    <p:cSldViewPr>
      <p:cViewPr>
        <p:scale>
          <a:sx n="70" d="100"/>
          <a:sy n="70" d="100"/>
        </p:scale>
        <p:origin x="-594" y="-168"/>
      </p:cViewPr>
      <p:guideLst>
        <p:guide orient="horz" pos="3974"/>
        <p:guide orient="horz" pos="1565"/>
        <p:guide orient="horz" pos="4195"/>
        <p:guide pos="2880"/>
        <p:guide pos="340"/>
        <p:guide pos="1040"/>
        <p:guide pos="54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376"/>
    </p:cViewPr>
  </p:sorterViewPr>
  <p:notesViewPr>
    <p:cSldViewPr>
      <p:cViewPr varScale="1">
        <p:scale>
          <a:sx n="98" d="100"/>
          <a:sy n="98" d="100"/>
        </p:scale>
        <p:origin x="-356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7835CE-1BE1-4A04-BE2A-3B99D265ACDD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0F9648A-07FE-49CA-8945-9ECA77F1781E}">
      <dgm:prSet phldrT="[Text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OCaml</a:t>
          </a:r>
          <a:endParaRPr lang="en-GB" dirty="0">
            <a:solidFill>
              <a:schemeClr val="tx1"/>
            </a:solidFill>
          </a:endParaRPr>
        </a:p>
      </dgm:t>
    </dgm:pt>
    <dgm:pt modelId="{2510AB78-CD66-44D3-AFB1-13FEFAC0F5D7}" type="parTrans" cxnId="{FFB7330F-9F15-47B7-8289-1B0A2EC29656}">
      <dgm:prSet/>
      <dgm:spPr/>
      <dgm:t>
        <a:bodyPr/>
        <a:lstStyle/>
        <a:p>
          <a:endParaRPr lang="en-GB"/>
        </a:p>
      </dgm:t>
    </dgm:pt>
    <dgm:pt modelId="{31F21FAB-B9F4-4A2F-B30F-21D9ED973B92}" type="sibTrans" cxnId="{FFB7330F-9F15-47B7-8289-1B0A2EC29656}">
      <dgm:prSet/>
      <dgm:spPr/>
      <dgm:t>
        <a:bodyPr/>
        <a:lstStyle/>
        <a:p>
          <a:endParaRPr lang="en-GB"/>
        </a:p>
      </dgm:t>
    </dgm:pt>
    <dgm:pt modelId="{B3929F1D-153B-450C-99EA-6E8BC8DBE9F4}">
      <dgm:prSet phldrT="[Text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C#/.NET</a:t>
          </a:r>
          <a:endParaRPr lang="en-GB" dirty="0">
            <a:solidFill>
              <a:schemeClr val="tx1"/>
            </a:solidFill>
          </a:endParaRPr>
        </a:p>
      </dgm:t>
    </dgm:pt>
    <dgm:pt modelId="{220AAC19-E5A3-47E3-BB91-6BDEF09711E3}" type="parTrans" cxnId="{552B9BD3-715A-4AE5-AE37-F7D8095C7ED8}">
      <dgm:prSet/>
      <dgm:spPr/>
      <dgm:t>
        <a:bodyPr/>
        <a:lstStyle/>
        <a:p>
          <a:endParaRPr lang="en-GB"/>
        </a:p>
      </dgm:t>
    </dgm:pt>
    <dgm:pt modelId="{1ABFF025-BD37-4FB7-8816-9E54B23B71CD}" type="sibTrans" cxnId="{552B9BD3-715A-4AE5-AE37-F7D8095C7ED8}">
      <dgm:prSet/>
      <dgm:spPr/>
      <dgm:t>
        <a:bodyPr/>
        <a:lstStyle/>
        <a:p>
          <a:endParaRPr lang="en-GB"/>
        </a:p>
      </dgm:t>
    </dgm:pt>
    <dgm:pt modelId="{F46DFFE8-954F-4BDC-9232-DB8F826D64D9}" type="pres">
      <dgm:prSet presAssocID="{0D7835CE-1BE1-4A04-BE2A-3B99D265ACD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45D112E-F679-4F2C-BB3E-32C985B93210}" type="pres">
      <dgm:prSet presAssocID="{20F9648A-07FE-49CA-8945-9ECA77F1781E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085288-8BBD-4A18-B782-013657CD3B38}" type="pres">
      <dgm:prSet presAssocID="{B3929F1D-153B-450C-99EA-6E8BC8DBE9F4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FB7330F-9F15-47B7-8289-1B0A2EC29656}" srcId="{0D7835CE-1BE1-4A04-BE2A-3B99D265ACDD}" destId="{20F9648A-07FE-49CA-8945-9ECA77F1781E}" srcOrd="0" destOrd="0" parTransId="{2510AB78-CD66-44D3-AFB1-13FEFAC0F5D7}" sibTransId="{31F21FAB-B9F4-4A2F-B30F-21D9ED973B92}"/>
    <dgm:cxn modelId="{552B9BD3-715A-4AE5-AE37-F7D8095C7ED8}" srcId="{0D7835CE-1BE1-4A04-BE2A-3B99D265ACDD}" destId="{B3929F1D-153B-450C-99EA-6E8BC8DBE9F4}" srcOrd="1" destOrd="0" parTransId="{220AAC19-E5A3-47E3-BB91-6BDEF09711E3}" sibTransId="{1ABFF025-BD37-4FB7-8816-9E54B23B71CD}"/>
    <dgm:cxn modelId="{F6BE280E-4F43-436B-B2DD-60D0314A821D}" type="presOf" srcId="{20F9648A-07FE-49CA-8945-9ECA77F1781E}" destId="{C45D112E-F679-4F2C-BB3E-32C985B93210}" srcOrd="0" destOrd="0" presId="urn:microsoft.com/office/officeart/2005/8/layout/arrow5"/>
    <dgm:cxn modelId="{3BCABBFB-CDE8-49AC-8BB7-B32BFB6C8F1F}" type="presOf" srcId="{0D7835CE-1BE1-4A04-BE2A-3B99D265ACDD}" destId="{F46DFFE8-954F-4BDC-9232-DB8F826D64D9}" srcOrd="0" destOrd="0" presId="urn:microsoft.com/office/officeart/2005/8/layout/arrow5"/>
    <dgm:cxn modelId="{41833F0F-F75E-4B3C-8837-9A67AE9353E8}" type="presOf" srcId="{B3929F1D-153B-450C-99EA-6E8BC8DBE9F4}" destId="{26085288-8BBD-4A18-B782-013657CD3B38}" srcOrd="0" destOrd="0" presId="urn:microsoft.com/office/officeart/2005/8/layout/arrow5"/>
    <dgm:cxn modelId="{B708C7F8-F8FA-4054-955B-084B446602D4}" type="presParOf" srcId="{F46DFFE8-954F-4BDC-9232-DB8F826D64D9}" destId="{C45D112E-F679-4F2C-BB3E-32C985B93210}" srcOrd="0" destOrd="0" presId="urn:microsoft.com/office/officeart/2005/8/layout/arrow5"/>
    <dgm:cxn modelId="{5806BA33-64FD-4027-8ACB-77B366459FC4}" type="presParOf" srcId="{F46DFFE8-954F-4BDC-9232-DB8F826D64D9}" destId="{26085288-8BBD-4A18-B782-013657CD3B38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5D112E-F679-4F2C-BB3E-32C985B93210}">
      <dsp:nvSpPr>
        <dsp:cNvPr id="0" name=""/>
        <dsp:cNvSpPr/>
      </dsp:nvSpPr>
      <dsp:spPr>
        <a:xfrm rot="16200000">
          <a:off x="1862" y="360"/>
          <a:ext cx="2578447" cy="2578447"/>
        </a:xfrm>
        <a:prstGeom prst="down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smtClean="0">
              <a:solidFill>
                <a:schemeClr val="tx1"/>
              </a:solidFill>
            </a:rPr>
            <a:t>OCaml</a:t>
          </a:r>
          <a:endParaRPr lang="en-GB" sz="3300" kern="1200" dirty="0">
            <a:solidFill>
              <a:schemeClr val="tx1"/>
            </a:solidFill>
          </a:endParaRPr>
        </a:p>
      </dsp:txBody>
      <dsp:txXfrm rot="16200000">
        <a:off x="1862" y="360"/>
        <a:ext cx="2578447" cy="2578447"/>
      </dsp:txXfrm>
    </dsp:sp>
    <dsp:sp modelId="{26085288-8BBD-4A18-B782-013657CD3B38}">
      <dsp:nvSpPr>
        <dsp:cNvPr id="0" name=""/>
        <dsp:cNvSpPr/>
      </dsp:nvSpPr>
      <dsp:spPr>
        <a:xfrm rot="5400000">
          <a:off x="5801689" y="360"/>
          <a:ext cx="2578447" cy="2578447"/>
        </a:xfrm>
        <a:prstGeom prst="down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smtClean="0">
              <a:solidFill>
                <a:schemeClr val="tx1"/>
              </a:solidFill>
            </a:rPr>
            <a:t>C#/.NET</a:t>
          </a:r>
          <a:endParaRPr lang="en-GB" sz="3300" kern="1200" dirty="0">
            <a:solidFill>
              <a:schemeClr val="tx1"/>
            </a:solidFill>
          </a:endParaRPr>
        </a:p>
      </dsp:txBody>
      <dsp:txXfrm rot="5400000">
        <a:off x="5801689" y="360"/>
        <a:ext cx="2578447" cy="2578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C824F-E6F7-4C4D-9838-55A16B09F057}" type="datetimeFigureOut">
              <a:rPr lang="en-US" smtClean="0"/>
              <a:pPr/>
              <a:t>10/14/2009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 smtClean="0"/>
              <a:t>TLA405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75F48-EE2D-4C47-B175-D4217846C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C9BC253-3C3E-4952-95DF-387E834314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3B81C-D83E-4B7D-AC38-990797394911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51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63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68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76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78</a:t>
            </a:fld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82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A3553-298D-4A58-A747-1CE079C6F531}" type="slidenum">
              <a:rPr lang="en-AU" smtClean="0"/>
              <a:pPr/>
              <a:t>7</a:t>
            </a:fld>
            <a:endParaRPr lang="en-A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90</a:t>
            </a:fld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91</a:t>
            </a:fld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94</a:t>
            </a:fld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95</a:t>
            </a:fld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100</a:t>
            </a:fld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04EDF-A11E-4F0C-BB23-611C4B2B8AD5}" type="slidenum">
              <a:rPr lang="en-GB" smtClean="0"/>
              <a:pPr/>
              <a:t>101</a:t>
            </a:fld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But why does F# omit any type information? Is it not type safe? Is it coercive maybe? Or weakly typed? Maybe this is one of those dynamic</a:t>
            </a:r>
            <a:r>
              <a:rPr lang="en-US" baseline="0" dirty="0" smtClean="0"/>
              <a:t> languages I read about at 37 signals?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A3553-298D-4A58-A747-1CE079C6F531}" type="slidenum">
              <a:rPr lang="en-AU" smtClean="0"/>
              <a:pPr/>
              <a:t>14</a:t>
            </a:fld>
            <a:endParaRPr lang="en-A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C89127-6464-4DF9-BE33-1FE52CB6D18D}" type="slidenum">
              <a:rPr lang="en-US" smtClean="0"/>
              <a:pPr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tle-slide-lines_BIG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97200"/>
            <a:ext cx="3360738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514" y="2090058"/>
            <a:ext cx="7100662" cy="1719942"/>
          </a:xfrm>
        </p:spPr>
        <p:txBody>
          <a:bodyPr anchor="b"/>
          <a:lstStyle>
            <a:lvl1pPr>
              <a:defRPr sz="4000" b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513" y="3870551"/>
            <a:ext cx="7100662" cy="1136877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7013" y="274638"/>
            <a:ext cx="201136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9750" y="274638"/>
            <a:ext cx="5884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BAA82A5-D41F-40B6-864A-06BCCF57D3E7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600200"/>
            <a:ext cx="3948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600200"/>
            <a:ext cx="3948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title-slide-lines-grey_BIG.png"/>
          <p:cNvPicPr>
            <a:picLocks noChangeAspect="1"/>
          </p:cNvPicPr>
          <p:nvPr userDrawn="1"/>
        </p:nvPicPr>
        <p:blipFill>
          <a:blip r:embed="rId15" cstate="print">
            <a:lum bright="-6000"/>
          </a:blip>
          <a:srcRect/>
          <a:stretch>
            <a:fillRect/>
          </a:stretch>
        </p:blipFill>
        <p:spPr bwMode="auto">
          <a:xfrm>
            <a:off x="0" y="2990850"/>
            <a:ext cx="3367088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285750"/>
            <a:ext cx="8048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600200"/>
            <a:ext cx="8048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Segoe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Segoe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Segoe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Segoe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Segoe Semibold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Segoe Semibold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Segoe Semibold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Segoe Semibol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blogs.msdn.com/blogfiles/andrewkennedy/WindowsLiveWriter/UnitsofMeasureinFPartTwoGenericUnits_D89F/image_20.png" TargetMode="Externa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blogs.msdn.com/blogfiles/andrewkennedy/WindowsLiveWriter/UnitsofMeasureinFPartFourParameterizedTy_D504/image_15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://blogs.msdn.com/blogfiles/andrewkennedy/WindowsLiveWriter/UnitsofMeasureinFPartFourParameterizedTy_D504/image_29.png" TargetMode="Externa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hyperlink" Target="http://cs.hubfs.net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hyperlink" Target="http://fsharp.net/" TargetMode="External"/><Relationship Id="rId4" Type="http://schemas.openxmlformats.org/officeDocument/2006/relationships/image" Target="../media/image14.gif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fsharp.net/" TargetMode="External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GB" sz="11500" dirty="0" smtClean="0"/>
              <a:t>F#</a:t>
            </a:r>
            <a:r>
              <a:rPr lang="en-GB" sz="4400" dirty="0" smtClean="0"/>
              <a:t/>
            </a:r>
            <a:br>
              <a:rPr lang="en-GB" sz="4400" dirty="0" smtClean="0"/>
            </a:br>
            <a:r>
              <a:rPr lang="en-GB" sz="3600" dirty="0" smtClean="0">
                <a:latin typeface="Arial" charset="0"/>
              </a:rPr>
              <a:t>Tutorial</a:t>
            </a:r>
            <a:endParaRPr lang="en-US" sz="3600" dirty="0" smtClean="0"/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/>
            <a:endParaRPr lang="en-US" dirty="0" smtClean="0">
              <a:solidFill>
                <a:srgbClr val="A2998A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A2998A"/>
                </a:solidFill>
              </a:rPr>
              <a:t>The F# Team</a:t>
            </a:r>
          </a:p>
          <a:p>
            <a:pPr eaLnBrk="1" hangingPunct="1"/>
            <a:r>
              <a:rPr lang="en-US" dirty="0" smtClean="0">
                <a:solidFill>
                  <a:srgbClr val="A2998A"/>
                </a:solidFill>
              </a:rPr>
              <a:t>Microsoft Developer Division</a:t>
            </a:r>
          </a:p>
          <a:p>
            <a:pPr eaLnBrk="1" hangingPunct="1"/>
            <a:r>
              <a:rPr lang="en-US" dirty="0" smtClean="0">
                <a:solidFill>
                  <a:srgbClr val="A2998A"/>
                </a:solidFill>
              </a:rPr>
              <a:t>Microsoft Research, Cambridge</a:t>
            </a:r>
          </a:p>
          <a:p>
            <a:pPr eaLnBrk="1" hangingPunct="1"/>
            <a:endParaRPr lang="en-US" dirty="0" smtClean="0">
              <a:solidFill>
                <a:srgbClr val="A2998A"/>
              </a:solidFill>
            </a:endParaRPr>
          </a:p>
          <a:p>
            <a:pPr eaLnBrk="1" hangingPunct="1"/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28596" y="357166"/>
            <a:ext cx="4040188" cy="639762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rgbClr val="92D050"/>
                </a:solidFill>
              </a:rPr>
              <a:t>Pleasure</a:t>
            </a:r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14282" y="1071546"/>
            <a:ext cx="6758006" cy="17145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type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=   </a:t>
            </a:r>
          </a:p>
          <a:p>
            <a:pPr>
              <a:buNone/>
            </a:pP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   | True   </a:t>
            </a:r>
          </a:p>
          <a:p>
            <a:pPr>
              <a:buNone/>
            </a:pP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   | And of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*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   </a:t>
            </a:r>
          </a:p>
          <a:p>
            <a:pPr>
              <a:buNone/>
            </a:pP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   |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Nand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of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*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   </a:t>
            </a:r>
          </a:p>
          <a:p>
            <a:pPr>
              <a:buNone/>
            </a:pP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   | Or of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*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   </a:t>
            </a:r>
          </a:p>
          <a:p>
            <a:pPr>
              <a:buNone/>
            </a:pP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   |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Xor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of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*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   </a:t>
            </a:r>
          </a:p>
          <a:p>
            <a:pPr>
              <a:buNone/>
            </a:pP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    | Not of </a:t>
            </a:r>
            <a:r>
              <a:rPr lang="en-GB" sz="1600" b="1" dirty="0" err="1" smtClean="0">
                <a:solidFill>
                  <a:srgbClr val="92D050"/>
                </a:solidFill>
                <a:latin typeface="Consolas" pitchFamily="49" charset="0"/>
              </a:rPr>
              <a:t>Expr</a:t>
            </a:r>
            <a:r>
              <a:rPr lang="en-GB" sz="1600" b="1" dirty="0" smtClean="0">
                <a:solidFill>
                  <a:srgbClr val="92D050"/>
                </a:solidFill>
                <a:latin typeface="Consolas" pitchFamily="49" charset="0"/>
              </a:rPr>
              <a:t>  </a:t>
            </a:r>
            <a:endParaRPr lang="en-GB" sz="1600" b="1" dirty="0">
              <a:solidFill>
                <a:srgbClr val="92D050"/>
              </a:solidFill>
              <a:latin typeface="Consolas" pitchFamily="49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16421" y="357166"/>
            <a:ext cx="4041775" cy="639762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Pain</a:t>
            </a:r>
            <a:endParaRPr lang="en-GB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071902" y="1071546"/>
            <a:ext cx="5072098" cy="550072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public abstract class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{ 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public abstract class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UnaryOp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: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First { get; private set; 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UnaryOp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first)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{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this.First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= first;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public abstract class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BinExpr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: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First { get; private set; 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Second { get; private set; 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BinExpr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first,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second)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{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this.First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= first;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this.Second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= second;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public class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TrueExpr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: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{ 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public class And :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BinExpr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And(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first,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second) : base(first, second) { }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public class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Nand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: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BinExpr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Nand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first,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second) : base(first, second) { }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public class Or :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BinExpr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Or(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first,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second) : base(first, second) { }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public class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Xor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: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BinExpr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Xor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first,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second) : base(first, second) { }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public class Not : 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UnaryOp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public Not(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Expr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first) : base(first) { }   </a:t>
            </a:r>
          </a:p>
          <a:p>
            <a:pPr lvl="0">
              <a:spcBef>
                <a:spcPts val="0"/>
              </a:spcBef>
              <a:buNone/>
              <a:defRPr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  </a:t>
            </a:r>
          </a:p>
          <a:p>
            <a:pPr>
              <a:spcBef>
                <a:spcPts val="0"/>
              </a:spcBef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5643570" y="1071546"/>
            <a:ext cx="328614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Tutorial: Units of Measure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285860"/>
            <a:ext cx="4857810" cy="522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reeform 2"/>
          <p:cNvSpPr/>
          <p:nvPr/>
        </p:nvSpPr>
        <p:spPr>
          <a:xfrm>
            <a:off x="5143504" y="4000504"/>
            <a:ext cx="1115291" cy="812800"/>
          </a:xfrm>
          <a:custGeom>
            <a:avLst/>
            <a:gdLst>
              <a:gd name="connsiteX0" fmla="*/ 300182 w 1115291"/>
              <a:gd name="connsiteY0" fmla="*/ 53109 h 812800"/>
              <a:gd name="connsiteX1" fmla="*/ 23091 w 1115291"/>
              <a:gd name="connsiteY1" fmla="*/ 413327 h 812800"/>
              <a:gd name="connsiteX2" fmla="*/ 161637 w 1115291"/>
              <a:gd name="connsiteY2" fmla="*/ 787400 h 812800"/>
              <a:gd name="connsiteX3" fmla="*/ 979055 w 1115291"/>
              <a:gd name="connsiteY3" fmla="*/ 565727 h 812800"/>
              <a:gd name="connsiteX4" fmla="*/ 979055 w 1115291"/>
              <a:gd name="connsiteY4" fmla="*/ 94673 h 812800"/>
              <a:gd name="connsiteX5" fmla="*/ 300182 w 1115291"/>
              <a:gd name="connsiteY5" fmla="*/ 53109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5291" h="812800">
                <a:moveTo>
                  <a:pt x="300182" y="53109"/>
                </a:moveTo>
                <a:cubicBezTo>
                  <a:pt x="140855" y="106218"/>
                  <a:pt x="46182" y="290945"/>
                  <a:pt x="23091" y="413327"/>
                </a:cubicBezTo>
                <a:cubicBezTo>
                  <a:pt x="0" y="535709"/>
                  <a:pt x="2310" y="762000"/>
                  <a:pt x="161637" y="787400"/>
                </a:cubicBezTo>
                <a:cubicBezTo>
                  <a:pt x="320964" y="812800"/>
                  <a:pt x="842819" y="681182"/>
                  <a:pt x="979055" y="565727"/>
                </a:cubicBezTo>
                <a:cubicBezTo>
                  <a:pt x="1115291" y="450273"/>
                  <a:pt x="1099128" y="182418"/>
                  <a:pt x="979055" y="94673"/>
                </a:cubicBezTo>
                <a:cubicBezTo>
                  <a:pt x="858982" y="6928"/>
                  <a:pt x="459509" y="0"/>
                  <a:pt x="300182" y="53109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NASA Mars Climate </a:t>
            </a:r>
            <a:r>
              <a:rPr lang="en-GB" dirty="0" err="1" smtClean="0"/>
              <a:t>Orbiter</a:t>
            </a:r>
            <a:r>
              <a:rPr lang="en-GB" dirty="0" smtClean="0"/>
              <a:t>, 1999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ded Corner 3"/>
          <p:cNvSpPr/>
          <p:nvPr/>
        </p:nvSpPr>
        <p:spPr>
          <a:xfrm>
            <a:off x="214282" y="1196946"/>
            <a:ext cx="8929718" cy="3061959"/>
          </a:xfrm>
          <a:prstGeom prst="foldedCorner">
            <a:avLst/>
          </a:prstGeom>
          <a:solidFill>
            <a:srgbClr val="F8F5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EarthMass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5.9736e24&lt;kg&gt;</a:t>
            </a:r>
          </a:p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Average between pole and equator radii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EarthRadius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6371.0e3&lt;m&gt;</a:t>
            </a:r>
          </a:p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Gravitational acceleration on surface of Earth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let g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PhysicalConstants.G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*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EarthMass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/ (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EarthRadius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*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EarthRadius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)</a:t>
            </a:r>
          </a:p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8696" r="58209" b="21425"/>
          <a:stretch>
            <a:fillRect/>
          </a:stretch>
        </p:blipFill>
        <p:spPr bwMode="auto">
          <a:xfrm>
            <a:off x="1500166" y="3571876"/>
            <a:ext cx="695165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reeform 5"/>
          <p:cNvSpPr/>
          <p:nvPr/>
        </p:nvSpPr>
        <p:spPr>
          <a:xfrm>
            <a:off x="3071802" y="4786322"/>
            <a:ext cx="3357586" cy="812800"/>
          </a:xfrm>
          <a:custGeom>
            <a:avLst/>
            <a:gdLst>
              <a:gd name="connsiteX0" fmla="*/ 300182 w 1115291"/>
              <a:gd name="connsiteY0" fmla="*/ 53109 h 812800"/>
              <a:gd name="connsiteX1" fmla="*/ 23091 w 1115291"/>
              <a:gd name="connsiteY1" fmla="*/ 413327 h 812800"/>
              <a:gd name="connsiteX2" fmla="*/ 161637 w 1115291"/>
              <a:gd name="connsiteY2" fmla="*/ 787400 h 812800"/>
              <a:gd name="connsiteX3" fmla="*/ 979055 w 1115291"/>
              <a:gd name="connsiteY3" fmla="*/ 565727 h 812800"/>
              <a:gd name="connsiteX4" fmla="*/ 979055 w 1115291"/>
              <a:gd name="connsiteY4" fmla="*/ 94673 h 812800"/>
              <a:gd name="connsiteX5" fmla="*/ 300182 w 1115291"/>
              <a:gd name="connsiteY5" fmla="*/ 53109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5291" h="812800">
                <a:moveTo>
                  <a:pt x="300182" y="53109"/>
                </a:moveTo>
                <a:cubicBezTo>
                  <a:pt x="140855" y="106218"/>
                  <a:pt x="46182" y="290945"/>
                  <a:pt x="23091" y="413327"/>
                </a:cubicBezTo>
                <a:cubicBezTo>
                  <a:pt x="0" y="535709"/>
                  <a:pt x="2310" y="762000"/>
                  <a:pt x="161637" y="787400"/>
                </a:cubicBezTo>
                <a:cubicBezTo>
                  <a:pt x="320964" y="812800"/>
                  <a:pt x="842819" y="681182"/>
                  <a:pt x="979055" y="565727"/>
                </a:cubicBezTo>
                <a:cubicBezTo>
                  <a:pt x="1115291" y="450273"/>
                  <a:pt x="1099128" y="182418"/>
                  <a:pt x="979055" y="94673"/>
                </a:cubicBezTo>
                <a:cubicBezTo>
                  <a:pt x="858982" y="6928"/>
                  <a:pt x="459509" y="0"/>
                  <a:pt x="300182" y="53109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Units of Measure – Basics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429156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[&lt;Measure&gt;] 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type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kg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[&lt;Measure&gt;] 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type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m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[&lt;Measure&gt;] 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type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s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gravityOnEarth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= 9.81&lt;m/s^2&gt;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heightOfMyOfficeWindow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= 3.5&lt;m&gt;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speedOfImpact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= 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sqrt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(</a:t>
            </a:r>
            <a:r>
              <a:rPr lang="en-GB" b="1" dirty="0" smtClean="0">
                <a:solidFill>
                  <a:srgbClr val="FF0000"/>
                </a:solidFill>
                <a:latin typeface="Consolas" pitchFamily="49" charset="0"/>
                <a:ea typeface="Calibri"/>
                <a:cs typeface="Consolas" pitchFamily="49" charset="0"/>
              </a:rPr>
              <a:t>2.0 * </a:t>
            </a:r>
            <a:r>
              <a:rPr lang="en-GB" b="1" dirty="0" err="1" smtClean="0">
                <a:solidFill>
                  <a:srgbClr val="FF0000"/>
                </a:solidFill>
                <a:latin typeface="Consolas" pitchFamily="49" charset="0"/>
                <a:ea typeface="Calibri"/>
                <a:cs typeface="Consolas" pitchFamily="49" charset="0"/>
              </a:rPr>
              <a:t>gravityOnEarth</a:t>
            </a:r>
            <a:r>
              <a:rPr lang="en-GB" b="1" dirty="0" smtClean="0">
                <a:solidFill>
                  <a:srgbClr val="FF0000"/>
                </a:solidFill>
                <a:latin typeface="Consolas" pitchFamily="49" charset="0"/>
                <a:ea typeface="Calibri"/>
                <a:cs typeface="Consolas" pitchFamily="49" charset="0"/>
              </a:rPr>
              <a:t> + </a:t>
            </a:r>
            <a:r>
              <a:rPr lang="en-GB" b="1" dirty="0" err="1" smtClean="0">
                <a:solidFill>
                  <a:srgbClr val="FF0000"/>
                </a:solidFill>
                <a:latin typeface="Consolas" pitchFamily="49" charset="0"/>
                <a:ea typeface="Calibri"/>
                <a:cs typeface="Consolas" pitchFamily="49" charset="0"/>
              </a:rPr>
              <a:t>heightOfMyOfficeWindow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)</a:t>
            </a:r>
            <a:endParaRPr lang="en-GB" b="1" dirty="0">
              <a:latin typeface="Consolas" pitchFamily="49" charset="0"/>
              <a:ea typeface="Calibri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Units of Measure – Converting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429156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[&lt;Measure&gt;] 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type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ft</a:t>
            </a: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feetPerMeter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= 3.28084&lt;ft/m&gt;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heightOfMyOfficeWindow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= 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11.5&lt;m&gt;</a:t>
            </a: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endParaRPr lang="en-GB" b="1" dirty="0" smtClean="0">
              <a:solidFill>
                <a:srgbClr val="0033CC"/>
              </a:solidFill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heightOfMyOfficeWindowInMeters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= 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heightOfMyOfficeWindow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*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feetPerMeter</a:t>
            </a: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ea typeface="Calibri"/>
                <a:cs typeface="Consolas" pitchFamily="49" charset="0"/>
              </a:rPr>
              <a:t>elapsed (start :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ea typeface="Calibri"/>
                <a:cs typeface="Consolas" pitchFamily="49" charset="0"/>
              </a:rPr>
              <a:t>DateTime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ea typeface="Calibri"/>
                <a:cs typeface="Consolas" pitchFamily="49" charset="0"/>
              </a:rPr>
              <a:t>) = 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ea typeface="Calibri"/>
                <a:cs typeface="Consolas" pitchFamily="49" charset="0"/>
              </a:rPr>
              <a:t>   (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ea typeface="Calibri"/>
                <a:cs typeface="Consolas" pitchFamily="49" charset="0"/>
              </a:rPr>
              <a:t>DateTime.Now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ea typeface="Calibri"/>
                <a:cs typeface="Consolas" pitchFamily="49" charset="0"/>
              </a:rPr>
              <a:t> - start).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ea typeface="Calibri"/>
                <a:cs typeface="Consolas" pitchFamily="49" charset="0"/>
              </a:rPr>
              <a:t>TotalSeconds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ea typeface="Calibri"/>
                <a:cs typeface="Consolas" pitchFamily="49" charset="0"/>
              </a:rPr>
              <a:t> * 1.0&lt;s&gt;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Units of Measure – Converting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429156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squareMass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(m: float&lt;kg&gt;) = m*m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squareDistance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(d: float&lt;m&gt;) = d*d</a:t>
            </a:r>
          </a:p>
          <a:p>
            <a:pPr>
              <a:spcAft>
                <a:spcPts val="0"/>
              </a:spcAft>
            </a:pPr>
            <a:endParaRPr lang="en-GB" b="1" dirty="0" smtClean="0">
              <a:solidFill>
                <a:srgbClr val="0033CC"/>
              </a:solidFill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squareSpeed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(x: float&lt;m/s&gt;) = x*x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BETTER IS: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square (x: float&lt;'u&gt;) = x*x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square : float&lt;'u&gt; -&gt; float&lt;'u^2&gt;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Units of Measure – Sample Code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2" name="Picture 4" descr="imag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735" y="1071546"/>
            <a:ext cx="8782507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Units of Measure – Inferred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 descr="http://blogs.msdn.com/blogfiles/andrewkennedy/WindowsLiveWriter/UnitsofMeasureinFPartTwoGenericUnits_D89F/image_2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3116"/>
            <a:ext cx="8646701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Units on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2034" name="Picture 2" descr="imag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1" y="1285860"/>
            <a:ext cx="8767533" cy="1143008"/>
          </a:xfrm>
          <a:prstGeom prst="rect">
            <a:avLst/>
          </a:prstGeom>
          <a:noFill/>
        </p:spPr>
      </p:pic>
      <p:pic>
        <p:nvPicPr>
          <p:cNvPr id="172036" name="Picture 4" descr="imag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r="38469" b="1961"/>
          <a:stretch>
            <a:fillRect/>
          </a:stretch>
        </p:blipFill>
        <p:spPr bwMode="auto">
          <a:xfrm>
            <a:off x="214282" y="2786058"/>
            <a:ext cx="8643998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Ways to Learn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00486" cy="4525963"/>
          </a:xfrm>
        </p:spPr>
        <p:txBody>
          <a:bodyPr>
            <a:normAutofit/>
          </a:bodyPr>
          <a:lstStyle/>
          <a:p>
            <a:pPr marL="514350" indent="-514350"/>
            <a:r>
              <a:rPr lang="en-US" sz="2800" b="1" dirty="0" smtClean="0"/>
              <a:t>FSI.exe</a:t>
            </a:r>
          </a:p>
          <a:p>
            <a:pPr marL="514350" indent="-514350"/>
            <a:endParaRPr lang="en-US" sz="2800" b="1" dirty="0" smtClean="0"/>
          </a:p>
          <a:p>
            <a:pPr marL="514350" indent="-514350"/>
            <a:r>
              <a:rPr lang="en-US" sz="2800" b="1" dirty="0" smtClean="0"/>
              <a:t>Samples on MSDN</a:t>
            </a:r>
          </a:p>
          <a:p>
            <a:pPr marL="514350" indent="-514350"/>
            <a:endParaRPr lang="en-US" sz="2800" b="1" dirty="0" smtClean="0"/>
          </a:p>
          <a:p>
            <a:pPr marL="514350" indent="-514350"/>
            <a:r>
              <a:rPr lang="en-US" sz="2800" b="1" dirty="0" smtClean="0"/>
              <a:t>Go to definition</a:t>
            </a:r>
          </a:p>
          <a:p>
            <a:pPr marL="514350" indent="-514350"/>
            <a:endParaRPr lang="en-US" sz="2800" b="1" dirty="0" smtClean="0"/>
          </a:p>
          <a:p>
            <a:pPr marL="514350" indent="-514350"/>
            <a:r>
              <a:rPr lang="en-US" sz="2800" b="1" dirty="0" smtClean="0"/>
              <a:t>Lutz’ Reflector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00562" y="1714488"/>
            <a:ext cx="390048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indent="-514350">
              <a:buFont typeface="Arial" pitchFamily="34" charset="0"/>
              <a:buChar char="•"/>
            </a:pPr>
            <a:endParaRPr lang="en-AU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286248" y="1571612"/>
            <a:ext cx="390048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  <a:hlinkClick r:id="rId2"/>
              </a:rPr>
              <a:t>http://cs.hubfs.net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514350" indent="-514350">
              <a:buFont typeface="Arial" pitchFamily="34" charset="0"/>
              <a:buChar char="•"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1" dirty="0" err="1" smtClean="0">
                <a:solidFill>
                  <a:schemeClr val="bg1"/>
                </a:solidFill>
              </a:rPr>
              <a:t>Codeplex</a:t>
            </a:r>
            <a:r>
              <a:rPr lang="en-US" sz="2800" b="1" dirty="0" smtClean="0">
                <a:solidFill>
                  <a:schemeClr val="bg1"/>
                </a:solidFill>
              </a:rPr>
              <a:t> Fsharp Samples</a:t>
            </a:r>
          </a:p>
          <a:p>
            <a:pPr marL="514350" indent="-514350">
              <a:buFont typeface="Arial" pitchFamily="34" charset="0"/>
              <a:buChar char="•"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</a:rPr>
              <a:t>Books</a:t>
            </a:r>
          </a:p>
          <a:p>
            <a:pPr marL="514350" indent="-514350">
              <a:buFont typeface="Arial" pitchFamily="34" charset="0"/>
              <a:buChar char="•"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1" dirty="0" err="1" smtClean="0">
                <a:solidFill>
                  <a:schemeClr val="bg1"/>
                </a:solidFill>
              </a:rPr>
              <a:t>OCaml</a:t>
            </a:r>
            <a:r>
              <a:rPr lang="en-US" sz="2800" b="1" dirty="0" smtClean="0">
                <a:solidFill>
                  <a:schemeClr val="bg1"/>
                </a:solidFill>
              </a:rPr>
              <a:t> or Haskell</a:t>
            </a:r>
            <a:endParaRPr lang="en-A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2844" y="142852"/>
            <a:ext cx="8382000" cy="609398"/>
          </a:xfrm>
        </p:spPr>
        <p:txBody>
          <a:bodyPr/>
          <a:lstStyle/>
          <a:p>
            <a:r>
              <a:rPr lang="en-GB" dirty="0" smtClean="0"/>
              <a:t>F#:  Influences</a:t>
            </a:r>
            <a:endParaRPr lang="en-GB" dirty="0"/>
          </a:p>
        </p:txBody>
      </p:sp>
      <p:graphicFrame>
        <p:nvGraphicFramePr>
          <p:cNvPr id="10" name="Diagram 9"/>
          <p:cNvGraphicFramePr/>
          <p:nvPr/>
        </p:nvGraphicFramePr>
        <p:xfrm>
          <a:off x="428596" y="1428736"/>
          <a:ext cx="8382000" cy="2579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10"/>
          <p:cNvGrpSpPr/>
          <p:nvPr/>
        </p:nvGrpSpPr>
        <p:grpSpPr>
          <a:xfrm>
            <a:off x="3571868" y="1785926"/>
            <a:ext cx="1944107" cy="1944107"/>
            <a:chOff x="3385633" y="2817223"/>
            <a:chExt cx="1944107" cy="1944107"/>
          </a:xfrm>
        </p:grpSpPr>
        <p:sp>
          <p:nvSpPr>
            <p:cNvPr id="12" name="Oval 11"/>
            <p:cNvSpPr/>
            <p:nvPr/>
          </p:nvSpPr>
          <p:spPr>
            <a:xfrm>
              <a:off x="3385633" y="2817223"/>
              <a:ext cx="1944107" cy="1944107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3" name="Oval 4"/>
            <p:cNvSpPr/>
            <p:nvPr/>
          </p:nvSpPr>
          <p:spPr>
            <a:xfrm>
              <a:off x="3670341" y="3101931"/>
              <a:ext cx="1374691" cy="13746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75" tIns="41275" rIns="41275" bIns="41275" numCol="1" spcCol="1270" anchor="ctr" anchorCtr="0">
              <a:noAutofit/>
            </a:bodyPr>
            <a:lstStyle/>
            <a:p>
              <a:pPr lvl="0" algn="ctr" defTabSz="2889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6500" kern="1200" dirty="0" smtClean="0">
                  <a:solidFill>
                    <a:schemeClr val="tx1"/>
                  </a:solidFill>
                </a:rPr>
                <a:t>F#</a:t>
              </a:r>
              <a:endParaRPr lang="en-GB" sz="65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Shape 896007"/>
          <p:cNvSpPr>
            <a:spLocks/>
          </p:cNvSpPr>
          <p:nvPr/>
        </p:nvSpPr>
        <p:spPr bwMode="auto">
          <a:xfrm rot="10800000">
            <a:off x="1357290" y="3857628"/>
            <a:ext cx="2600808" cy="715967"/>
          </a:xfrm>
          <a:custGeom>
            <a:avLst/>
            <a:gdLst>
              <a:gd name="T0" fmla="*/ 0 w 2177"/>
              <a:gd name="T1" fmla="*/ 242 h 242"/>
              <a:gd name="T2" fmla="*/ 1497 w 2177"/>
              <a:gd name="T3" fmla="*/ 15 h 242"/>
              <a:gd name="T4" fmla="*/ 2177 w 2177"/>
              <a:gd name="T5" fmla="*/ 151 h 242"/>
              <a:gd name="T6" fmla="*/ 0 60000 65536"/>
              <a:gd name="T7" fmla="*/ 0 60000 65536"/>
              <a:gd name="T8" fmla="*/ 0 60000 65536"/>
              <a:gd name="T9" fmla="*/ 0 w 2177"/>
              <a:gd name="T10" fmla="*/ 0 h 242"/>
              <a:gd name="T11" fmla="*/ 0 w 2177"/>
              <a:gd name="T12" fmla="*/ 0 h 2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77" h="242">
                <a:moveTo>
                  <a:pt x="0" y="242"/>
                </a:moveTo>
                <a:cubicBezTo>
                  <a:pt x="567" y="136"/>
                  <a:pt x="1134" y="30"/>
                  <a:pt x="1497" y="15"/>
                </a:cubicBezTo>
                <a:cubicBezTo>
                  <a:pt x="1860" y="0"/>
                  <a:pt x="2049" y="113"/>
                  <a:pt x="2177" y="151"/>
                </a:cubicBezTo>
              </a:path>
            </a:pathLst>
          </a:custGeom>
          <a:noFill/>
          <a:ln w="57150" algn="ctr">
            <a:solidFill>
              <a:schemeClr val="accent1"/>
            </a:solidFill>
            <a:prstDash val="dash"/>
            <a:round/>
            <a:headEnd type="triangl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GB" sz="2400" b="1">
              <a:solidFill>
                <a:srgbClr val="000000"/>
              </a:solidFill>
            </a:endParaRPr>
          </a:p>
        </p:txBody>
      </p:sp>
      <p:sp>
        <p:nvSpPr>
          <p:cNvPr id="15" name="TextBox 896013"/>
          <p:cNvSpPr txBox="1">
            <a:spLocks noChangeArrowheads="1"/>
          </p:cNvSpPr>
          <p:nvPr/>
        </p:nvSpPr>
        <p:spPr bwMode="auto">
          <a:xfrm>
            <a:off x="1643042" y="4643446"/>
            <a:ext cx="2031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Ctr="1">
            <a:spAutoFit/>
          </a:bodyPr>
          <a:lstStyle/>
          <a:p>
            <a:r>
              <a:rPr lang="en-GB" sz="2400" b="1" dirty="0" smtClean="0"/>
              <a:t>Similar core </a:t>
            </a:r>
          </a:p>
          <a:p>
            <a:pPr algn="ctr"/>
            <a:r>
              <a:rPr lang="en-GB" sz="2400" b="1" dirty="0" smtClean="0"/>
              <a:t>language</a:t>
            </a:r>
            <a:endParaRPr lang="en-GB" sz="2400" b="1" dirty="0"/>
          </a:p>
        </p:txBody>
      </p:sp>
      <p:sp>
        <p:nvSpPr>
          <p:cNvPr id="16" name="Shape 896007"/>
          <p:cNvSpPr>
            <a:spLocks/>
          </p:cNvSpPr>
          <p:nvPr/>
        </p:nvSpPr>
        <p:spPr bwMode="auto">
          <a:xfrm rot="10800000" flipH="1">
            <a:off x="4886792" y="3929067"/>
            <a:ext cx="2600808" cy="715967"/>
          </a:xfrm>
          <a:custGeom>
            <a:avLst/>
            <a:gdLst>
              <a:gd name="T0" fmla="*/ 0 w 2177"/>
              <a:gd name="T1" fmla="*/ 242 h 242"/>
              <a:gd name="T2" fmla="*/ 1497 w 2177"/>
              <a:gd name="T3" fmla="*/ 15 h 242"/>
              <a:gd name="T4" fmla="*/ 2177 w 2177"/>
              <a:gd name="T5" fmla="*/ 151 h 242"/>
              <a:gd name="T6" fmla="*/ 0 60000 65536"/>
              <a:gd name="T7" fmla="*/ 0 60000 65536"/>
              <a:gd name="T8" fmla="*/ 0 60000 65536"/>
              <a:gd name="T9" fmla="*/ 0 w 2177"/>
              <a:gd name="T10" fmla="*/ 0 h 242"/>
              <a:gd name="T11" fmla="*/ 0 w 2177"/>
              <a:gd name="T12" fmla="*/ 0 h 2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77" h="242">
                <a:moveTo>
                  <a:pt x="0" y="242"/>
                </a:moveTo>
                <a:cubicBezTo>
                  <a:pt x="567" y="136"/>
                  <a:pt x="1134" y="30"/>
                  <a:pt x="1497" y="15"/>
                </a:cubicBezTo>
                <a:cubicBezTo>
                  <a:pt x="1860" y="0"/>
                  <a:pt x="2049" y="113"/>
                  <a:pt x="2177" y="151"/>
                </a:cubicBezTo>
              </a:path>
            </a:pathLst>
          </a:custGeom>
          <a:noFill/>
          <a:ln w="57150" algn="ctr">
            <a:solidFill>
              <a:schemeClr val="accent1"/>
            </a:solidFill>
            <a:prstDash val="dash"/>
            <a:round/>
            <a:headEnd type="triangl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GB" sz="2400" b="1">
              <a:solidFill>
                <a:srgbClr val="000000"/>
              </a:solidFill>
            </a:endParaRPr>
          </a:p>
        </p:txBody>
      </p:sp>
      <p:sp>
        <p:nvSpPr>
          <p:cNvPr id="17" name="TextBox 896013"/>
          <p:cNvSpPr txBox="1">
            <a:spLocks noChangeArrowheads="1"/>
          </p:cNvSpPr>
          <p:nvPr/>
        </p:nvSpPr>
        <p:spPr bwMode="auto">
          <a:xfrm>
            <a:off x="4572000" y="4643446"/>
            <a:ext cx="22012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Ctr="1">
            <a:spAutoFit/>
          </a:bodyPr>
          <a:lstStyle/>
          <a:p>
            <a:r>
              <a:rPr lang="en-GB" sz="2400" b="1" dirty="0" smtClean="0"/>
              <a:t>Similar object</a:t>
            </a:r>
          </a:p>
          <a:p>
            <a:pPr algn="ctr"/>
            <a:r>
              <a:rPr lang="en-GB" sz="2400" b="1" dirty="0" smtClean="0"/>
              <a:t>model</a:t>
            </a:r>
            <a:endParaRPr lang="en-GB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Books about F#</a:t>
            </a:r>
            <a:endParaRPr lang="en-US" dirty="0"/>
          </a:p>
        </p:txBody>
      </p:sp>
      <p:pic>
        <p:nvPicPr>
          <p:cNvPr id="6" name="Picture 5" descr="FoundationsF.jpg"/>
          <p:cNvPicPr>
            <a:picLocks noChangeAspect="1"/>
          </p:cNvPicPr>
          <p:nvPr/>
        </p:nvPicPr>
        <p:blipFill>
          <a:blip r:embed="rId2" cstate="print"/>
          <a:srcRect l="13324" r="13660"/>
          <a:stretch>
            <a:fillRect/>
          </a:stretch>
        </p:blipFill>
        <p:spPr>
          <a:xfrm>
            <a:off x="214282" y="1571612"/>
            <a:ext cx="2143140" cy="3214709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  <a:scene3d>
            <a:camera prst="isometricOffAxis1Right">
              <a:rot lat="1200000" lon="1800000" rev="21594000"/>
            </a:camera>
            <a:lightRig rig="threePt" dir="t"/>
          </a:scene3d>
          <a:sp3d extrusionH="292100" contourW="12700" prstMaterial="flat">
            <a:bevelT/>
            <a:extrusionClr>
              <a:schemeClr val="bg1"/>
            </a:extrusionClr>
            <a:contourClr>
              <a:schemeClr val="bg2"/>
            </a:contourClr>
          </a:sp3d>
        </p:spPr>
      </p:pic>
      <p:pic>
        <p:nvPicPr>
          <p:cNvPr id="7" name="Picture 6" descr="ExpertF.jpg"/>
          <p:cNvPicPr>
            <a:picLocks noChangeAspect="1"/>
          </p:cNvPicPr>
          <p:nvPr/>
        </p:nvPicPr>
        <p:blipFill>
          <a:blip r:embed="rId3" cstate="print"/>
          <a:srcRect l="13140" r="13131"/>
          <a:stretch>
            <a:fillRect/>
          </a:stretch>
        </p:blipFill>
        <p:spPr>
          <a:xfrm>
            <a:off x="2571736" y="1643050"/>
            <a:ext cx="2000264" cy="3197980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  <a:scene3d>
            <a:camera prst="isometricOffAxis1Right">
              <a:rot lat="1200000" lon="1800000" rev="21594000"/>
            </a:camera>
            <a:lightRig rig="threePt" dir="t"/>
          </a:scene3d>
          <a:sp3d extrusionH="476250" contourW="12700" prstMaterial="flat">
            <a:bevelT/>
            <a:extrusionClr>
              <a:schemeClr val="bg1"/>
            </a:extrusionClr>
            <a:contourClr>
              <a:schemeClr val="bg2"/>
            </a:contourClr>
          </a:sp3d>
        </p:spPr>
      </p:pic>
      <p:pic>
        <p:nvPicPr>
          <p:cNvPr id="9" name="Picture 8" descr="FForScientist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1785926"/>
            <a:ext cx="1928826" cy="3126541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  <a:scene3d>
            <a:camera prst="isometricOffAxis1Right">
              <a:rot lat="1200000" lon="1800000" rev="21594000"/>
            </a:camera>
            <a:lightRig rig="threePt" dir="t"/>
          </a:scene3d>
          <a:sp3d extrusionH="292100" contourW="12700" prstMaterial="flat">
            <a:bevelT/>
            <a:extrusionClr>
              <a:schemeClr val="bg1"/>
            </a:extrusionClr>
            <a:contourClr>
              <a:schemeClr val="bg2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565150" y="5562600"/>
            <a:ext cx="52942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+mn-lt"/>
              </a:rPr>
              <a:t>Visit 	</a:t>
            </a:r>
            <a:r>
              <a:rPr lang="en-GB" sz="3200" b="1" dirty="0" smtClean="0">
                <a:latin typeface="+mn-lt"/>
                <a:hlinkClick r:id="rId5"/>
              </a:rPr>
              <a:t>www.fsharp.net</a:t>
            </a:r>
            <a:r>
              <a:rPr lang="en-GB" sz="3200" b="1" dirty="0" smtClean="0">
                <a:latin typeface="+mn-lt"/>
              </a:rPr>
              <a:t>  </a:t>
            </a:r>
          </a:p>
        </p:txBody>
      </p:sp>
      <p:pic>
        <p:nvPicPr>
          <p:cNvPr id="8" name="Picture 7" descr="FForScientists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00892" y="1643050"/>
            <a:ext cx="1928826" cy="3360236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/>
          <a:scene3d>
            <a:camera prst="isometricOffAxis1Right">
              <a:rot lat="1200000" lon="1800000" rev="21594000"/>
            </a:camera>
            <a:lightRig rig="threePt" dir="t"/>
          </a:scene3d>
          <a:sp3d extrusionH="292100" contourW="12700" prstMaterial="flat">
            <a:bevelT/>
            <a:extrusionClr>
              <a:schemeClr val="bg1"/>
            </a:extrusionClr>
            <a:contourClr>
              <a:schemeClr val="bg2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Books about F#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65150" y="5562600"/>
            <a:ext cx="52942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+mn-lt"/>
              </a:rPr>
              <a:t>Visit 	</a:t>
            </a:r>
            <a:r>
              <a:rPr lang="en-GB" sz="3200" b="1" dirty="0" smtClean="0">
                <a:latin typeface="+mn-lt"/>
                <a:hlinkClick r:id="rId2"/>
              </a:rPr>
              <a:t>www.fsharp.net</a:t>
            </a:r>
            <a:r>
              <a:rPr lang="en-GB" sz="3200" b="1" dirty="0" smtClean="0">
                <a:latin typeface="+mn-lt"/>
              </a:rPr>
              <a:t>  </a:t>
            </a:r>
          </a:p>
        </p:txBody>
      </p:sp>
      <p:pic>
        <p:nvPicPr>
          <p:cNvPr id="1026" name="Picture 2" descr="C:\Users\dsyme\AppData\Local\Microsoft\Windows\Temporary Internet Files\Content.Outlook\JUSAJN82\Finch Cover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973306"/>
            <a:ext cx="3470005" cy="455407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Getting F#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GB" sz="2800" dirty="0" smtClean="0"/>
          </a:p>
          <a:p>
            <a:pPr algn="ctr">
              <a:buNone/>
            </a:pPr>
            <a:r>
              <a:rPr lang="en-GB" sz="3200" dirty="0" smtClean="0"/>
              <a:t>F# will be a supported language in </a:t>
            </a:r>
          </a:p>
          <a:p>
            <a:pPr algn="ctr">
              <a:buNone/>
            </a:pPr>
            <a:r>
              <a:rPr lang="en-GB" sz="3200" dirty="0" smtClean="0"/>
              <a:t>Visual Studio 2010 </a:t>
            </a:r>
          </a:p>
          <a:p>
            <a:pPr>
              <a:buNone/>
            </a:pPr>
            <a:endParaRPr lang="en-GB" sz="3200" dirty="0" smtClean="0"/>
          </a:p>
          <a:p>
            <a:r>
              <a:rPr lang="en-GB" sz="3200" dirty="0" smtClean="0"/>
              <a:t>Next stop: Visual Studio 2010 Beta 2</a:t>
            </a:r>
          </a:p>
          <a:p>
            <a:pPr>
              <a:buNone/>
            </a:pPr>
            <a:endParaRPr lang="en-GB" sz="3200" dirty="0" smtClean="0"/>
          </a:p>
          <a:p>
            <a:pPr>
              <a:buNone/>
            </a:pPr>
            <a:r>
              <a:rPr lang="en-GB" sz="3200" dirty="0" smtClean="0"/>
              <a:t>				Look for it soon!</a:t>
            </a:r>
          </a:p>
          <a:p>
            <a:endParaRPr lang="en-GB" sz="3200" dirty="0" smtClean="0"/>
          </a:p>
          <a:p>
            <a:endParaRPr lang="en-GB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Questions &amp; Discussion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9" name="TextBox 326658"/>
          <p:cNvSpPr txBox="1">
            <a:spLocks noChangeArrowheads="1"/>
          </p:cNvSpPr>
          <p:nvPr/>
        </p:nvSpPr>
        <p:spPr bwMode="auto">
          <a:xfrm>
            <a:off x="1314450" y="4230688"/>
            <a:ext cx="627538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  <a:tabLst>
                <a:tab pos="174625" algn="l"/>
              </a:tabLst>
              <a:defRPr/>
            </a:pPr>
            <a:r>
              <a:rPr lang="en-US" sz="1100" dirty="0">
                <a:solidFill>
                  <a:schemeClr val="accent1"/>
                </a:solidFill>
                <a:latin typeface="+mj-lt"/>
                <a:cs typeface="Arial" charset="0"/>
              </a:rPr>
              <a:t>© 2007 Microsoft Corporation. All rights reserved.</a:t>
            </a:r>
            <a:r>
              <a:rPr lang="en-US" sz="1100" b="1" dirty="0">
                <a:solidFill>
                  <a:schemeClr val="accent1"/>
                </a:solidFill>
                <a:latin typeface="+mj-lt"/>
                <a:cs typeface="Arial" charset="0"/>
              </a:rPr>
              <a:t/>
            </a:r>
            <a:br>
              <a:rPr lang="en-US" sz="1100" b="1" dirty="0">
                <a:solidFill>
                  <a:schemeClr val="accent1"/>
                </a:solidFill>
                <a:latin typeface="+mj-lt"/>
                <a:cs typeface="Arial" charset="0"/>
              </a:rPr>
            </a:br>
            <a:r>
              <a:rPr lang="en-US" sz="1100" b="1" dirty="0">
                <a:solidFill>
                  <a:schemeClr val="accent1"/>
                </a:solidFill>
                <a:latin typeface="+mj-lt"/>
                <a:cs typeface="Arial" charset="0"/>
              </a:rPr>
              <a:t>	</a:t>
            </a:r>
            <a:r>
              <a:rPr lang="en-US" sz="1100" dirty="0">
                <a:solidFill>
                  <a:schemeClr val="tx2"/>
                </a:solidFill>
                <a:latin typeface="+mj-lt"/>
                <a:cs typeface="Arial" charset="0"/>
              </a:rPr>
              <a:t>This presentation is for informational purposes only.</a:t>
            </a:r>
            <a:br>
              <a:rPr lang="en-US" sz="1100" dirty="0">
                <a:solidFill>
                  <a:schemeClr val="tx2"/>
                </a:solidFill>
                <a:latin typeface="+mj-lt"/>
                <a:cs typeface="Arial" charset="0"/>
              </a:rPr>
            </a:br>
            <a:r>
              <a:rPr lang="en-US" sz="1100" dirty="0">
                <a:solidFill>
                  <a:schemeClr val="tx2"/>
                </a:solidFill>
                <a:latin typeface="+mj-lt"/>
                <a:cs typeface="Arial" charset="0"/>
              </a:rPr>
              <a:t>	MICROSOFT MAKES NO WARRANTIES, EXPRESS OR IMPLIED, IN THIS SUMMARY.</a:t>
            </a:r>
          </a:p>
        </p:txBody>
      </p:sp>
      <p:pic>
        <p:nvPicPr>
          <p:cNvPr id="54275" name="Picture 4" descr="logo_ms_big.png"/>
          <p:cNvPicPr>
            <a:picLocks noChangeAspect="1"/>
          </p:cNvPicPr>
          <p:nvPr/>
        </p:nvPicPr>
        <p:blipFill>
          <a:blip r:embed="rId3" cstate="print">
            <a:lum bright="100000"/>
          </a:blip>
          <a:srcRect/>
          <a:stretch>
            <a:fillRect/>
          </a:stretch>
        </p:blipFill>
        <p:spPr bwMode="auto">
          <a:xfrm>
            <a:off x="1577975" y="3298825"/>
            <a:ext cx="4937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9" descr="title-slide-lines_BIG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97200"/>
            <a:ext cx="3360738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10" descr="title-slide-lines_BIG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75338" y="4476750"/>
            <a:ext cx="3268662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6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F#: Combining Paradigms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19288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1500174"/>
            <a:ext cx="857256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2400" i="1" dirty="0" smtClean="0">
                <a:solidFill>
                  <a:schemeClr val="bg1"/>
                </a:solidFill>
              </a:rPr>
              <a:t>I've been coding in F</a:t>
            </a:r>
            <a:r>
              <a:rPr lang="en-GB" sz="2400" i="1" smtClean="0">
                <a:solidFill>
                  <a:schemeClr val="bg1"/>
                </a:solidFill>
              </a:rPr>
              <a:t># lately, </a:t>
            </a:r>
            <a:r>
              <a:rPr lang="en-GB" sz="2400" i="1" dirty="0" smtClean="0">
                <a:solidFill>
                  <a:schemeClr val="bg1"/>
                </a:solidFill>
              </a:rPr>
              <a:t>for a production task. </a:t>
            </a:r>
            <a:br>
              <a:rPr lang="en-GB" sz="2400" i="1" dirty="0" smtClean="0">
                <a:solidFill>
                  <a:schemeClr val="bg1"/>
                </a:solidFill>
              </a:rPr>
            </a:br>
            <a:r>
              <a:rPr lang="en-GB" sz="2400" i="1" dirty="0" smtClean="0">
                <a:solidFill>
                  <a:schemeClr val="bg1"/>
                </a:solidFill>
              </a:rPr>
              <a:t/>
            </a:r>
            <a:br>
              <a:rPr lang="en-GB" sz="2400" i="1" dirty="0" smtClean="0">
                <a:solidFill>
                  <a:schemeClr val="bg1"/>
                </a:solidFill>
              </a:rPr>
            </a:br>
            <a:r>
              <a:rPr lang="en-GB" sz="2400" i="1" dirty="0" smtClean="0">
                <a:solidFill>
                  <a:schemeClr val="bg1"/>
                </a:solidFill>
              </a:rPr>
              <a:t>F# allows you to </a:t>
            </a:r>
            <a:r>
              <a:rPr lang="en-GB" sz="2400" b="1" i="1" dirty="0" smtClean="0">
                <a:solidFill>
                  <a:srgbClr val="00B0F0"/>
                </a:solidFill>
              </a:rPr>
              <a:t>move smoothly</a:t>
            </a:r>
            <a:r>
              <a:rPr lang="en-GB" sz="2400" i="1" dirty="0" smtClean="0">
                <a:solidFill>
                  <a:schemeClr val="bg1"/>
                </a:solidFill>
              </a:rPr>
              <a:t> in your programming style... I start with pure </a:t>
            </a:r>
            <a:r>
              <a:rPr lang="en-GB" sz="2400" i="1" u="sng" dirty="0" smtClean="0">
                <a:solidFill>
                  <a:schemeClr val="bg1"/>
                </a:solidFill>
              </a:rPr>
              <a:t>functional</a:t>
            </a:r>
            <a:r>
              <a:rPr lang="en-GB" sz="2400" i="1" dirty="0" smtClean="0">
                <a:solidFill>
                  <a:schemeClr val="bg1"/>
                </a:solidFill>
              </a:rPr>
              <a:t> code, shift slightly towards an </a:t>
            </a:r>
            <a:r>
              <a:rPr lang="en-GB" sz="2400" i="1" u="sng" dirty="0" smtClean="0">
                <a:solidFill>
                  <a:schemeClr val="bg1"/>
                </a:solidFill>
              </a:rPr>
              <a:t>object-oriented</a:t>
            </a:r>
            <a:r>
              <a:rPr lang="en-GB" sz="2400" i="1" dirty="0" smtClean="0">
                <a:solidFill>
                  <a:schemeClr val="bg1"/>
                </a:solidFill>
              </a:rPr>
              <a:t> style, and in production code, I sometimes have to do some </a:t>
            </a:r>
            <a:r>
              <a:rPr lang="en-GB" sz="2400" i="1" u="sng" dirty="0" smtClean="0">
                <a:solidFill>
                  <a:schemeClr val="bg1"/>
                </a:solidFill>
              </a:rPr>
              <a:t>imperative</a:t>
            </a:r>
            <a:r>
              <a:rPr lang="en-GB" sz="2400" i="1" dirty="0" smtClean="0">
                <a:solidFill>
                  <a:schemeClr val="bg1"/>
                </a:solidFill>
              </a:rPr>
              <a:t> programming. </a:t>
            </a:r>
          </a:p>
          <a:p>
            <a:pPr>
              <a:lnSpc>
                <a:spcPct val="110000"/>
              </a:lnSpc>
            </a:pPr>
            <a:endParaRPr lang="en-GB" sz="2400" i="1" dirty="0" smtClean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GB" sz="2400" i="1" dirty="0" smtClean="0">
                <a:solidFill>
                  <a:schemeClr val="bg1"/>
                </a:solidFill>
              </a:rPr>
              <a:t>I can </a:t>
            </a:r>
            <a:r>
              <a:rPr lang="en-GB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start with a pure idea</a:t>
            </a:r>
            <a:r>
              <a:rPr lang="en-GB" sz="2400" i="1" dirty="0" smtClean="0">
                <a:solidFill>
                  <a:schemeClr val="bg1"/>
                </a:solidFill>
              </a:rPr>
              <a:t>, and still </a:t>
            </a:r>
            <a:r>
              <a:rPr lang="en-GB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finish my project with realistic code</a:t>
            </a:r>
            <a:r>
              <a:rPr lang="en-GB" sz="2400" i="1" dirty="0" smtClean="0">
                <a:solidFill>
                  <a:schemeClr val="bg1"/>
                </a:solidFill>
              </a:rPr>
              <a:t>. You're never disappointed in any phase of the project!</a:t>
            </a:r>
          </a:p>
          <a:p>
            <a:pPr>
              <a:lnSpc>
                <a:spcPct val="140000"/>
              </a:lnSpc>
            </a:pPr>
            <a:endParaRPr lang="en-GB" sz="2000" i="1" dirty="0" smtClean="0">
              <a:solidFill>
                <a:schemeClr val="bg1"/>
              </a:solidFill>
            </a:endParaRPr>
          </a:p>
          <a:p>
            <a:pPr algn="r">
              <a:lnSpc>
                <a:spcPct val="140000"/>
              </a:lnSpc>
            </a:pPr>
            <a:r>
              <a:rPr lang="en-GB" sz="2000" dirty="0" smtClean="0">
                <a:solidFill>
                  <a:schemeClr val="bg1"/>
                </a:solidFill>
              </a:rPr>
              <a:t>Julien </a:t>
            </a:r>
            <a:r>
              <a:rPr lang="en-GB" sz="2000" dirty="0" err="1" smtClean="0">
                <a:solidFill>
                  <a:schemeClr val="bg1"/>
                </a:solidFill>
              </a:rPr>
              <a:t>Laugel</a:t>
            </a:r>
            <a:r>
              <a:rPr lang="en-GB" sz="2000" dirty="0" smtClean="0">
                <a:solidFill>
                  <a:schemeClr val="bg1"/>
                </a:solidFill>
              </a:rPr>
              <a:t>, Chief Software Architect, www.eurostocks.com</a:t>
            </a:r>
            <a:r>
              <a:rPr lang="en-GB" sz="2000" i="1" dirty="0" smtClean="0">
                <a:solidFill>
                  <a:schemeClr val="bg1"/>
                </a:solidFill>
              </a:rPr>
              <a:t/>
            </a:r>
            <a:br>
              <a:rPr lang="en-GB" sz="2000" i="1" dirty="0" smtClean="0">
                <a:solidFill>
                  <a:schemeClr val="bg1"/>
                </a:solidFill>
              </a:rPr>
            </a:br>
            <a:endParaRPr lang="en-GB" sz="20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Code: Let’s </a:t>
            </a:r>
            <a:r>
              <a:rPr lang="en-US" dirty="0" err="1" smtClean="0"/>
              <a:t>WebCrawl</a:t>
            </a:r>
            <a:r>
              <a:rPr lang="en-US" dirty="0" smtClean="0"/>
              <a:t>…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85720" y="1214422"/>
            <a:ext cx="8429684" cy="5643578"/>
          </a:xfrm>
          <a:prstGeom prst="rect">
            <a:avLst/>
          </a:prstGeom>
          <a:solidFill>
            <a:schemeClr val="tx1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GB" sz="23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29048" cy="2068259"/>
          </a:xfrm>
        </p:spPr>
        <p:txBody>
          <a:bodyPr/>
          <a:lstStyle/>
          <a:p>
            <a:pPr>
              <a:buNone/>
            </a:pPr>
            <a:r>
              <a:rPr lang="en-US" sz="1800" dirty="0" smtClean="0">
                <a:solidFill>
                  <a:schemeClr val="bg1"/>
                </a:solidFill>
                <a:latin typeface="Consolas" pitchFamily="49" charset="0"/>
              </a:rPr>
              <a:t>//F#</a:t>
            </a:r>
          </a:p>
          <a:p>
            <a:pPr>
              <a:buNone/>
            </a:pPr>
            <a:r>
              <a:rPr lang="en-AU" sz="1800" dirty="0" smtClean="0">
                <a:solidFill>
                  <a:schemeClr val="bg1"/>
                </a:solidFill>
                <a:latin typeface="Consolas" pitchFamily="49" charset="0"/>
              </a:rPr>
              <a:t>#light</a:t>
            </a:r>
          </a:p>
          <a:p>
            <a:pPr>
              <a:buNone/>
            </a:pPr>
            <a:r>
              <a:rPr lang="en-AU" sz="1800" dirty="0" smtClean="0">
                <a:solidFill>
                  <a:schemeClr val="bg1"/>
                </a:solidFill>
                <a:latin typeface="Consolas" pitchFamily="49" charset="0"/>
              </a:rPr>
              <a:t>open System</a:t>
            </a:r>
          </a:p>
          <a:p>
            <a:pPr>
              <a:buNone/>
            </a:pPr>
            <a:r>
              <a:rPr lang="en-AU" sz="1800" dirty="0" smtClean="0">
                <a:solidFill>
                  <a:schemeClr val="bg1"/>
                </a:solidFill>
                <a:latin typeface="Consolas" pitchFamily="49" charset="0"/>
              </a:rPr>
              <a:t>let a = 2</a:t>
            </a:r>
          </a:p>
          <a:p>
            <a:pPr>
              <a:buNone/>
            </a:pPr>
            <a:r>
              <a:rPr lang="en-AU" sz="1800" dirty="0" err="1" smtClean="0">
                <a:solidFill>
                  <a:schemeClr val="bg1"/>
                </a:solidFill>
                <a:latin typeface="Consolas" pitchFamily="49" charset="0"/>
              </a:rPr>
              <a:t>Console.WriteLine</a:t>
            </a:r>
            <a:r>
              <a:rPr lang="en-AU" sz="1800" dirty="0" smtClean="0">
                <a:solidFill>
                  <a:schemeClr val="bg1"/>
                </a:solidFill>
                <a:latin typeface="Consolas" pitchFamily="49" charset="0"/>
              </a:rPr>
              <a:t>(a)</a:t>
            </a:r>
            <a:endParaRPr lang="en-US" sz="1800" dirty="0" smtClean="0">
              <a:solidFill>
                <a:schemeClr val="bg1"/>
              </a:solidFill>
              <a:latin typeface="Consolas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57620" y="1643050"/>
            <a:ext cx="482918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olas" pitchFamily="49" charset="0"/>
              </a:rPr>
              <a:t>//C#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using System;</a:t>
            </a:r>
          </a:p>
          <a:p>
            <a:endParaRPr lang="en-AU" dirty="0" smtClean="0">
              <a:solidFill>
                <a:schemeClr val="bg1"/>
              </a:solidFill>
              <a:latin typeface="Consolas" pitchFamily="49" charset="0"/>
            </a:endParaRP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namespace ConsoleApplication1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{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class Program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{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    static </a:t>
            </a:r>
            <a:r>
              <a:rPr lang="en-AU" dirty="0" err="1" smtClean="0">
                <a:solidFill>
                  <a:schemeClr val="bg1"/>
                </a:solidFill>
                <a:latin typeface="Consolas" pitchFamily="49" charset="0"/>
              </a:rPr>
              <a:t>int</a:t>
            </a:r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a()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    {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        return 2;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    }</a:t>
            </a:r>
          </a:p>
          <a:p>
            <a:endParaRPr lang="en-AU" dirty="0" smtClean="0">
              <a:solidFill>
                <a:schemeClr val="bg1"/>
              </a:solidFill>
              <a:latin typeface="Consolas" pitchFamily="49" charset="0"/>
            </a:endParaRP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    static void Main(string[] </a:t>
            </a:r>
            <a:r>
              <a:rPr lang="en-AU" dirty="0" err="1" smtClean="0">
                <a:solidFill>
                  <a:schemeClr val="bg1"/>
                </a:solidFill>
                <a:latin typeface="Consolas" pitchFamily="49" charset="0"/>
              </a:rPr>
              <a:t>args</a:t>
            </a:r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)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    {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        </a:t>
            </a:r>
            <a:r>
              <a:rPr lang="en-AU" dirty="0" err="1" smtClean="0">
                <a:solidFill>
                  <a:schemeClr val="bg1"/>
                </a:solidFill>
                <a:latin typeface="Consolas" pitchFamily="49" charset="0"/>
              </a:rPr>
              <a:t>Console.WriteLine</a:t>
            </a:r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(a);            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    }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    }</a:t>
            </a:r>
          </a:p>
          <a:p>
            <a:r>
              <a:rPr lang="en-AU" dirty="0" smtClean="0">
                <a:solidFill>
                  <a:schemeClr val="bg1"/>
                </a:solidFill>
                <a:latin typeface="Consolas" pitchFamily="49" charset="0"/>
              </a:rPr>
              <a:t>}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428596" y="4214818"/>
            <a:ext cx="4857784" cy="2428892"/>
          </a:xfrm>
          <a:prstGeom prst="cloudCallout">
            <a:avLst>
              <a:gd name="adj1" fmla="val -24668"/>
              <a:gd name="adj2" fmla="val -628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Looks Weakly typed? STRONG TYPES!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Maybe Dynamic?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COMPILED!</a:t>
            </a:r>
            <a:endParaRPr lang="en-AU" sz="2400" dirty="0">
              <a:solidFill>
                <a:schemeClr val="bg1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609398"/>
          </a:xfrm>
        </p:spPr>
        <p:txBody>
          <a:bodyPr/>
          <a:lstStyle/>
          <a:p>
            <a:r>
              <a:rPr lang="en-GB" dirty="0" smtClean="0"/>
              <a:t>Weakly Typed? Slow?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/>
              <a:t>Tutorial: Fundamentals</a:t>
            </a:r>
            <a:endParaRPr lang="en-US" dirty="0" smtClean="0"/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First F# Application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lded Corner 924687"/>
          <p:cNvSpPr>
            <a:spLocks noChangeArrowheads="1"/>
          </p:cNvSpPr>
          <p:nvPr/>
        </p:nvSpPr>
        <p:spPr bwMode="auto">
          <a:xfrm>
            <a:off x="500034" y="1571612"/>
            <a:ext cx="8143932" cy="4572032"/>
          </a:xfrm>
          <a:prstGeom prst="foldedCorner">
            <a:avLst>
              <a:gd name="adj" fmla="val 12866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"Hello World"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Folded Corner 924687"/>
          <p:cNvSpPr>
            <a:spLocks noChangeArrowheads="1"/>
          </p:cNvSpPr>
          <p:nvPr/>
        </p:nvSpPr>
        <p:spPr bwMode="auto">
          <a:xfrm>
            <a:off x="4429124" y="3643314"/>
            <a:ext cx="4429156" cy="2571768"/>
          </a:xfrm>
          <a:prstGeom prst="foldedCorner">
            <a:avLst>
              <a:gd name="adj" fmla="val 12866"/>
            </a:avLst>
          </a:prstGeom>
          <a:solidFill>
            <a:srgbClr val="FFC000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C:\test&gt;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fsc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test.fs</a:t>
            </a:r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C:\test&gt; test.exe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Hello World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C:\test&gt;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Second F# Application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lded Corner 924687"/>
          <p:cNvSpPr>
            <a:spLocks noChangeArrowheads="1"/>
          </p:cNvSpPr>
          <p:nvPr/>
        </p:nvSpPr>
        <p:spPr bwMode="auto">
          <a:xfrm>
            <a:off x="500034" y="1571612"/>
            <a:ext cx="7429552" cy="4500594"/>
          </a:xfrm>
          <a:prstGeom prst="foldedCorner">
            <a:avLst>
              <a:gd name="adj" fmla="val 12866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open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System.Windows.Form</a:t>
            </a:r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form = new Form (Visible=true)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form.Click.Add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(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fun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_ -&gt;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"click")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Application.Run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form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Third F# Application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lded Corner 924687"/>
          <p:cNvSpPr>
            <a:spLocks noChangeArrowheads="1"/>
          </p:cNvSpPr>
          <p:nvPr/>
        </p:nvSpPr>
        <p:spPr bwMode="auto">
          <a:xfrm>
            <a:off x="503201" y="1564338"/>
            <a:ext cx="8140765" cy="4579306"/>
          </a:xfrm>
          <a:prstGeom prst="foldedCorner">
            <a:avLst>
              <a:gd name="adj" fmla="val 12866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fib x =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if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x &lt; 2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then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1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else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fib (x–1) + fib (x-2)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results = Array.map fib [| 1 .. 40 |]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"results = %A"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Third F# Application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lded Corner 924687"/>
          <p:cNvSpPr>
            <a:spLocks noChangeArrowheads="1"/>
          </p:cNvSpPr>
          <p:nvPr/>
        </p:nvSpPr>
        <p:spPr bwMode="auto">
          <a:xfrm>
            <a:off x="503201" y="1564338"/>
            <a:ext cx="8140765" cy="4579306"/>
          </a:xfrm>
          <a:prstGeom prst="foldedCorner">
            <a:avLst>
              <a:gd name="adj" fmla="val 12866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fib x =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if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x &lt; 2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then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1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else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fib (x–1) + fib (x-2)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results =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Array.Parallel.map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fib [| 1 .. 40 |]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"results = %A"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60939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Tutorial Contents</a:t>
            </a:r>
            <a:endParaRPr lang="en-US" dirty="0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295400" y="990600"/>
          <a:ext cx="6215106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2000264"/>
              </a:tblGrid>
              <a:tr h="22598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Topic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Covered Today</a:t>
                      </a:r>
                      <a:endParaRPr lang="en-GB" sz="2000" b="1" dirty="0"/>
                    </a:p>
                  </a:txBody>
                  <a:tcPr/>
                </a:tc>
              </a:tr>
              <a:tr h="22598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Fundamentals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ym typeface="Wingdings"/>
                        </a:rPr>
                        <a:t></a:t>
                      </a:r>
                      <a:endParaRPr lang="en-GB" sz="2000" b="1" dirty="0"/>
                    </a:p>
                  </a:txBody>
                  <a:tcPr/>
                </a:tc>
              </a:tr>
              <a:tr h="225981">
                <a:tc>
                  <a:txBody>
                    <a:bodyPr/>
                    <a:lstStyle/>
                    <a:p>
                      <a:r>
                        <a:rPr lang="en-GB" sz="2000" b="0" dirty="0" smtClean="0"/>
                        <a:t>Functional Data</a:t>
                      </a:r>
                      <a:endParaRPr lang="en-GB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ym typeface="Wingdings"/>
                        </a:rPr>
                        <a:t></a:t>
                      </a:r>
                      <a:endParaRPr lang="en-GB" sz="2000" b="1" dirty="0" smtClean="0"/>
                    </a:p>
                  </a:txBody>
                  <a:tcPr/>
                </a:tc>
              </a:tr>
              <a:tr h="22598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Pattern Matching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ym typeface="Wingdings"/>
                        </a:rPr>
                        <a:t></a:t>
                      </a:r>
                      <a:endParaRPr lang="en-GB" sz="2000" b="1" dirty="0"/>
                    </a:p>
                  </a:txBody>
                  <a:tcPr/>
                </a:tc>
              </a:tr>
              <a:tr h="22598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Imperative Basics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ym typeface="Wingdings"/>
                        </a:rPr>
                        <a:t></a:t>
                      </a:r>
                      <a:endParaRPr lang="en-GB" sz="2000" b="1" dirty="0"/>
                    </a:p>
                  </a:txBody>
                  <a:tcPr/>
                </a:tc>
              </a:tr>
              <a:tr h="22598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Object</a:t>
                      </a:r>
                      <a:r>
                        <a:rPr lang="en-GB" sz="2000" baseline="0" dirty="0" smtClean="0"/>
                        <a:t> Basics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ym typeface="Wingdings"/>
                        </a:rPr>
                        <a:t></a:t>
                      </a:r>
                      <a:endParaRPr lang="en-GB" sz="2000" b="1" dirty="0"/>
                    </a:p>
                  </a:txBody>
                  <a:tcPr/>
                </a:tc>
              </a:tr>
              <a:tr h="22598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Sequences</a:t>
                      </a:r>
                      <a:endParaRPr lang="en-GB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ym typeface="Wingdings"/>
                        </a:rPr>
                        <a:t></a:t>
                      </a:r>
                      <a:endParaRPr lang="en-GB" sz="2000" b="0" dirty="0"/>
                    </a:p>
                  </a:txBody>
                  <a:tcPr/>
                </a:tc>
              </a:tr>
              <a:tr h="225981">
                <a:tc>
                  <a:txBody>
                    <a:bodyPr/>
                    <a:lstStyle/>
                    <a:p>
                      <a:r>
                        <a:rPr lang="en-GB" sz="2000" b="0" dirty="0" smtClean="0"/>
                        <a:t>Parallel and </a:t>
                      </a:r>
                      <a:r>
                        <a:rPr lang="en-GB" sz="2000" b="0" dirty="0" err="1" smtClean="0"/>
                        <a:t>Async</a:t>
                      </a:r>
                      <a:endParaRPr lang="en-GB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ym typeface="Wingdings"/>
                        </a:rPr>
                        <a:t></a:t>
                      </a:r>
                      <a:endParaRPr lang="en-GB" sz="2000" b="1" dirty="0"/>
                    </a:p>
                  </a:txBody>
                  <a:tcPr/>
                </a:tc>
              </a:tr>
              <a:tr h="225981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Units of Measure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ym typeface="Wingdings"/>
                        </a:rPr>
                        <a:t></a:t>
                      </a:r>
                      <a:endParaRPr lang="en-GB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 smtClean="0"/>
              <a:t>Fundamentals: Let</a:t>
            </a:r>
            <a:endParaRPr lang="en-GB" b="0" dirty="0"/>
          </a:p>
        </p:txBody>
      </p:sp>
      <p:sp>
        <p:nvSpPr>
          <p:cNvPr id="87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GB" sz="2800" dirty="0"/>
          </a:p>
          <a:p>
            <a:pPr>
              <a:lnSpc>
                <a:spcPct val="80000"/>
              </a:lnSpc>
            </a:pPr>
            <a:r>
              <a:rPr lang="en-GB" sz="2800" dirty="0"/>
              <a:t>Let “let” simplify your life…</a:t>
            </a:r>
          </a:p>
        </p:txBody>
      </p:sp>
      <p:sp>
        <p:nvSpPr>
          <p:cNvPr id="873476" name="Text Box 4"/>
          <p:cNvSpPr txBox="1">
            <a:spLocks noChangeArrowheads="1"/>
          </p:cNvSpPr>
          <p:nvPr/>
        </p:nvSpPr>
        <p:spPr bwMode="auto">
          <a:xfrm>
            <a:off x="3357554" y="2928934"/>
            <a:ext cx="4262705" cy="2677656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400" b="1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data = (1</a:t>
            </a:r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, 2, 3</a:t>
            </a:r>
            <a:r>
              <a:rPr lang="en-GB" sz="2400" b="1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)</a:t>
            </a:r>
          </a:p>
          <a:p>
            <a:endParaRPr lang="en-GB" sz="2400" b="1" dirty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400" b="1" dirty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 (a, b, c</a:t>
            </a:r>
            <a:r>
              <a:rPr lang="en-GB" sz="2400" b="1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) = </a:t>
            </a:r>
          </a:p>
          <a:p>
            <a:r>
              <a:rPr lang="en-GB" sz="2400" b="1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4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400" b="1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sum = a + b + </a:t>
            </a:r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 </a:t>
            </a:r>
            <a:endParaRPr lang="en-GB" sz="2400" b="1" dirty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400" b="1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</a:t>
            </a:r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400" b="1" dirty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g x </a:t>
            </a:r>
            <a:r>
              <a:rPr lang="en-GB" sz="2400" b="1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= sum + </a:t>
            </a:r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x*x </a:t>
            </a:r>
            <a:endParaRPr lang="en-GB" sz="2400" b="1" dirty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400" b="1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(g a, g b, g c)</a:t>
            </a:r>
            <a:endParaRPr lang="en-GB" sz="2400" b="1" dirty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endParaRPr lang="en-GB" sz="2400" b="1" dirty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73477" name="AutoShape 5"/>
          <p:cNvSpPr>
            <a:spLocks noChangeArrowheads="1"/>
          </p:cNvSpPr>
          <p:nvPr/>
        </p:nvSpPr>
        <p:spPr bwMode="auto">
          <a:xfrm>
            <a:off x="750888" y="2565400"/>
            <a:ext cx="2265364" cy="400110"/>
          </a:xfrm>
          <a:prstGeom prst="wedgeRectCallout">
            <a:avLst>
              <a:gd name="adj1" fmla="val 62659"/>
              <a:gd name="adj2" fmla="val 81799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Bind a static value</a:t>
            </a:r>
          </a:p>
        </p:txBody>
      </p:sp>
      <p:sp>
        <p:nvSpPr>
          <p:cNvPr id="873478" name="AutoShape 6"/>
          <p:cNvSpPr>
            <a:spLocks noChangeArrowheads="1"/>
          </p:cNvSpPr>
          <p:nvPr/>
        </p:nvSpPr>
        <p:spPr bwMode="auto">
          <a:xfrm>
            <a:off x="528638" y="3500438"/>
            <a:ext cx="2549096" cy="400110"/>
          </a:xfrm>
          <a:prstGeom prst="wedgeRectCallout">
            <a:avLst>
              <a:gd name="adj1" fmla="val 61707"/>
              <a:gd name="adj2" fmla="val 46537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Bind a static function</a:t>
            </a:r>
          </a:p>
        </p:txBody>
      </p:sp>
      <p:sp>
        <p:nvSpPr>
          <p:cNvPr id="873479" name="AutoShape 7"/>
          <p:cNvSpPr>
            <a:spLocks noChangeArrowheads="1"/>
          </p:cNvSpPr>
          <p:nvPr/>
        </p:nvSpPr>
        <p:spPr bwMode="auto">
          <a:xfrm>
            <a:off x="606425" y="4508500"/>
            <a:ext cx="2201863" cy="412750"/>
          </a:xfrm>
          <a:prstGeom prst="wedgeRectCallout">
            <a:avLst>
              <a:gd name="adj1" fmla="val 99903"/>
              <a:gd name="adj2" fmla="val -96155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Bind a local value</a:t>
            </a:r>
          </a:p>
        </p:txBody>
      </p:sp>
      <p:sp>
        <p:nvSpPr>
          <p:cNvPr id="873480" name="AutoShape 8"/>
          <p:cNvSpPr>
            <a:spLocks noChangeArrowheads="1"/>
          </p:cNvSpPr>
          <p:nvPr/>
        </p:nvSpPr>
        <p:spPr bwMode="auto">
          <a:xfrm>
            <a:off x="887413" y="5589588"/>
            <a:ext cx="2480166" cy="400110"/>
          </a:xfrm>
          <a:prstGeom prst="wedgeRectCallout">
            <a:avLst>
              <a:gd name="adj1" fmla="val 65220"/>
              <a:gd name="adj2" fmla="val -251537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Bind </a:t>
            </a:r>
            <a:r>
              <a:rPr lang="en-GB" sz="2000" dirty="0" smtClean="0">
                <a:solidFill>
                  <a:schemeClr val="bg1"/>
                </a:solidFill>
                <a:latin typeface="+mn-lt"/>
              </a:rPr>
              <a:t>a </a:t>
            </a:r>
            <a:r>
              <a:rPr lang="en-GB" sz="2000" dirty="0">
                <a:solidFill>
                  <a:schemeClr val="bg1"/>
                </a:solidFill>
                <a:latin typeface="+mn-lt"/>
              </a:rPr>
              <a:t>local function</a:t>
            </a:r>
          </a:p>
        </p:txBody>
      </p:sp>
      <p:sp>
        <p:nvSpPr>
          <p:cNvPr id="873481" name="AutoShape 9"/>
          <p:cNvSpPr>
            <a:spLocks noChangeArrowheads="1"/>
          </p:cNvSpPr>
          <p:nvPr/>
        </p:nvSpPr>
        <p:spPr bwMode="auto">
          <a:xfrm>
            <a:off x="5651500" y="1268413"/>
            <a:ext cx="3346450" cy="1327150"/>
          </a:xfrm>
          <a:prstGeom prst="wedgeRectCallout">
            <a:avLst>
              <a:gd name="adj1" fmla="val -52468"/>
              <a:gd name="adj2" fmla="val 78829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Type inference.  The </a:t>
            </a:r>
            <a:r>
              <a:rPr lang="en-GB" sz="2000" b="1" u="sng" dirty="0">
                <a:solidFill>
                  <a:schemeClr val="bg1"/>
                </a:solidFill>
                <a:latin typeface="+mn-lt"/>
              </a:rPr>
              <a:t>safety</a:t>
            </a:r>
            <a:r>
              <a:rPr lang="en-GB" sz="2000" dirty="0">
                <a:solidFill>
                  <a:schemeClr val="bg1"/>
                </a:solidFill>
                <a:latin typeface="+mn-lt"/>
              </a:rPr>
              <a:t> of C# with the </a:t>
            </a:r>
            <a:r>
              <a:rPr lang="en-GB" sz="2000" b="1" u="sng" dirty="0">
                <a:solidFill>
                  <a:schemeClr val="bg1"/>
                </a:solidFill>
                <a:latin typeface="+mn-lt"/>
              </a:rPr>
              <a:t>succinctness</a:t>
            </a:r>
            <a:r>
              <a:rPr lang="en-GB" sz="2000" dirty="0">
                <a:solidFill>
                  <a:schemeClr val="bg1"/>
                </a:solidFill>
                <a:latin typeface="+mn-lt"/>
              </a:rPr>
              <a:t> of a scripting language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3477" grpId="0" animBg="1"/>
      <p:bldP spid="873478" grpId="0" animBg="1"/>
      <p:bldP spid="873479" grpId="0" animBg="1"/>
      <p:bldP spid="873480" grpId="0" animBg="1"/>
      <p:bldP spid="87348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Fundamentals - Whitespace Matters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lded Corner 924687"/>
          <p:cNvSpPr>
            <a:spLocks noChangeArrowheads="1"/>
          </p:cNvSpPr>
          <p:nvPr/>
        </p:nvSpPr>
        <p:spPr bwMode="auto">
          <a:xfrm>
            <a:off x="500034" y="1571612"/>
            <a:ext cx="7358114" cy="4286280"/>
          </a:xfrm>
          <a:prstGeom prst="foldedCorner">
            <a:avLst>
              <a:gd name="adj" fmla="val 12866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computeDeriative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 x =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p1 = f (x - 0.05)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p2 = f (x + 0.05)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(p2 – p1) / 0.1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-35751" y="3750471"/>
            <a:ext cx="250033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634851" y="5589588"/>
            <a:ext cx="2985305" cy="400110"/>
          </a:xfrm>
          <a:prstGeom prst="wedgeRectCallout">
            <a:avLst>
              <a:gd name="adj1" fmla="val -31189"/>
              <a:gd name="adj2" fmla="val -323168"/>
            </a:avLst>
          </a:prstGeom>
          <a:solidFill>
            <a:srgbClr val="FF0000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Offside (bad indentation)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Fundamentals - Whitespace Matters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lded Corner 924687"/>
          <p:cNvSpPr>
            <a:spLocks noChangeArrowheads="1"/>
          </p:cNvSpPr>
          <p:nvPr/>
        </p:nvSpPr>
        <p:spPr bwMode="auto">
          <a:xfrm>
            <a:off x="500034" y="1571612"/>
            <a:ext cx="7358114" cy="4286280"/>
          </a:xfrm>
          <a:prstGeom prst="foldedCorner">
            <a:avLst>
              <a:gd name="adj" fmla="val 12866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computeDeriative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 x =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p1 = f (x - 0.05)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p2 = f (x + 0.05)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(p2 – p1) / 0.1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Fundamentals - Comments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2214546" y="1928802"/>
            <a:ext cx="4500594" cy="3714776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Comments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cs typeface="Consolas" pitchFamily="49" charset="0"/>
              </a:rPr>
              <a:t>//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cs typeface="Consolas" pitchFamily="49" charset="0"/>
              </a:rPr>
              <a:t> comment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cs typeface="Consolas" pitchFamily="49" charset="0"/>
              </a:rPr>
              <a:t>(*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cs typeface="Consolas" pitchFamily="49" charset="0"/>
              </a:rPr>
              <a:t> comment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cs typeface="Consolas" pitchFamily="49" charset="0"/>
              </a:rPr>
              <a:t>*)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cs typeface="Consolas" pitchFamily="49" charset="0"/>
              </a:rPr>
              <a:t>///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cs typeface="Consolas" pitchFamily="49" charset="0"/>
              </a:rPr>
              <a:t> XML doc comment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let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x = 1</a:t>
            </a:r>
            <a:endParaRPr kumimoji="0" lang="en-U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Fundamentals - Comments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lded Corner 924687"/>
          <p:cNvSpPr>
            <a:spLocks noChangeArrowheads="1"/>
          </p:cNvSpPr>
          <p:nvPr/>
        </p:nvSpPr>
        <p:spPr bwMode="auto">
          <a:xfrm>
            <a:off x="500034" y="1571612"/>
            <a:ext cx="7858180" cy="4214842"/>
          </a:xfrm>
          <a:prstGeom prst="foldedCorner">
            <a:avLst>
              <a:gd name="adj" fmla="val 12866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solidFill>
                <a:srgbClr val="00800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/// Computes the approximate numerical derivative </a:t>
            </a:r>
          </a:p>
          <a:p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/// of 'f' at 'x'.</a:t>
            </a: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computeDerivative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 x =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p1 = f (x - 0.05)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p2 = f (x + 0.05)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(p2 – p1) / 0.1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Fundamentals - Comments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lded Corner 924687"/>
          <p:cNvSpPr>
            <a:spLocks noChangeArrowheads="1"/>
          </p:cNvSpPr>
          <p:nvPr/>
        </p:nvSpPr>
        <p:spPr bwMode="auto">
          <a:xfrm>
            <a:off x="500034" y="1571612"/>
            <a:ext cx="7715304" cy="4000528"/>
          </a:xfrm>
          <a:prstGeom prst="foldedCorner">
            <a:avLst>
              <a:gd name="adj" fmla="val 12866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/// &lt;summary&gt;</a:t>
            </a:r>
          </a:p>
          <a:p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/// Computes the approximate numerical derivative </a:t>
            </a:r>
          </a:p>
          <a:p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/// of 'f' at 'x'.</a:t>
            </a:r>
          </a:p>
          <a:p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/// &lt;/summary&gt;</a:t>
            </a: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computeDerivative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 x =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p1 = f (x - 0.05)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p2 = f (x + 0.05)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(p2 – p1) / 0.1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4923197" y="3857628"/>
            <a:ext cx="2425792" cy="400110"/>
          </a:xfrm>
          <a:prstGeom prst="wedgeRectCallout">
            <a:avLst>
              <a:gd name="adj1" fmla="val -35760"/>
              <a:gd name="adj2" fmla="val -360689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Standard XML docs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 smtClean="0"/>
              <a:t>Functional: Functions</a:t>
            </a:r>
            <a:endParaRPr lang="en-GB" b="0" dirty="0"/>
          </a:p>
        </p:txBody>
      </p:sp>
      <p:sp>
        <p:nvSpPr>
          <p:cNvPr id="92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800" dirty="0" smtClean="0"/>
              <a:t>Functions</a:t>
            </a:r>
            <a:r>
              <a:rPr lang="en-GB" sz="2800" dirty="0"/>
              <a:t>: like </a:t>
            </a:r>
            <a:r>
              <a:rPr lang="en-GB" sz="2800" dirty="0" smtClean="0"/>
              <a:t>delegates + unified </a:t>
            </a:r>
            <a:r>
              <a:rPr lang="en-GB" sz="2800" dirty="0"/>
              <a:t>and simple</a:t>
            </a:r>
          </a:p>
          <a:p>
            <a:pPr>
              <a:lnSpc>
                <a:spcPct val="80000"/>
              </a:lnSpc>
              <a:buFontTx/>
              <a:buNone/>
            </a:pPr>
            <a:endParaRPr lang="en-GB" sz="2800" dirty="0"/>
          </a:p>
        </p:txBody>
      </p:sp>
      <p:sp>
        <p:nvSpPr>
          <p:cNvPr id="928772" name="Text Box 4"/>
          <p:cNvSpPr txBox="1">
            <a:spLocks noChangeArrowheads="1"/>
          </p:cNvSpPr>
          <p:nvPr/>
        </p:nvSpPr>
        <p:spPr bwMode="auto">
          <a:xfrm>
            <a:off x="539750" y="2852738"/>
            <a:ext cx="3243196" cy="2677656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n-NO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nn-NO" sz="24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fun</a:t>
            </a:r>
            <a:r>
              <a:rPr lang="nn-NO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x -&gt; x + 1)</a:t>
            </a:r>
          </a:p>
          <a:p>
            <a:endParaRPr lang="nn-NO" sz="24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nn-NO" sz="24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nn-NO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 x = x + 1</a:t>
            </a:r>
          </a:p>
          <a:p>
            <a:endParaRPr lang="nn-NO" sz="24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nn-NO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(f, f)</a:t>
            </a:r>
          </a:p>
          <a:p>
            <a:endParaRPr lang="nn-NO" sz="24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nn-NO" sz="24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val</a:t>
            </a:r>
            <a:r>
              <a:rPr lang="nn-NO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 : int -&gt; int</a:t>
            </a:r>
          </a:p>
        </p:txBody>
      </p:sp>
      <p:sp>
        <p:nvSpPr>
          <p:cNvPr id="928773" name="AutoShape 5"/>
          <p:cNvSpPr>
            <a:spLocks noChangeArrowheads="1"/>
          </p:cNvSpPr>
          <p:nvPr/>
        </p:nvSpPr>
        <p:spPr bwMode="auto">
          <a:xfrm>
            <a:off x="4352925" y="2643182"/>
            <a:ext cx="1878013" cy="717550"/>
          </a:xfrm>
          <a:prstGeom prst="wedgeRectCallout">
            <a:avLst>
              <a:gd name="adj1" fmla="val -84068"/>
              <a:gd name="adj2" fmla="val 11377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Anonymous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Function value</a:t>
            </a:r>
          </a:p>
        </p:txBody>
      </p:sp>
      <p:sp>
        <p:nvSpPr>
          <p:cNvPr id="928774" name="AutoShape 6"/>
          <p:cNvSpPr>
            <a:spLocks noChangeArrowheads="1"/>
          </p:cNvSpPr>
          <p:nvPr/>
        </p:nvSpPr>
        <p:spPr bwMode="auto">
          <a:xfrm>
            <a:off x="4140200" y="3644900"/>
            <a:ext cx="1766830" cy="707886"/>
          </a:xfrm>
          <a:prstGeom prst="wedgeRectCallout">
            <a:avLst>
              <a:gd name="adj1" fmla="val -74425"/>
              <a:gd name="adj2" fmla="val -20757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Declare a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function value</a:t>
            </a:r>
          </a:p>
        </p:txBody>
      </p:sp>
      <p:sp>
        <p:nvSpPr>
          <p:cNvPr id="928775" name="AutoShape 7"/>
          <p:cNvSpPr>
            <a:spLocks noChangeArrowheads="1"/>
          </p:cNvSpPr>
          <p:nvPr/>
        </p:nvSpPr>
        <p:spPr bwMode="auto">
          <a:xfrm>
            <a:off x="3929058" y="4500570"/>
            <a:ext cx="2234907" cy="707886"/>
          </a:xfrm>
          <a:prstGeom prst="wedgeRectCallout">
            <a:avLst>
              <a:gd name="adj1" fmla="val -143625"/>
              <a:gd name="adj2" fmla="val -40572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A </a:t>
            </a:r>
            <a:r>
              <a:rPr lang="en-GB" sz="2000" dirty="0">
                <a:solidFill>
                  <a:schemeClr val="bg1"/>
                </a:solidFill>
                <a:latin typeface="+mn-lt"/>
              </a:rPr>
              <a:t>pair 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of </a:t>
            </a:r>
            <a:r>
              <a:rPr lang="en-GB" sz="2000" dirty="0" smtClean="0">
                <a:solidFill>
                  <a:schemeClr val="bg1"/>
                </a:solidFill>
                <a:latin typeface="+mn-lt"/>
              </a:rPr>
              <a:t>function </a:t>
            </a:r>
            <a:r>
              <a:rPr lang="en-GB" sz="2000" dirty="0">
                <a:solidFill>
                  <a:schemeClr val="bg1"/>
                </a:solidFill>
                <a:latin typeface="+mn-lt"/>
              </a:rPr>
              <a:t>values</a:t>
            </a:r>
          </a:p>
        </p:txBody>
      </p:sp>
      <p:sp>
        <p:nvSpPr>
          <p:cNvPr id="928779" name="Rectangle 11"/>
          <p:cNvSpPr>
            <a:spLocks noChangeArrowheads="1"/>
          </p:cNvSpPr>
          <p:nvPr/>
        </p:nvSpPr>
        <p:spPr bwMode="auto">
          <a:xfrm>
            <a:off x="5790170" y="2859365"/>
            <a:ext cx="2970685" cy="36933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predicate = 'a -&gt; </a:t>
            </a:r>
            <a:r>
              <a:rPr lang="en-GB" dirty="0" err="1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bool</a:t>
            </a:r>
            <a:endParaRPr lang="en-GB" dirty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28780" name="Rectangle 12"/>
          <p:cNvSpPr>
            <a:spLocks noChangeArrowheads="1"/>
          </p:cNvSpPr>
          <p:nvPr/>
        </p:nvSpPr>
        <p:spPr bwMode="auto">
          <a:xfrm>
            <a:off x="6105970" y="3435628"/>
            <a:ext cx="2337498" cy="36933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send = 'a -&gt; unit</a:t>
            </a:r>
          </a:p>
        </p:txBody>
      </p:sp>
      <p:sp>
        <p:nvSpPr>
          <p:cNvPr id="928781" name="Rectangle 13"/>
          <p:cNvSpPr>
            <a:spLocks noChangeArrowheads="1"/>
          </p:cNvSpPr>
          <p:nvPr/>
        </p:nvSpPr>
        <p:spPr bwMode="auto">
          <a:xfrm>
            <a:off x="5233683" y="4083328"/>
            <a:ext cx="3477234" cy="36933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GB" dirty="0" err="1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threadStart</a:t>
            </a:r>
            <a:r>
              <a:rPr lang="en-GB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unit -&gt; unit</a:t>
            </a:r>
          </a:p>
        </p:txBody>
      </p:sp>
      <p:sp>
        <p:nvSpPr>
          <p:cNvPr id="928782" name="Rectangle 14"/>
          <p:cNvSpPr>
            <a:spLocks noChangeArrowheads="1"/>
          </p:cNvSpPr>
          <p:nvPr/>
        </p:nvSpPr>
        <p:spPr bwMode="auto">
          <a:xfrm>
            <a:off x="5076825" y="4868863"/>
            <a:ext cx="3790950" cy="38258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comparer = 'a </a:t>
            </a:r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-&gt; </a:t>
            </a:r>
            <a:r>
              <a:rPr lang="en-GB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'a -&gt; </a:t>
            </a:r>
            <a:r>
              <a:rPr lang="en-GB" dirty="0" err="1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int</a:t>
            </a:r>
            <a:endParaRPr lang="en-GB" dirty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28783" name="Rectangle 15"/>
          <p:cNvSpPr>
            <a:spLocks noChangeArrowheads="1"/>
          </p:cNvSpPr>
          <p:nvPr/>
        </p:nvSpPr>
        <p:spPr bwMode="auto">
          <a:xfrm>
            <a:off x="5076825" y="5516563"/>
            <a:ext cx="3790950" cy="38258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GB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hasher = 'a -&gt; int</a:t>
            </a:r>
          </a:p>
        </p:txBody>
      </p:sp>
      <p:sp>
        <p:nvSpPr>
          <p:cNvPr id="928784" name="Rectangle 16"/>
          <p:cNvSpPr>
            <a:spLocks noChangeArrowheads="1"/>
          </p:cNvSpPr>
          <p:nvPr/>
        </p:nvSpPr>
        <p:spPr bwMode="auto">
          <a:xfrm>
            <a:off x="4787900" y="6165850"/>
            <a:ext cx="4079875" cy="382588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GB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equality = 'a -&gt; 'a -&gt; bool</a:t>
            </a:r>
          </a:p>
        </p:txBody>
      </p:sp>
      <p:sp>
        <p:nvSpPr>
          <p:cNvPr id="928785" name="AutoShape 17"/>
          <p:cNvSpPr>
            <a:spLocks noChangeArrowheads="1"/>
          </p:cNvSpPr>
          <p:nvPr/>
        </p:nvSpPr>
        <p:spPr bwMode="auto">
          <a:xfrm>
            <a:off x="3419475" y="2435220"/>
            <a:ext cx="1636988" cy="1323439"/>
          </a:xfrm>
          <a:prstGeom prst="wedgeRectCallout">
            <a:avLst>
              <a:gd name="adj1" fmla="val 68421"/>
              <a:gd name="adj2" fmla="val -7102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One simple 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mechanism, 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many 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+mn-lt"/>
              </a:rPr>
              <a:t>uses</a:t>
            </a: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4219575" y="5741988"/>
            <a:ext cx="1864870" cy="400110"/>
          </a:xfrm>
          <a:prstGeom prst="wedgeRectCallout">
            <a:avLst>
              <a:gd name="adj1" fmla="val -98449"/>
              <a:gd name="adj2" fmla="val -83630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A function type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2" grpId="0" animBg="1"/>
      <p:bldP spid="928773" grpId="0" animBg="1"/>
      <p:bldP spid="928773" grpId="1" animBg="1"/>
      <p:bldP spid="928774" grpId="0" animBg="1"/>
      <p:bldP spid="928774" grpId="1" animBg="1"/>
      <p:bldP spid="928775" grpId="0" animBg="1"/>
      <p:bldP spid="928775" grpId="1" animBg="1"/>
      <p:bldP spid="928779" grpId="0" animBg="1"/>
      <p:bldP spid="928780" grpId="0" animBg="1"/>
      <p:bldP spid="928781" grpId="0" animBg="1"/>
      <p:bldP spid="928782" grpId="0" animBg="1"/>
      <p:bldP spid="928783" grpId="0" animBg="1"/>
      <p:bldP spid="928784" grpId="0" animBg="1"/>
      <p:bldP spid="928785" grpId="0" animBg="1"/>
      <p:bldP spid="16" grpId="0" animBg="1"/>
      <p:bldP spid="16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609398"/>
          </a:xfrm>
        </p:spPr>
        <p:txBody>
          <a:bodyPr/>
          <a:lstStyle/>
          <a:p>
            <a:r>
              <a:rPr lang="en-GB" dirty="0" smtClean="0"/>
              <a:t>Fundamentals – Basic Operators</a:t>
            </a:r>
            <a:endParaRPr lang="en-GB" dirty="0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071670" y="4286256"/>
            <a:ext cx="4714908" cy="207170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1519238" algn="l"/>
              </a:tabLst>
            </a:pPr>
            <a:r>
              <a:rPr kumimoji="0" lang="en-GB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Booleans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not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Boolean negation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</a:tabLst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&amp;&amp;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Boolean “and”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</a:tabLst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||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Boolean “or”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071670" y="1357298"/>
            <a:ext cx="4643470" cy="257176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Overloaded Arithmetic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x + y		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Addition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x - y		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Subtraction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x * y		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Multiplication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x / y		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Division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x % y		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Remainder/modulus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-x		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Unary negation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  <p:bldP spid="410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Fundamentals: Basic Types (cont.)</a:t>
            </a:r>
            <a:endParaRPr lang="en-US" dirty="0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idx="1"/>
          </p:nvPr>
        </p:nvSpPr>
        <p:spPr bwMode="auto">
          <a:xfrm>
            <a:off x="1785918" y="2071678"/>
            <a:ext cx="5286412" cy="2571767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Basic Types/Literals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</a:t>
            </a:r>
            <a:r>
              <a:rPr kumimoji="0" lang="en-GB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int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    76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string     "</a:t>
            </a:r>
            <a:r>
              <a:rPr kumimoji="0" lang="en-GB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abc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", @"c:\etc"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float      3.14, 3.2e5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char       '7'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</a:t>
            </a:r>
            <a:r>
              <a:rPr kumimoji="0" lang="en-GB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bool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   true, false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unit       ()</a:t>
            </a:r>
            <a:endParaRPr kumimoji="0" lang="en-US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Fundamentals: Basic Types (cont.)</a:t>
            </a:r>
            <a:endParaRPr lang="en-US" dirty="0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Basic Types and Literals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sbyte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 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System.SByte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	76y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byte      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System.Byte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	76uy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int16      = System.Int16		76s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uint16     = System.UInt16		76us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int32      = System.Int32		76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uint32     = System.UInt32		76u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int64      = System.Int64		76L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uint64     = System.UInt64		76UL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string    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System.String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	"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abc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", @"c:\etc"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single    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System.Single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	3.14f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double    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System.Double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	3.14, 3.2e5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char      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System.Char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	'7'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nativeint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System.IntPtr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	76n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unativeint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System.UIntPtr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76un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bool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  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System.Boolean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true, false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unit       = </a:t>
            </a: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FSharp.Core.Unit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()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obj</a:t>
            </a:r>
            <a:r>
              <a:rPr lang="en-GB" sz="16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= </a:t>
            </a:r>
            <a:r>
              <a:rPr lang="en-GB" sz="16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System.Object</a:t>
            </a:r>
            <a:r>
              <a:rPr lang="en-GB" sz="16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	box 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exn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    = </a:t>
            </a:r>
            <a:r>
              <a:rPr kumimoji="0" lang="en-GB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System.Exception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	new </a:t>
            </a:r>
            <a:r>
              <a:rPr kumimoji="0" lang="en-GB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ArgumentException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()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baseline="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bigint</a:t>
            </a:r>
            <a:r>
              <a:rPr lang="en-GB" sz="1600" b="1" baseline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= </a:t>
            </a:r>
            <a:r>
              <a:rPr lang="en-GB" sz="1600" b="1" baseline="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FSharp.Math.BigInt</a:t>
            </a:r>
            <a:r>
              <a:rPr lang="en-GB" sz="1600" b="1" baseline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	1024I * 1024I</a:t>
            </a:r>
            <a:r>
              <a:rPr lang="en-GB" sz="16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* 1024I * 1024I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 smtClean="0"/>
              <a:t>What is F# about?</a:t>
            </a:r>
            <a:br>
              <a:rPr lang="en-GB" sz="3600" dirty="0" smtClean="0"/>
            </a:br>
            <a:r>
              <a:rPr lang="en-GB" sz="3600" dirty="0" smtClean="0"/>
              <a:t/>
            </a:r>
            <a:br>
              <a:rPr lang="en-GB" sz="3600" dirty="0" smtClean="0"/>
            </a:b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Or: </a:t>
            </a:r>
            <a:r>
              <a:rPr lang="en-GB" sz="2400" i="1" dirty="0" smtClean="0"/>
              <a:t>Why is Microsoft investing in functional programming anyway?</a:t>
            </a:r>
            <a:endParaRPr lang="en-GB" sz="2400" i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00166" y="4714884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Functional– Pipelines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357422" y="2000240"/>
            <a:ext cx="4357718" cy="350046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GB" sz="40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x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|&gt; f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79372" y="2565400"/>
            <a:ext cx="2608407" cy="400110"/>
          </a:xfrm>
          <a:prstGeom prst="wedgeRectCallout">
            <a:avLst>
              <a:gd name="adj1" fmla="val 62659"/>
              <a:gd name="adj2" fmla="val 81799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The pipeline operator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Functional– Pipelines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357422" y="2000240"/>
            <a:ext cx="4357718" cy="350046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GB" sz="40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kumimoji="0" lang="en-US" sz="36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x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|&gt; f1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|&gt; f2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|&gt; f3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14655" y="2132104"/>
            <a:ext cx="2379177" cy="707886"/>
          </a:xfrm>
          <a:prstGeom prst="wedgeRectCallout">
            <a:avLst>
              <a:gd name="adj1" fmla="val 69543"/>
              <a:gd name="adj2" fmla="val 54808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Successive stages </a:t>
            </a:r>
          </a:p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in a pipeline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609398"/>
          </a:xfrm>
        </p:spPr>
        <p:txBody>
          <a:bodyPr/>
          <a:lstStyle/>
          <a:p>
            <a:r>
              <a:rPr lang="en-GB" dirty="0" smtClean="0"/>
              <a:t>Functional – Pipelining</a:t>
            </a:r>
            <a:endParaRPr lang="en-GB" dirty="0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57158" y="1285860"/>
            <a:ext cx="8501122" cy="5000660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open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System.IO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files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Directory.GetFiles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(@"c:\", "*.*",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                  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SearchOption.AllDirectories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totalSize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files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|&gt; Array.map (fun file -&gt;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FileInfo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file)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|&gt; Array.map (fun info -&gt;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info.Length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|&gt; Array.sum</a:t>
            </a:r>
          </a:p>
          <a:p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450558" y="5011648"/>
            <a:ext cx="2050561" cy="400110"/>
          </a:xfrm>
          <a:prstGeom prst="wedgeRectCallout">
            <a:avLst>
              <a:gd name="adj1" fmla="val -63540"/>
              <a:gd name="adj2" fmla="val -157268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Sum of file sizes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609398"/>
          </a:xfrm>
        </p:spPr>
        <p:txBody>
          <a:bodyPr/>
          <a:lstStyle/>
          <a:p>
            <a:r>
              <a:rPr lang="en-GB" dirty="0" smtClean="0"/>
              <a:t>Functional – Pipelining</a:t>
            </a:r>
            <a:endParaRPr lang="en-GB" dirty="0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57158" y="1285860"/>
            <a:ext cx="8501122" cy="5000660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open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System.IO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files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Directory.GetFiles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(@"c:\", "*.*",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                  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SearchOption.AllDirectories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totalSize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files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|&gt; Array.map (fun file -&gt;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FileInfo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file)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Array.sumBy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(fun info -&gt;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info.Length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321521" y="4857760"/>
            <a:ext cx="2308645" cy="707886"/>
          </a:xfrm>
          <a:prstGeom prst="wedgeRectCallout">
            <a:avLst>
              <a:gd name="adj1" fmla="val -90063"/>
              <a:gd name="adj2" fmla="val -80298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Combining stages </a:t>
            </a:r>
          </a:p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from a pipeline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Tutorial: Functional Data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[ … 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3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kindergartenActivities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() 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[ 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Baking.fs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PlayingInGarden.fs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SayingGoodbye.fs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]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6786578" y="991355"/>
            <a:ext cx="2214578" cy="369332"/>
          </a:xfrm>
          <a:prstGeom prst="wedgeRectCallout">
            <a:avLst>
              <a:gd name="adj1" fmla="val -119814"/>
              <a:gd name="adj2" fmla="val 261648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Simple list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[ … 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3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kindergartenActivities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()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[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Baking.fs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PlayingInGarden.fs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SayingGoodbye.fs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]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6500826" y="991355"/>
            <a:ext cx="2500330" cy="369332"/>
          </a:xfrm>
          <a:prstGeom prst="wedgeRectCallout">
            <a:avLst>
              <a:gd name="adj1" fmla="val -108474"/>
              <a:gd name="adj2" fmla="val 291211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Same thing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[ … 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3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kindergartenActivities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()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[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PlayingInGarden.fs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if</a:t>
            </a: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DateTime.Now.DayOfWeek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= Monday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then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Baking.fs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SayingGoodbye.fs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]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6143636" y="714356"/>
            <a:ext cx="2857520" cy="369332"/>
          </a:xfrm>
          <a:prstGeom prst="wedgeRectCallout">
            <a:avLst>
              <a:gd name="adj1" fmla="val -84196"/>
              <a:gd name="adj2" fmla="val 338510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Yield + Conditionals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[ … 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3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kindergartenActivities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()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[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PlayingInGarden.fs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“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match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DateTime.Now.DayOfWeek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with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| Monday  -&gt;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Baking.fs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| Tuesday -&gt;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Building.fs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| _       -&gt; </a:t>
            </a: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Singing.fs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      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StoryTelling.fs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 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SayingGoodbye.fs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]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572132" y="714356"/>
            <a:ext cx="3429024" cy="369332"/>
          </a:xfrm>
          <a:prstGeom prst="wedgeRectCallout">
            <a:avLst>
              <a:gd name="adj1" fmla="val -44475"/>
              <a:gd name="adj2" fmla="val 313171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Match too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[ … 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3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weekDay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()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[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yield!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kindergartenActivities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()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yield!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afternoonActivities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()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GoToBed.fs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 ]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6715140" y="714356"/>
            <a:ext cx="2286016" cy="369332"/>
          </a:xfrm>
          <a:prstGeom prst="wedgeRectCallout">
            <a:avLst>
              <a:gd name="adj1" fmla="val -97211"/>
              <a:gd name="adj2" fmla="val 220789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Yield many!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Simplicity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[ … 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3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tableOfSquares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n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[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x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in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1 .. n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do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(x, x*x) ]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allActivities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children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[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child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in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children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do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WakeUp.fs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yield!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morningActivities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child ]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6858016" y="714356"/>
            <a:ext cx="2143140" cy="369332"/>
          </a:xfrm>
          <a:prstGeom prst="wedgeRectCallout">
            <a:avLst>
              <a:gd name="adj1" fmla="val -171678"/>
              <a:gd name="adj2" fmla="val 338510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For loops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7000860" y="1928802"/>
            <a:ext cx="2143140" cy="369332"/>
          </a:xfrm>
          <a:prstGeom prst="wedgeRectCallout">
            <a:avLst>
              <a:gd name="adj1" fmla="val -119460"/>
              <a:gd name="adj2" fmla="val 371768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For loops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[ … 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600200"/>
            <a:ext cx="8461406" cy="4525963"/>
          </a:xfrm>
        </p:spPr>
        <p:txBody>
          <a:bodyPr/>
          <a:lstStyle/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open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System.IO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US" sz="2000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allFiles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dir 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[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file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in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Directory.GetFiles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dir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do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file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subdir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in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Directory.GetDirectories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dir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yield!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allFiles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subdir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]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  <a:defRPr/>
            </a:pP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allFiles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@"C:\Demo"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572132" y="714356"/>
            <a:ext cx="3429024" cy="923330"/>
          </a:xfrm>
          <a:prstGeom prst="wedgeRectCallout">
            <a:avLst>
              <a:gd name="adj1" fmla="val -75520"/>
              <a:gd name="adj2" fmla="val 137487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We can do I/O  here</a:t>
            </a:r>
          </a:p>
          <a:p>
            <a:pPr algn="ctr"/>
            <a:endParaRPr lang="en-GB" b="1" dirty="0" smtClean="0">
              <a:solidFill>
                <a:schemeClr val="bg1"/>
              </a:solidFill>
            </a:endParaRPr>
          </a:p>
          <a:p>
            <a:pPr algn="ctr"/>
            <a:r>
              <a:rPr lang="en-GB" b="1" dirty="0" smtClean="0">
                <a:solidFill>
                  <a:schemeClr val="bg1"/>
                </a:solidFill>
              </a:rPr>
              <a:t>This is F#, not Haskell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</a:t>
            </a:r>
            <a:r>
              <a:rPr lang="en-US" dirty="0" err="1" smtClean="0"/>
              <a:t>seq</a:t>
            </a:r>
            <a:r>
              <a:rPr lang="en-US" dirty="0" smtClean="0"/>
              <a:t> { … }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open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System.IO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US" sz="2000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allFiles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dir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seq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{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for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file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in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Directory.GetFiles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dir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do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 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file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subdir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in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Directory.GetDirectories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dir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yield!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allFiles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subdir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}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  <a:defRPr/>
            </a:pP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allFiles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@"C:\WINDOWS"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|&gt;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Seq.take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100 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|&gt; show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724532" y="866756"/>
            <a:ext cx="3429024" cy="646331"/>
          </a:xfrm>
          <a:prstGeom prst="wedgeRectCallout">
            <a:avLst>
              <a:gd name="adj1" fmla="val -75122"/>
              <a:gd name="adj2" fmla="val 90204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Same syntax, but generated on demand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</a:t>
            </a:r>
            <a:r>
              <a:rPr lang="en-US" dirty="0" err="1" smtClean="0"/>
              <a:t>seq</a:t>
            </a:r>
            <a:r>
              <a:rPr lang="en-US" dirty="0" smtClean="0"/>
              <a:t> { … }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3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someFilesOnDemand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=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seq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{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printfn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"about to yield #1"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"File1.fs"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printfn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"about to yield #2"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"File3.fs"</a:t>
            </a:r>
          </a:p>
          <a:p>
            <a:pPr marL="0" indent="0">
              <a:buNone/>
              <a:defRPr/>
            </a:pP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printfn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"finishing..." }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  <a:defRPr/>
            </a:pP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someFilesOnDemand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  <a:defRPr/>
            </a:pP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someFilesOnDemand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|&gt; </a:t>
            </a:r>
            <a:r>
              <a:rPr lang="en-US" sz="2000" b="1" dirty="0" err="1" smtClean="0">
                <a:latin typeface="Consolas" pitchFamily="49" charset="0"/>
                <a:cs typeface="Consolas" pitchFamily="49" charset="0"/>
              </a:rPr>
              <a:t>Seq.toList</a:t>
            </a:r>
            <a:r>
              <a:rPr lang="en-US" sz="2000" b="1" dirty="0" smtClean="0">
                <a:latin typeface="Consolas" pitchFamily="49" charset="0"/>
                <a:cs typeface="Consolas" pitchFamily="49" charset="0"/>
              </a:rPr>
              <a:t>  </a:t>
            </a: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  <a:defRPr/>
            </a:pPr>
            <a:endParaRPr lang="en-US" sz="20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5715008" y="3286124"/>
            <a:ext cx="2571768" cy="369332"/>
          </a:xfrm>
          <a:prstGeom prst="wedgeRectCallout">
            <a:avLst>
              <a:gd name="adj1" fmla="val -144110"/>
              <a:gd name="adj2" fmla="val 141938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Does nothing!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5929322" y="3929066"/>
            <a:ext cx="2571768" cy="369332"/>
          </a:xfrm>
          <a:prstGeom prst="wedgeRectCallout">
            <a:avLst>
              <a:gd name="adj1" fmla="val -130843"/>
              <a:gd name="adj2" fmla="val 138243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Does everything!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Generating Data with </a:t>
            </a:r>
            <a:r>
              <a:rPr lang="en-US" dirty="0" err="1" smtClean="0"/>
              <a:t>seq</a:t>
            </a:r>
            <a:r>
              <a:rPr lang="en-US" dirty="0" smtClean="0"/>
              <a:t> { … }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sz="23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US" sz="23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300" b="1" dirty="0" err="1" smtClean="0">
                <a:latin typeface="Consolas" pitchFamily="49" charset="0"/>
                <a:cs typeface="Consolas" pitchFamily="49" charset="0"/>
              </a:rPr>
              <a:t>randomWalk</a:t>
            </a: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 x =</a:t>
            </a:r>
          </a:p>
          <a:p>
            <a:pPr marL="0" indent="0">
              <a:buNone/>
              <a:defRPr/>
            </a:pP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2300" b="1" dirty="0" err="1" smtClean="0">
                <a:latin typeface="Consolas" pitchFamily="49" charset="0"/>
                <a:cs typeface="Consolas" pitchFamily="49" charset="0"/>
              </a:rPr>
              <a:t>seq</a:t>
            </a: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 { </a:t>
            </a:r>
            <a:r>
              <a:rPr lang="en-US" sz="23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yield</a:t>
            </a: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 x</a:t>
            </a:r>
          </a:p>
          <a:p>
            <a:pPr marL="0" indent="0">
              <a:buNone/>
              <a:defRPr/>
            </a:pP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23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yield!</a:t>
            </a: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300" b="1" dirty="0" err="1" smtClean="0">
                <a:latin typeface="Consolas" pitchFamily="49" charset="0"/>
                <a:cs typeface="Consolas" pitchFamily="49" charset="0"/>
              </a:rPr>
              <a:t>randomWalk</a:t>
            </a: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 (</a:t>
            </a:r>
            <a:r>
              <a:rPr lang="en-US" sz="2300" b="1" dirty="0" err="1" smtClean="0">
                <a:latin typeface="Consolas" pitchFamily="49" charset="0"/>
                <a:cs typeface="Consolas" pitchFamily="49" charset="0"/>
              </a:rPr>
              <a:t>x+rnd</a:t>
            </a: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()) }</a:t>
            </a:r>
          </a:p>
          <a:p>
            <a:pPr marL="0" indent="0">
              <a:buNone/>
              <a:defRPr/>
            </a:pPr>
            <a:r>
              <a:rPr lang="en-US" sz="2300" b="1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indent="0">
              <a:buNone/>
              <a:defRPr/>
            </a:pPr>
            <a:endParaRPr lang="en-US" sz="23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5572132" y="714356"/>
            <a:ext cx="3429024" cy="646331"/>
          </a:xfrm>
          <a:prstGeom prst="wedgeRectCallout">
            <a:avLst>
              <a:gd name="adj1" fmla="val -81092"/>
              <a:gd name="adj2" fmla="val 123989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Because it's on-demand, things can now be infinite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Functional Data – Recap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[ 0..1000 ]     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[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for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x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in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0..1000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-&gt;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(x, x * x) ]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[|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for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x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in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0..1000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-&gt;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(x, x * x) |]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seq {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for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x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in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0..1000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-&gt;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(x, x * x) }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Rectangular Callout 3"/>
          <p:cNvSpPr/>
          <p:nvPr/>
        </p:nvSpPr>
        <p:spPr>
          <a:xfrm>
            <a:off x="4786314" y="1214422"/>
            <a:ext cx="1928826" cy="707886"/>
          </a:xfrm>
          <a:prstGeom prst="wedgeRectCallout">
            <a:avLst>
              <a:gd name="adj1" fmla="val -153680"/>
              <a:gd name="adj2" fmla="val 85301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 smtClean="0"/>
              <a:t>Range</a:t>
            </a:r>
          </a:p>
          <a:p>
            <a:pPr algn="ctr"/>
            <a:r>
              <a:rPr lang="en-GB" sz="2000" b="1" dirty="0" smtClean="0"/>
              <a:t>Expressions</a:t>
            </a:r>
            <a:endParaRPr lang="en-GB" sz="2000" b="1" dirty="0"/>
          </a:p>
        </p:txBody>
      </p:sp>
      <p:sp>
        <p:nvSpPr>
          <p:cNvPr id="5" name="Rectangular Callout 4"/>
          <p:cNvSpPr/>
          <p:nvPr/>
        </p:nvSpPr>
        <p:spPr>
          <a:xfrm>
            <a:off x="6786578" y="1785926"/>
            <a:ext cx="1928826" cy="400110"/>
          </a:xfrm>
          <a:prstGeom prst="wedgeRectCallout">
            <a:avLst>
              <a:gd name="adj1" fmla="val -96542"/>
              <a:gd name="adj2" fmla="val 81180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 smtClean="0"/>
              <a:t>List via query</a:t>
            </a:r>
            <a:endParaRPr lang="en-GB" sz="2000" b="1" dirty="0"/>
          </a:p>
        </p:txBody>
      </p:sp>
      <p:sp>
        <p:nvSpPr>
          <p:cNvPr id="7" name="Rectangular Callout 6"/>
          <p:cNvSpPr/>
          <p:nvPr/>
        </p:nvSpPr>
        <p:spPr>
          <a:xfrm>
            <a:off x="6786578" y="2357430"/>
            <a:ext cx="2180412" cy="400110"/>
          </a:xfrm>
          <a:prstGeom prst="wedgeRectCallout">
            <a:avLst>
              <a:gd name="adj1" fmla="val -52829"/>
              <a:gd name="adj2" fmla="val 96170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 smtClean="0"/>
              <a:t>Array via query</a:t>
            </a:r>
            <a:endParaRPr lang="en-GB" sz="2000" b="1" dirty="0"/>
          </a:p>
        </p:txBody>
      </p:sp>
      <p:sp>
        <p:nvSpPr>
          <p:cNvPr id="8" name="Rectangular Callout 7"/>
          <p:cNvSpPr/>
          <p:nvPr/>
        </p:nvSpPr>
        <p:spPr>
          <a:xfrm>
            <a:off x="6643702" y="4143380"/>
            <a:ext cx="2180412" cy="707886"/>
          </a:xfrm>
          <a:prstGeom prst="wedgeRectCallout">
            <a:avLst>
              <a:gd name="adj1" fmla="val -81825"/>
              <a:gd name="adj2" fmla="val -94900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 smtClean="0"/>
              <a:t>Sequence</a:t>
            </a:r>
          </a:p>
          <a:p>
            <a:pPr algn="ctr"/>
            <a:r>
              <a:rPr lang="en-GB" sz="2000" b="1" dirty="0" smtClean="0"/>
              <a:t>via query</a:t>
            </a:r>
            <a:endParaRPr lang="en-GB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Functional Data – Generating Structured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85786" y="2214554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type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Suit =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| Heart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| Diamond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| Spade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| Club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type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PlayingCard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=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| Ace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of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Suit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| King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of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Suit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| Queen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of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Suit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| Jack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of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Suit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|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ValueCard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of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int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* Suit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 </a:t>
            </a:r>
            <a:endParaRPr lang="en-GB" b="1" dirty="0">
              <a:latin typeface="Consolas" pitchFamily="49" charset="0"/>
              <a:ea typeface="Calibri"/>
              <a:cs typeface="Consolas" pitchFamily="49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4857752" y="1714488"/>
            <a:ext cx="2500330" cy="707886"/>
          </a:xfrm>
          <a:prstGeom prst="wedgeRectCallout">
            <a:avLst>
              <a:gd name="adj1" fmla="val -137851"/>
              <a:gd name="adj2" fmla="val 102653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 smtClean="0"/>
              <a:t>Union type </a:t>
            </a:r>
          </a:p>
          <a:p>
            <a:pPr algn="ctr"/>
            <a:r>
              <a:rPr lang="en-GB" sz="2000" b="1" dirty="0" smtClean="0"/>
              <a:t>(no data = </a:t>
            </a:r>
            <a:r>
              <a:rPr lang="en-GB" sz="2000" b="1" dirty="0" err="1" smtClean="0"/>
              <a:t>enum</a:t>
            </a:r>
            <a:r>
              <a:rPr lang="en-GB" sz="2000" b="1" dirty="0" smtClean="0"/>
              <a:t>)</a:t>
            </a:r>
            <a:endParaRPr lang="en-GB" sz="2000" b="1" dirty="0"/>
          </a:p>
        </p:txBody>
      </p:sp>
      <p:sp>
        <p:nvSpPr>
          <p:cNvPr id="6" name="Rectangular Callout 5"/>
          <p:cNvSpPr/>
          <p:nvPr/>
        </p:nvSpPr>
        <p:spPr>
          <a:xfrm>
            <a:off x="5500694" y="3571876"/>
            <a:ext cx="1928826" cy="707886"/>
          </a:xfrm>
          <a:prstGeom prst="wedgeRectCallout">
            <a:avLst>
              <a:gd name="adj1" fmla="val -153680"/>
              <a:gd name="adj2" fmla="val 85301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 smtClean="0"/>
              <a:t>Union type </a:t>
            </a:r>
          </a:p>
          <a:p>
            <a:pPr algn="ctr"/>
            <a:r>
              <a:rPr lang="en-GB" sz="2000" b="1" dirty="0" smtClean="0"/>
              <a:t>with data</a:t>
            </a:r>
            <a:endParaRPr lang="en-GB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Functional Data – Generating Structured Data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85786" y="2214554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let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suits = [ Heart; Diamond; Spade; Club ]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let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deckOfCards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=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[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for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suit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in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suits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do</a:t>
            </a: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     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yield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Ace suit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     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yield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King suit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     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yield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Queen suit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     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yield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Jack suit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     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for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value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in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2 .. 10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do</a:t>
            </a:r>
            <a:endParaRPr lang="en-GB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             </a:t>
            </a:r>
            <a:r>
              <a:rPr lang="en-GB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yield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b="1" dirty="0" err="1" smtClean="0">
                <a:latin typeface="Consolas" pitchFamily="49" charset="0"/>
                <a:ea typeface="Calibri"/>
                <a:cs typeface="Consolas" pitchFamily="49" charset="0"/>
              </a:rPr>
              <a:t>ValueCard</a:t>
            </a: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 (value, suit) ]</a:t>
            </a:r>
          </a:p>
          <a:p>
            <a:pPr>
              <a:spcAft>
                <a:spcPts val="0"/>
              </a:spcAft>
            </a:pPr>
            <a:r>
              <a:rPr lang="en-GB" b="1" dirty="0" smtClean="0">
                <a:latin typeface="Consolas" pitchFamily="49" charset="0"/>
                <a:ea typeface="Calibri"/>
                <a:cs typeface="Consolas" pitchFamily="49" charset="0"/>
              </a:rPr>
              <a:t> </a:t>
            </a:r>
            <a:endParaRPr lang="en-GB" b="1" dirty="0">
              <a:latin typeface="Consolas" pitchFamily="49" charset="0"/>
              <a:ea typeface="Calibri"/>
              <a:cs typeface="Consolas" pitchFamily="49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6215074" y="2571744"/>
            <a:ext cx="2500330" cy="707886"/>
          </a:xfrm>
          <a:prstGeom prst="wedgeRectCallout">
            <a:avLst>
              <a:gd name="adj1" fmla="val -113834"/>
              <a:gd name="adj2" fmla="val 89157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 smtClean="0"/>
              <a:t>Generate a deck</a:t>
            </a:r>
          </a:p>
          <a:p>
            <a:pPr algn="ctr"/>
            <a:r>
              <a:rPr lang="en-GB" sz="2000" b="1" dirty="0" smtClean="0"/>
              <a:t>of cards</a:t>
            </a:r>
            <a:endParaRPr lang="en-GB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Immutability the norm…</a:t>
            </a:r>
          </a:p>
        </p:txBody>
      </p:sp>
      <p:sp>
        <p:nvSpPr>
          <p:cNvPr id="90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GB" sz="2800" dirty="0"/>
          </a:p>
          <a:p>
            <a:pPr>
              <a:lnSpc>
                <a:spcPct val="80000"/>
              </a:lnSpc>
            </a:pPr>
            <a:endParaRPr lang="en-GB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548" t="20067" r="43941" b="26003"/>
          <a:stretch>
            <a:fillRect/>
          </a:stretch>
        </p:blipFill>
        <p:spPr bwMode="auto">
          <a:xfrm>
            <a:off x="285720" y="1000108"/>
            <a:ext cx="4500594" cy="3071834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900101" name="AutoShape 5"/>
          <p:cNvSpPr>
            <a:spLocks noChangeArrowheads="1"/>
          </p:cNvSpPr>
          <p:nvPr/>
        </p:nvSpPr>
        <p:spPr bwMode="auto">
          <a:xfrm>
            <a:off x="142844" y="4429132"/>
            <a:ext cx="1800225" cy="1022350"/>
          </a:xfrm>
          <a:prstGeom prst="wedgeRectCallout">
            <a:avLst>
              <a:gd name="adj1" fmla="val 13256"/>
              <a:gd name="adj2" fmla="val -195814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+mn-lt"/>
              </a:rPr>
              <a:t>Values may not be changed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007" t="16250" r="18985" b="11250"/>
          <a:stretch>
            <a:fillRect/>
          </a:stretch>
        </p:blipFill>
        <p:spPr bwMode="auto">
          <a:xfrm>
            <a:off x="2214546" y="2071678"/>
            <a:ext cx="6542735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0103" name="AutoShape 7"/>
          <p:cNvSpPr>
            <a:spLocks noChangeArrowheads="1"/>
          </p:cNvSpPr>
          <p:nvPr/>
        </p:nvSpPr>
        <p:spPr bwMode="auto">
          <a:xfrm>
            <a:off x="5105375" y="1884348"/>
            <a:ext cx="2592387" cy="717550"/>
          </a:xfrm>
          <a:prstGeom prst="wedgeRectCallout">
            <a:avLst>
              <a:gd name="adj1" fmla="val -50233"/>
              <a:gd name="adj2" fmla="val 113553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+mn-lt"/>
              </a:rPr>
              <a:t>Data is immutable by default</a:t>
            </a: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3857620" y="5357826"/>
            <a:ext cx="2235197" cy="523220"/>
          </a:xfrm>
          <a:prstGeom prst="wedgeRectCallout">
            <a:avLst>
              <a:gd name="adj1" fmla="val -49569"/>
              <a:gd name="adj2" fmla="val -129053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  <a:sym typeface="Wingdings"/>
              </a:rPr>
              <a:t></a:t>
            </a:r>
            <a:r>
              <a:rPr lang="en-GB" sz="2000" b="1" dirty="0" smtClean="0">
                <a:sym typeface="Wingdings"/>
              </a:rPr>
              <a:t> </a:t>
            </a:r>
            <a:r>
              <a:rPr lang="en-GB" sz="2000" b="1" dirty="0" smtClean="0">
                <a:solidFill>
                  <a:schemeClr val="bg1"/>
                </a:solidFill>
                <a:latin typeface="+mn-lt"/>
              </a:rPr>
              <a:t>Not Mutate</a:t>
            </a:r>
            <a:endParaRPr lang="en-GB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6551613" y="4929198"/>
            <a:ext cx="2592387" cy="461665"/>
          </a:xfrm>
          <a:prstGeom prst="wedgeRectCallout">
            <a:avLst>
              <a:gd name="adj1" fmla="val -49569"/>
              <a:gd name="adj2" fmla="val -129053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CC00"/>
                </a:solidFill>
                <a:sym typeface="Wingdings"/>
              </a:rPr>
              <a:t></a:t>
            </a:r>
            <a:r>
              <a:rPr lang="en-GB" sz="2000" b="1" dirty="0" smtClean="0">
                <a:solidFill>
                  <a:srgbClr val="008000"/>
                </a:solidFill>
                <a:sym typeface="Wingdings"/>
              </a:rPr>
              <a:t> </a:t>
            </a:r>
            <a:r>
              <a:rPr lang="en-GB" sz="2000" b="1" dirty="0" smtClean="0">
                <a:solidFill>
                  <a:schemeClr val="bg1"/>
                </a:solidFill>
                <a:latin typeface="+mn-lt"/>
              </a:rPr>
              <a:t>Copy &amp; Update</a:t>
            </a:r>
            <a:endParaRPr lang="en-GB" sz="2000" b="1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0101" grpId="0" animBg="1"/>
      <p:bldP spid="900103" grpId="0" animBg="1"/>
      <p:bldP spid="16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Praise of Immutability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Immutable objects can be relied upon</a:t>
            </a:r>
          </a:p>
          <a:p>
            <a:endParaRPr lang="en-GB" sz="2800" dirty="0" smtClean="0"/>
          </a:p>
          <a:p>
            <a:r>
              <a:rPr lang="en-GB" sz="2800" dirty="0" smtClean="0"/>
              <a:t>Immutable objects can transfer between threads</a:t>
            </a:r>
          </a:p>
          <a:p>
            <a:endParaRPr lang="en-GB" sz="2800" dirty="0" smtClean="0"/>
          </a:p>
          <a:p>
            <a:r>
              <a:rPr lang="en-GB" sz="2800" dirty="0" smtClean="0"/>
              <a:t>Immutable objects can be aliased safely</a:t>
            </a:r>
          </a:p>
          <a:p>
            <a:endParaRPr lang="en-GB" sz="2800" dirty="0" smtClean="0"/>
          </a:p>
          <a:p>
            <a:r>
              <a:rPr lang="en-GB" sz="2800" dirty="0" smtClean="0"/>
              <a:t>Immutable objects lead to (different) optimization opportunities</a:t>
            </a:r>
            <a:endParaRPr lang="en-GB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Economics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Task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371600"/>
            <a:ext cx="8120090" cy="341472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Implement Blackjack.</a:t>
            </a:r>
          </a:p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(To keep things simple, Aces are always worth 11.)</a:t>
            </a:r>
          </a:p>
          <a:p>
            <a:endParaRPr lang="en-US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Design: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Lucida Console" pitchFamily="49" charset="0"/>
                <a:cs typeface="Courier New" pitchFamily="49" charset="0"/>
              </a:rPr>
              <a:t>type Card = ...</a:t>
            </a:r>
          </a:p>
          <a:p>
            <a:endParaRPr lang="en-US" sz="2000" dirty="0" smtClean="0">
              <a:solidFill>
                <a:schemeClr val="tx1"/>
              </a:solidFill>
              <a:latin typeface="Lucida Console" pitchFamily="49" charset="0"/>
              <a:cs typeface="Courier New" pitchFamily="49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Lucida Console" pitchFamily="49" charset="0"/>
                <a:cs typeface="Courier New" pitchFamily="49" charset="0"/>
              </a:rPr>
              <a:t>type Result = Busted | Blackjack | Hand of </a:t>
            </a:r>
            <a:r>
              <a:rPr lang="en-US" sz="2000" dirty="0" err="1" smtClean="0">
                <a:solidFill>
                  <a:schemeClr val="tx1"/>
                </a:solidFill>
                <a:latin typeface="Lucida Console" pitchFamily="49" charset="0"/>
                <a:cs typeface="Courier New" pitchFamily="49" charset="0"/>
              </a:rPr>
              <a:t>int</a:t>
            </a:r>
            <a:endParaRPr lang="en-US" sz="2000" dirty="0" smtClean="0">
              <a:solidFill>
                <a:schemeClr val="tx1"/>
              </a:solidFill>
              <a:latin typeface="Lucida Console" pitchFamily="49" charset="0"/>
              <a:cs typeface="Courier New" pitchFamily="49" charset="0"/>
            </a:endParaRPr>
          </a:p>
          <a:p>
            <a:endParaRPr lang="en-US" sz="2000" dirty="0" smtClean="0">
              <a:solidFill>
                <a:schemeClr val="tx1"/>
              </a:solidFill>
              <a:latin typeface="Lucida Console" pitchFamily="49" charset="0"/>
              <a:cs typeface="Courier New" pitchFamily="49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Lucida Console" pitchFamily="49" charset="0"/>
                <a:cs typeface="Courier New" pitchFamily="49" charset="0"/>
              </a:rPr>
              <a:t>let </a:t>
            </a:r>
            <a:r>
              <a:rPr lang="en-US" sz="2000" dirty="0" err="1" smtClean="0">
                <a:solidFill>
                  <a:schemeClr val="tx1"/>
                </a:solidFill>
                <a:latin typeface="Lucida Console" pitchFamily="49" charset="0"/>
                <a:cs typeface="Courier New" pitchFamily="49" charset="0"/>
              </a:rPr>
              <a:t>judgeHand</a:t>
            </a:r>
            <a:r>
              <a:rPr lang="en-US" sz="2000" dirty="0" smtClean="0">
                <a:solidFill>
                  <a:schemeClr val="tx1"/>
                </a:solidFill>
                <a:latin typeface="Lucida Console" pitchFamily="49" charset="0"/>
                <a:cs typeface="Courier New" pitchFamily="49" charset="0"/>
              </a:rPr>
              <a:t> (cards : Card list) : </a:t>
            </a:r>
            <a:r>
              <a:rPr lang="en-US" sz="2000" dirty="0" err="1" smtClean="0">
                <a:solidFill>
                  <a:schemeClr val="tx1"/>
                </a:solidFill>
                <a:latin typeface="Lucida Console" pitchFamily="49" charset="0"/>
                <a:cs typeface="Courier New" pitchFamily="49" charset="0"/>
              </a:rPr>
              <a:t>HandType</a:t>
            </a:r>
            <a:r>
              <a:rPr lang="en-US" sz="2000" dirty="0" smtClean="0">
                <a:solidFill>
                  <a:schemeClr val="tx1"/>
                </a:solidFill>
                <a:latin typeface="Lucida Console" pitchFamily="49" charset="0"/>
                <a:cs typeface="Courier New" pitchFamily="49" charset="0"/>
              </a:rPr>
              <a:t> =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Tutorial: Pattern Matching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Functional– Patterns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357422" y="2000240"/>
            <a:ext cx="4357718" cy="350046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GB" sz="32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match</a:t>
            </a:r>
            <a:r>
              <a:rPr kumimoji="0" lang="en-US" sz="28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2800" b="0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r>
              <a:rPr kumimoji="0" lang="en-US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GB" sz="28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with</a:t>
            </a:r>
            <a:r>
              <a:rPr kumimoji="0" lang="en-US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|</a:t>
            </a:r>
            <a:r>
              <a:rPr kumimoji="0" lang="en-US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28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pat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-&gt;</a:t>
            </a:r>
            <a:r>
              <a:rPr kumimoji="0" lang="en-US" sz="28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2800" b="0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r>
              <a:rPr kumimoji="0" lang="en-US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|</a:t>
            </a:r>
            <a:r>
              <a:rPr kumimoji="0" lang="en-US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28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pat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-&gt;</a:t>
            </a:r>
            <a:r>
              <a:rPr kumimoji="0" lang="en-US" sz="28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2800" b="0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r>
              <a:rPr kumimoji="0" lang="en-US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 – Tables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8143932" cy="457203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/// Truth table for AND via pattern matching</a:t>
            </a:r>
          </a:p>
          <a:p>
            <a:endParaRPr lang="en-GB" sz="2000" b="1" dirty="0" smtClean="0">
              <a:solidFill>
                <a:srgbClr val="0033CC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testAnd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x y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match 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x, y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with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true, true -&gt; true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true, false -&gt; false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false, true -&gt; false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false, false -&gt; false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val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testAnd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: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bool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-&gt;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bool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-&gt;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bool</a:t>
            </a:r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testAnd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true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true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;;</a:t>
            </a:r>
          </a:p>
          <a:p>
            <a:r>
              <a:rPr lang="en-GB" sz="2000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val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it :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bool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= true</a:t>
            </a:r>
            <a:endParaRPr kumimoji="0" lang="en-US" sz="2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955083" y="2725632"/>
            <a:ext cx="1399870" cy="400110"/>
          </a:xfrm>
          <a:prstGeom prst="wedgeRectCallout">
            <a:avLst>
              <a:gd name="adj1" fmla="val -136269"/>
              <a:gd name="adj2" fmla="val 64299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Truth table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Patterns– Wildcards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8143932" cy="457203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/// Truth table for AND via pattern matching</a:t>
            </a:r>
          </a:p>
          <a:p>
            <a:endParaRPr lang="en-GB" sz="2000" b="1" dirty="0" smtClean="0">
              <a:solidFill>
                <a:srgbClr val="0033CC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testAnd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x y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match 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x, y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with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true, true -&gt; true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_ -&gt; false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val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testAnd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: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bool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-&gt;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bool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-&gt;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bool</a:t>
            </a:r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testAnd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true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true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;;</a:t>
            </a:r>
          </a:p>
          <a:p>
            <a:r>
              <a:rPr lang="en-GB" sz="2000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val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it :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bool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= true</a:t>
            </a:r>
            <a:endParaRPr kumimoji="0" lang="en-US" sz="2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605697" y="2725632"/>
            <a:ext cx="2098651" cy="400110"/>
          </a:xfrm>
          <a:prstGeom prst="wedgeRectCallout">
            <a:avLst>
              <a:gd name="adj1" fmla="val -161938"/>
              <a:gd name="adj2" fmla="val 91587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“Match anything”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 – Missing Cases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8143932" cy="457203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/// Truth table for AND via pattern matching</a:t>
            </a:r>
          </a:p>
          <a:p>
            <a:endParaRPr lang="en-GB" sz="2000" b="1" dirty="0" smtClean="0">
              <a:solidFill>
                <a:srgbClr val="0033CC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testAnd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x y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match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x, y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with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true, true -&gt; true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true, false -&gt; false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false, false -&gt; false</a:t>
            </a:r>
          </a:p>
          <a:p>
            <a:endParaRPr kumimoji="0" lang="en-GB" sz="2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warning FS0027: Missing case, ‘(false, true)'</a:t>
            </a:r>
            <a:endParaRPr lang="en-US" sz="2000" b="1" dirty="0" smtClean="0">
              <a:solidFill>
                <a:srgbClr val="FF0000"/>
              </a:solidFill>
              <a:latin typeface="Consolas" pitchFamily="49" charset="0"/>
              <a:cs typeface="Consolas" pitchFamily="49" charset="0"/>
            </a:endParaRPr>
          </a:p>
          <a:p>
            <a:endParaRPr kumimoji="0" lang="en-US" sz="2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821301" y="2725632"/>
            <a:ext cx="1667444" cy="400110"/>
          </a:xfrm>
          <a:prstGeom prst="wedgeRectCallout">
            <a:avLst>
              <a:gd name="adj1" fmla="val -96200"/>
              <a:gd name="adj2" fmla="val 152985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Missing case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 – Naming Things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8143932" cy="457203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endParaRPr lang="en-GB" sz="2000" b="1" dirty="0" smtClean="0">
              <a:solidFill>
                <a:srgbClr val="0033CC"/>
              </a:solidFill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solidFill>
                <a:srgbClr val="0033CC"/>
              </a:solidFill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solidFill>
                <a:srgbClr val="0033CC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formatGreeting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name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match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name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with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"Robert"  -&gt; "Hello, Bob"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"William" -&gt; "Hello, Bill"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x         -&gt;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sprintf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"Hello, %s" x</a:t>
            </a:r>
          </a:p>
          <a:p>
            <a:endParaRPr kumimoji="0" lang="en-GB" sz="2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Folded Corner 924687"/>
          <p:cNvSpPr>
            <a:spLocks noChangeArrowheads="1"/>
          </p:cNvSpPr>
          <p:nvPr/>
        </p:nvSpPr>
        <p:spPr bwMode="auto">
          <a:xfrm>
            <a:off x="4429124" y="4500570"/>
            <a:ext cx="4429156" cy="1714512"/>
          </a:xfrm>
          <a:prstGeom prst="foldedCorner">
            <a:avLst>
              <a:gd name="adj" fmla="val 12866"/>
            </a:avLst>
          </a:prstGeom>
          <a:solidFill>
            <a:srgbClr val="FFC000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&gt;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formatGreeting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"Earl";;</a:t>
            </a:r>
          </a:p>
          <a:p>
            <a:endParaRPr lang="en-GB" sz="20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Hello, Earl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 – Naming Things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8072494" cy="457203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endParaRPr lang="en-GB" sz="2000" b="1" dirty="0" smtClean="0">
              <a:solidFill>
                <a:srgbClr val="0033CC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billLong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= "William"</a:t>
            </a:r>
          </a:p>
          <a:p>
            <a:endParaRPr lang="en-GB" sz="2000" b="1" dirty="0" smtClean="0">
              <a:solidFill>
                <a:srgbClr val="0033CC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formatGreeting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name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match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name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with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"Robert"  -&gt; "Hello, Bob"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billLong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-&gt; "Hello, Bill!"</a:t>
            </a:r>
          </a:p>
          <a:p>
            <a:r>
              <a:rPr lang="en-GB" sz="20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    | x         -&gt; </a:t>
            </a:r>
            <a:r>
              <a:rPr lang="en-GB" sz="20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sprintf</a:t>
            </a:r>
            <a:r>
              <a:rPr lang="en-GB" sz="20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 "Hello, %s" x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warning FS0026: This rule will never be matched.</a:t>
            </a:r>
            <a:endParaRPr kumimoji="0" lang="en-US" sz="20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 – Literal Patterns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8143932" cy="457203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[&lt;Literal&gt;]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BillLong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= "William"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[&lt;Literal&gt;]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BobLong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= "Robert"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formatGreeting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name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match 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name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with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BobLong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-&gt; "Hello, Bob"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BillLong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-&gt; "Hello, Bill!"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| x         -&gt;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sprintf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"Hello, %s" x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 – Or Patterns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8143932" cy="457203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[&lt;Literal&gt;]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BillLong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= "William"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[&lt;Literal&gt;]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BobLong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= "Robert"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formatGreeting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name =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match 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name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with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"Bob"  |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BobLong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-&gt; "Hello, Bob"</a:t>
            </a:r>
          </a:p>
          <a:p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  | "Bill" | </a:t>
            </a:r>
            <a:r>
              <a:rPr lang="en-GB" sz="2000" b="1" dirty="0" err="1" smtClean="0">
                <a:latin typeface="Consolas" pitchFamily="49" charset="0"/>
                <a:cs typeface="Consolas" pitchFamily="49" charset="0"/>
              </a:rPr>
              <a:t>BillLong</a:t>
            </a:r>
            <a:r>
              <a:rPr lang="en-GB" sz="2000" b="1" dirty="0" smtClean="0">
                <a:latin typeface="Consolas" pitchFamily="49" charset="0"/>
                <a:cs typeface="Consolas" pitchFamily="49" charset="0"/>
              </a:rPr>
              <a:t>  -&gt; "Hello, Bill!"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| x         -&gt;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sprintf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"Hello, %s" x</a:t>
            </a: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  <a:p>
            <a:endParaRPr lang="en-GB" sz="2000" b="1" dirty="0" smtClean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Fun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 – when Guards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642910" y="1142984"/>
            <a:ext cx="8001056" cy="507209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6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open 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System</a:t>
            </a:r>
          </a:p>
          <a:p>
            <a:endParaRPr lang="en-GB" sz="16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16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rng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= new Random()</a:t>
            </a:r>
          </a:p>
          <a:p>
            <a:r>
              <a:rPr lang="en-GB" sz="16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secretNumber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rng.Next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() % 100</a:t>
            </a:r>
          </a:p>
          <a:p>
            <a:endParaRPr lang="en-GB" sz="16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16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1600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GB" sz="16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highLowGameStep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() =</a:t>
            </a: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printfn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"Guess the secret number:"</a:t>
            </a: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16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guess =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Console.ReadLine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() |&gt; int32</a:t>
            </a: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GB" sz="16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match 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guess </a:t>
            </a:r>
            <a:r>
              <a:rPr lang="en-GB" sz="16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with</a:t>
            </a: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| </a:t>
            </a:r>
            <a:r>
              <a:rPr lang="en-GB" sz="16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_ when guess &gt; </a:t>
            </a:r>
            <a:r>
              <a:rPr lang="en-GB" sz="1600" b="1" dirty="0" err="1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secretNumber</a:t>
            </a:r>
            <a:r>
              <a:rPr lang="en-GB" sz="16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-&gt; </a:t>
            </a: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printfn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"The secret number is lower."</a:t>
            </a: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highLowGameStep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()</a:t>
            </a:r>
          </a:p>
          <a:p>
            <a:endParaRPr lang="en-GB" sz="16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| _ </a:t>
            </a:r>
            <a:r>
              <a:rPr lang="en-GB" sz="16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when guess &lt; </a:t>
            </a:r>
            <a:r>
              <a:rPr lang="en-GB" sz="1600" b="1" dirty="0" err="1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secretNumber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-&gt; </a:t>
            </a: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printfn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"The secret number is higher."</a:t>
            </a: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highLowGameStep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()</a:t>
            </a:r>
          </a:p>
          <a:p>
            <a:endParaRPr lang="en-GB" sz="16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| _ -&gt; </a:t>
            </a:r>
          </a:p>
          <a:p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GB" sz="1600" b="1" dirty="0" err="1" smtClean="0">
                <a:latin typeface="Consolas" pitchFamily="49" charset="0"/>
                <a:cs typeface="Consolas" pitchFamily="49" charset="0"/>
              </a:rPr>
              <a:t>printfn</a:t>
            </a:r>
            <a:r>
              <a:rPr lang="en-GB" sz="1600" b="1" dirty="0" smtClean="0">
                <a:latin typeface="Consolas" pitchFamily="49" charset="0"/>
                <a:cs typeface="Consolas" pitchFamily="49" charset="0"/>
              </a:rPr>
              <a:t> "You've guessed correctly!"</a:t>
            </a:r>
          </a:p>
          <a:p>
            <a:endParaRPr lang="en-GB" sz="1600" b="1" dirty="0" smtClean="0">
              <a:latin typeface="Consolas" pitchFamily="49" charset="0"/>
              <a:cs typeface="Consolas" pitchFamily="49" charset="0"/>
            </a:endParaRPr>
          </a:p>
          <a:p>
            <a:endParaRPr lang="en-GB" sz="16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121864" y="2725632"/>
            <a:ext cx="1066319" cy="400110"/>
          </a:xfrm>
          <a:prstGeom prst="wedgeRectCallout">
            <a:avLst>
              <a:gd name="adj1" fmla="val -209364"/>
              <a:gd name="adj2" fmla="val 112053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“Guard”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 – Matching Structured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00034" y="1571612"/>
            <a:ext cx="8143932" cy="4572032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sz="2000" b="1" dirty="0" err="1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rec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ea typeface="Calibri"/>
                <a:cs typeface="Consolas" pitchFamily="49" charset="0"/>
              </a:rPr>
              <a:t>listLength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l =</a:t>
            </a: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   </a:t>
            </a:r>
            <a:r>
              <a:rPr lang="en-GB" sz="2000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match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l </a:t>
            </a:r>
            <a:r>
              <a:rPr lang="en-GB" sz="2000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with</a:t>
            </a: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   | [] </a:t>
            </a:r>
            <a:r>
              <a:rPr lang="en-GB" sz="2000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-&gt;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0</a:t>
            </a: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   | [_] </a:t>
            </a:r>
            <a:r>
              <a:rPr lang="en-GB" sz="2000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-&gt;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1</a:t>
            </a: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   | [_; _] </a:t>
            </a:r>
            <a:r>
              <a:rPr lang="en-GB" sz="2000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-&gt;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2</a:t>
            </a: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   | [_; _; _] </a:t>
            </a:r>
            <a:r>
              <a:rPr lang="en-GB" sz="2000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-&gt;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3</a:t>
            </a: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   | </a:t>
            </a:r>
            <a:r>
              <a:rPr lang="en-GB" sz="2000" b="1" dirty="0" err="1" smtClean="0">
                <a:latin typeface="Consolas" pitchFamily="49" charset="0"/>
                <a:ea typeface="Calibri"/>
                <a:cs typeface="Consolas" pitchFamily="49" charset="0"/>
              </a:rPr>
              <a:t>hd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:: tail </a:t>
            </a:r>
            <a:r>
              <a:rPr lang="en-GB" sz="2000" b="1" dirty="0" smtClean="0">
                <a:solidFill>
                  <a:srgbClr val="0000FF"/>
                </a:solidFill>
                <a:latin typeface="Consolas" pitchFamily="49" charset="0"/>
                <a:ea typeface="Calibri"/>
                <a:cs typeface="Consolas" pitchFamily="49" charset="0"/>
              </a:rPr>
              <a:t>-&gt;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1 + </a:t>
            </a:r>
            <a:r>
              <a:rPr lang="en-GB" sz="2000" b="1" dirty="0" err="1" smtClean="0">
                <a:latin typeface="Consolas" pitchFamily="49" charset="0"/>
                <a:ea typeface="Calibri"/>
                <a:cs typeface="Consolas" pitchFamily="49" charset="0"/>
              </a:rPr>
              <a:t>listLength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tail</a:t>
            </a: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 </a:t>
            </a:r>
            <a:endParaRPr lang="en-GB" sz="2000" b="1" dirty="0">
              <a:latin typeface="Consolas" pitchFamily="49" charset="0"/>
              <a:ea typeface="Calibri"/>
              <a:cs typeface="Consolas" pitchFamily="49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325049" y="2571744"/>
            <a:ext cx="2659959" cy="707886"/>
          </a:xfrm>
          <a:prstGeom prst="wedgeRectCallout">
            <a:avLst>
              <a:gd name="adj1" fmla="val -112150"/>
              <a:gd name="adj2" fmla="val 37752"/>
            </a:avLst>
          </a:prstGeom>
          <a:solidFill>
            <a:srgbClr val="0033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 anchorCtr="1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A series of structured </a:t>
            </a:r>
          </a:p>
          <a:p>
            <a:pPr algn="ctr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patterns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Patterns – Everywhere!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GB" dirty="0"/>
          </a:p>
        </p:txBody>
      </p:sp>
      <p:sp>
        <p:nvSpPr>
          <p:cNvPr id="5" name="Folded Corner 924687"/>
          <p:cNvSpPr>
            <a:spLocks noChangeArrowheads="1"/>
          </p:cNvSpPr>
          <p:nvPr/>
        </p:nvSpPr>
        <p:spPr bwMode="auto">
          <a:xfrm>
            <a:off x="441552" y="2185974"/>
            <a:ext cx="2159566" cy="454283"/>
          </a:xfrm>
          <a:prstGeom prst="foldedCorner">
            <a:avLst>
              <a:gd name="adj" fmla="val 12500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=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endParaRPr lang="en-GB" sz="2000" i="1" noProof="1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Folded Corner 924687"/>
          <p:cNvSpPr>
            <a:spLocks noChangeArrowheads="1"/>
          </p:cNvSpPr>
          <p:nvPr/>
        </p:nvSpPr>
        <p:spPr bwMode="auto">
          <a:xfrm>
            <a:off x="441552" y="4114800"/>
            <a:ext cx="2441694" cy="1502628"/>
          </a:xfrm>
          <a:prstGeom prst="foldedCorner">
            <a:avLst>
              <a:gd name="adj" fmla="val 12500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match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with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|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-&gt;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endParaRPr lang="en-GB" sz="2000" i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|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-&gt;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endParaRPr lang="en-GB" sz="2000" i="1" noProof="1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|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-&gt;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endParaRPr lang="en-GB" sz="2000" i="1" noProof="1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" name="Folded Corner 924687"/>
          <p:cNvSpPr>
            <a:spLocks noChangeArrowheads="1"/>
          </p:cNvSpPr>
          <p:nvPr/>
        </p:nvSpPr>
        <p:spPr bwMode="auto">
          <a:xfrm>
            <a:off x="441552" y="3471858"/>
            <a:ext cx="3570208" cy="454283"/>
          </a:xfrm>
          <a:prstGeom prst="foldedCorner">
            <a:avLst>
              <a:gd name="adj" fmla="val 12500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i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...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i="1" dirty="0" err="1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=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endParaRPr lang="en-GB" sz="2000" i="1" noProof="1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" name="Folded Corner 924687"/>
          <p:cNvSpPr>
            <a:spLocks noChangeArrowheads="1"/>
          </p:cNvSpPr>
          <p:nvPr/>
        </p:nvSpPr>
        <p:spPr bwMode="auto">
          <a:xfrm>
            <a:off x="4942146" y="3829048"/>
            <a:ext cx="3852337" cy="1852077"/>
          </a:xfrm>
          <a:prstGeom prst="foldedCorner">
            <a:avLst>
              <a:gd name="adj" fmla="val 12500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seq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for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in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do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in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do</a:t>
            </a:r>
            <a:endParaRPr lang="en-GB" sz="2000" i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       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=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endParaRPr lang="en-GB" sz="2000" i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000" i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...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yield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}</a:t>
            </a:r>
            <a:endParaRPr lang="en-GB" sz="2000" b="1" noProof="1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" name="Folded Corner 924687"/>
          <p:cNvSpPr>
            <a:spLocks noChangeArrowheads="1"/>
          </p:cNvSpPr>
          <p:nvPr/>
        </p:nvSpPr>
        <p:spPr bwMode="auto">
          <a:xfrm>
            <a:off x="4942146" y="2185974"/>
            <a:ext cx="2159566" cy="1502628"/>
          </a:xfrm>
          <a:prstGeom prst="foldedCorner">
            <a:avLst>
              <a:gd name="adj" fmla="val 12500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try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with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|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-&gt;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|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-&gt;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endParaRPr lang="en-GB" sz="2000" i="1" noProof="1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70444" y="218597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Binding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584824" y="3971924"/>
            <a:ext cx="906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Function</a:t>
            </a:r>
          </a:p>
          <a:p>
            <a:r>
              <a:rPr lang="en-GB" dirty="0" smtClean="0"/>
              <a:t>binding</a:t>
            </a:r>
            <a:endParaRPr lang="en-GB" dirty="0"/>
          </a:p>
        </p:txBody>
      </p:sp>
      <p:sp>
        <p:nvSpPr>
          <p:cNvPr id="13" name="Folded Corner 924687"/>
          <p:cNvSpPr>
            <a:spLocks noChangeArrowheads="1"/>
          </p:cNvSpPr>
          <p:nvPr/>
        </p:nvSpPr>
        <p:spPr bwMode="auto">
          <a:xfrm>
            <a:off x="441552" y="2828916"/>
            <a:ext cx="2300630" cy="454283"/>
          </a:xfrm>
          <a:prstGeom prst="foldedCorner">
            <a:avLst>
              <a:gd name="adj" fmla="val 12500"/>
            </a:avLst>
          </a:prstGeom>
          <a:solidFill>
            <a:srgbClr val="F8F57B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fun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i="1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pat</a:t>
            </a:r>
            <a:r>
              <a:rPr lang="en-GB" sz="2000" b="1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-&gt; </a:t>
            </a:r>
            <a:r>
              <a:rPr lang="en-GB" sz="2000" i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expr</a:t>
            </a:r>
            <a:endParaRPr lang="en-GB" sz="2000" i="1" noProof="1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13320" y="282891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Function Values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156196" y="4972056"/>
            <a:ext cx="122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Match</a:t>
            </a:r>
          </a:p>
          <a:p>
            <a:r>
              <a:rPr lang="en-GB" dirty="0" smtClean="0"/>
              <a:t>expressions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7371038" y="2185974"/>
            <a:ext cx="1056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Exception</a:t>
            </a:r>
          </a:p>
          <a:p>
            <a:r>
              <a:rPr lang="en-GB" dirty="0" smtClean="0"/>
              <a:t>Handling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7728228" y="3257544"/>
            <a:ext cx="141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Sequence </a:t>
            </a:r>
          </a:p>
          <a:p>
            <a:r>
              <a:rPr lang="en-GB" dirty="0" smtClean="0"/>
              <a:t>expressions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2" grpId="0"/>
      <p:bldP spid="13" grpId="0" animBg="1"/>
      <p:bldP spid="14" grpId="0"/>
      <p:bldP spid="15" grpId="0"/>
      <p:bldP spid="16" grpId="0"/>
      <p:bldP spid="1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Tutorial: Imperative Programming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Imperative – Changing Values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You can do it:</a:t>
            </a:r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85786" y="2214554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mutable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x = 1</a:t>
            </a: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x &lt;- x + 1</a:t>
            </a: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x &lt;- x + 2</a:t>
            </a: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endParaRPr lang="en-GB" sz="2000" b="1" dirty="0">
              <a:latin typeface="Consolas" pitchFamily="49" charset="0"/>
              <a:ea typeface="Calibri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Imperative – Reference Cells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Some data structures are inherently mutable</a:t>
            </a:r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85786" y="2214554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type 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</a:t>
            </a:r>
            <a:r>
              <a:rPr lang="en-GB" sz="2000" b="1" dirty="0" err="1" smtClean="0">
                <a:latin typeface="Consolas" pitchFamily="49" charset="0"/>
                <a:ea typeface="Calibri"/>
                <a:cs typeface="Consolas" pitchFamily="49" charset="0"/>
              </a:rPr>
              <a:t>ReferenceCell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&lt;'T&gt; = </a:t>
            </a:r>
          </a:p>
          <a:p>
            <a:pPr>
              <a:spcAft>
                <a:spcPts val="0"/>
              </a:spcAft>
            </a:pP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   {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mutable 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contents : 'T }</a:t>
            </a: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ref x = { contents = x }</a:t>
            </a: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ea typeface="Calibri"/>
                <a:cs typeface="Consolas" pitchFamily="49" charset="0"/>
              </a:rPr>
              <a:t>let </a:t>
            </a:r>
            <a:r>
              <a:rPr lang="en-GB" sz="2000" b="1" dirty="0" err="1" smtClean="0">
                <a:latin typeface="Consolas" pitchFamily="49" charset="0"/>
                <a:ea typeface="Calibri"/>
                <a:cs typeface="Consolas" pitchFamily="49" charset="0"/>
              </a:rPr>
              <a:t>refCell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= ref 3</a:t>
            </a: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err="1" smtClean="0">
                <a:latin typeface="Consolas" pitchFamily="49" charset="0"/>
                <a:ea typeface="Calibri"/>
                <a:cs typeface="Consolas" pitchFamily="49" charset="0"/>
              </a:rPr>
              <a:t>refCell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&lt;- </a:t>
            </a:r>
            <a:r>
              <a:rPr lang="en-GB" sz="2000" b="1" dirty="0" err="1" smtClean="0">
                <a:latin typeface="Consolas" pitchFamily="49" charset="0"/>
                <a:ea typeface="Calibri"/>
                <a:cs typeface="Consolas" pitchFamily="49" charset="0"/>
              </a:rPr>
              <a:t>refCell.contents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+ 1</a:t>
            </a: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err="1" smtClean="0">
                <a:latin typeface="Consolas" pitchFamily="49" charset="0"/>
                <a:ea typeface="Calibri"/>
                <a:cs typeface="Consolas" pitchFamily="49" charset="0"/>
              </a:rPr>
              <a:t>refCell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&lt;- </a:t>
            </a:r>
            <a:r>
              <a:rPr lang="en-GB" sz="2000" b="1" dirty="0" err="1" smtClean="0">
                <a:latin typeface="Consolas" pitchFamily="49" charset="0"/>
                <a:ea typeface="Calibri"/>
                <a:cs typeface="Consolas" pitchFamily="49" charset="0"/>
              </a:rPr>
              <a:t>refCell.contents</a:t>
            </a:r>
            <a:r>
              <a:rPr lang="en-GB" sz="2000" b="1" dirty="0" smtClean="0">
                <a:latin typeface="Consolas" pitchFamily="49" charset="0"/>
                <a:ea typeface="Calibri"/>
                <a:cs typeface="Consolas" pitchFamily="49" charset="0"/>
              </a:rPr>
              <a:t> + 3</a:t>
            </a: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endParaRPr lang="en-GB" sz="2000" b="1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endParaRPr lang="en-GB" sz="2000" dirty="0">
              <a:latin typeface="Consolas" pitchFamily="49" charset="0"/>
              <a:ea typeface="Calibri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Imperative – Mutable Collections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Some Other Mutable Collections</a:t>
            </a:r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85786" y="2214554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endParaRPr lang="en-GB" sz="2800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800" dirty="0" smtClean="0">
                <a:latin typeface="Consolas" pitchFamily="49" charset="0"/>
                <a:ea typeface="Calibri"/>
                <a:cs typeface="Consolas" pitchFamily="49" charset="0"/>
              </a:rPr>
              <a:t>	</a:t>
            </a:r>
            <a:r>
              <a:rPr lang="en-GB" sz="2800" dirty="0" err="1" smtClean="0">
                <a:latin typeface="Consolas" pitchFamily="49" charset="0"/>
                <a:ea typeface="Calibri"/>
                <a:cs typeface="Consolas" pitchFamily="49" charset="0"/>
              </a:rPr>
              <a:t>ResizeArray</a:t>
            </a:r>
            <a:r>
              <a:rPr lang="en-GB" sz="2800" dirty="0" smtClean="0">
                <a:latin typeface="Consolas" pitchFamily="49" charset="0"/>
                <a:ea typeface="Calibri"/>
                <a:cs typeface="Consolas" pitchFamily="49" charset="0"/>
              </a:rPr>
              <a:t>&lt;'T&gt;</a:t>
            </a:r>
          </a:p>
          <a:p>
            <a:pPr>
              <a:spcAft>
                <a:spcPts val="0"/>
              </a:spcAft>
            </a:pPr>
            <a:endParaRPr lang="en-GB" sz="2800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800" dirty="0" smtClean="0">
                <a:latin typeface="Consolas" pitchFamily="49" charset="0"/>
                <a:ea typeface="Calibri"/>
                <a:cs typeface="Consolas" pitchFamily="49" charset="0"/>
              </a:rPr>
              <a:t>	Dictionary&lt;'Key, 'Value&gt;</a:t>
            </a:r>
          </a:p>
          <a:p>
            <a:pPr>
              <a:spcAft>
                <a:spcPts val="0"/>
              </a:spcAft>
            </a:pPr>
            <a:endParaRPr lang="en-GB" sz="2800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800" dirty="0" smtClean="0">
                <a:latin typeface="Consolas" pitchFamily="49" charset="0"/>
                <a:ea typeface="Calibri"/>
                <a:cs typeface="Consolas" pitchFamily="49" charset="0"/>
              </a:rPr>
              <a:t>	</a:t>
            </a:r>
            <a:r>
              <a:rPr lang="en-GB" sz="2800" dirty="0" err="1" smtClean="0">
                <a:latin typeface="Consolas" pitchFamily="49" charset="0"/>
                <a:ea typeface="Calibri"/>
                <a:cs typeface="Consolas" pitchFamily="49" charset="0"/>
              </a:rPr>
              <a:t>HashSet</a:t>
            </a:r>
            <a:r>
              <a:rPr lang="en-GB" sz="2800" dirty="0" smtClean="0">
                <a:latin typeface="Consolas" pitchFamily="49" charset="0"/>
                <a:ea typeface="Calibri"/>
                <a:cs typeface="Consolas" pitchFamily="49" charset="0"/>
              </a:rPr>
              <a:t>&lt;'T&gt;</a:t>
            </a:r>
          </a:p>
          <a:p>
            <a:pPr>
              <a:spcAft>
                <a:spcPts val="0"/>
              </a:spcAft>
            </a:pPr>
            <a:endParaRPr lang="en-GB" sz="2800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800" dirty="0" smtClean="0">
                <a:latin typeface="Consolas" pitchFamily="49" charset="0"/>
                <a:ea typeface="Calibri"/>
                <a:cs typeface="Consolas" pitchFamily="49" charset="0"/>
              </a:rPr>
              <a:t>	'T[]</a:t>
            </a:r>
            <a:endParaRPr lang="en-GB" sz="2800" dirty="0">
              <a:latin typeface="Consolas" pitchFamily="49" charset="0"/>
              <a:ea typeface="Calibri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Exercise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752600"/>
            <a:ext cx="8763000" cy="286232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Open a file and return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	a dictionary of the number of times each line 	occurs in the file.</a:t>
            </a:r>
          </a:p>
          <a:p>
            <a:endParaRPr lang="en-US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Design:</a:t>
            </a:r>
          </a:p>
          <a:p>
            <a:endParaRPr lang="en-US" sz="2000" dirty="0" smtClean="0">
              <a:solidFill>
                <a:schemeClr val="accent2">
                  <a:lumMod val="50000"/>
                </a:schemeClr>
              </a:solidFill>
              <a:latin typeface="Lucida Console" pitchFamily="49" charset="0"/>
            </a:endParaRPr>
          </a:p>
          <a:p>
            <a:pPr algn="ctr"/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Lucida Console" pitchFamily="49" charset="0"/>
              </a:rPr>
              <a:t> </a:t>
            </a:r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let </a:t>
            </a:r>
            <a:r>
              <a:rPr lang="en-GB" sz="2400" dirty="0" err="1" smtClean="0">
                <a:solidFill>
                  <a:schemeClr val="tx1"/>
                </a:solidFill>
                <a:latin typeface="Lucida Console" pitchFamily="49" charset="0"/>
              </a:rPr>
              <a:t>countLines</a:t>
            </a:r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(</a:t>
            </a:r>
            <a:r>
              <a:rPr lang="en-GB" sz="2400" dirty="0" err="1" smtClean="0">
                <a:solidFill>
                  <a:schemeClr val="tx1"/>
                </a:solidFill>
                <a:latin typeface="Lucida Console" pitchFamily="49" charset="0"/>
              </a:rPr>
              <a:t>filePath:string</a:t>
            </a:r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) = ...</a:t>
            </a:r>
          </a:p>
          <a:p>
            <a:endParaRPr lang="en-US" sz="16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Tutorial: Objects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GB" dirty="0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724400" y="4572000"/>
            <a:ext cx="3962400" cy="1600200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Interface Types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type</a:t>
            </a: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16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IObject</a:t>
            </a: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=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</a:t>
            </a:r>
            <a:r>
              <a:rPr kumimoji="0" lang="en-GB" sz="1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interface</a:t>
            </a: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16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ISimpleObject</a:t>
            </a:r>
            <a:endParaRPr kumimoji="0" lang="en-US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</a:t>
            </a:r>
            <a:r>
              <a:rPr kumimoji="0" lang="en-GB" sz="1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abstract</a:t>
            </a: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Prop1 : </a:t>
            </a:r>
            <a:r>
              <a:rPr kumimoji="0" lang="en-US" sz="16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type</a:t>
            </a:r>
            <a:endParaRPr kumimoji="0" lang="en-US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</a:t>
            </a:r>
            <a:r>
              <a:rPr kumimoji="0" lang="en-GB" sz="1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abstract</a:t>
            </a: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Meth2 : </a:t>
            </a:r>
            <a:r>
              <a:rPr kumimoji="0" lang="en-US" sz="16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type</a:t>
            </a: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-&gt; </a:t>
            </a:r>
            <a:r>
              <a:rPr kumimoji="0" lang="en-US" sz="16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type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785918" y="1214422"/>
            <a:ext cx="5314968" cy="304800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Class Types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type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ObjectType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(</a:t>
            </a:r>
            <a:r>
              <a:rPr kumimoji="0" lang="en-US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args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) =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</a:t>
            </a:r>
            <a:r>
              <a:rPr kumimoji="0" lang="en-GB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let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internalValue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= </a:t>
            </a:r>
            <a:r>
              <a:rPr kumimoji="0" lang="en-US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endParaRPr kumimoji="0" lang="en-US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</a:t>
            </a:r>
            <a:r>
              <a:rPr kumimoji="0" lang="en-GB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let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internalFunction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args</a:t>
            </a:r>
            <a:r>
              <a:rPr kumimoji="0" lang="en-US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= </a:t>
            </a:r>
            <a:r>
              <a:rPr kumimoji="0" lang="en-US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endParaRPr kumimoji="0" lang="en-US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</a:t>
            </a:r>
            <a:r>
              <a:rPr kumimoji="0" lang="en-GB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let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GB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mutable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internalState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= </a:t>
            </a:r>
            <a:r>
              <a:rPr kumimoji="0" lang="en-US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endParaRPr kumimoji="0" lang="en-US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</a:t>
            </a:r>
            <a:r>
              <a:rPr kumimoji="0" lang="en-GB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member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x.Prop1 = </a:t>
            </a:r>
            <a:r>
              <a:rPr kumimoji="0" lang="en-US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endParaRPr kumimoji="0" lang="en-US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   </a:t>
            </a:r>
            <a:r>
              <a:rPr kumimoji="0" lang="en-GB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member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x.Meth2 </a:t>
            </a:r>
            <a:r>
              <a:rPr kumimoji="0" lang="en-US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args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 = </a:t>
            </a:r>
            <a:r>
              <a:rPr kumimoji="0" lang="en-US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expr</a:t>
            </a:r>
            <a:endParaRPr kumimoji="0" lang="en-US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28600" y="4876800"/>
            <a:ext cx="4286280" cy="857256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cs typeface="Consolas" pitchFamily="49" charset="0"/>
              </a:rPr>
              <a:t>Constructing Objects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new</a:t>
            </a:r>
            <a:r>
              <a:rPr lang="en-GB" sz="16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16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FileInfo</a:t>
            </a:r>
            <a:r>
              <a:rPr lang="en-GB" sz="16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(@"c:\misc\test.fs")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Code!</a:t>
            </a:r>
            <a:endParaRPr lang="en-A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1"/>
            <a:ext cx="3614735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b="1" dirty="0" smtClean="0">
                <a:solidFill>
                  <a:srgbClr val="92D050"/>
                </a:solidFill>
                <a:latin typeface="Lucida Console" pitchFamily="49" charset="0"/>
              </a:rPr>
              <a:t>//F#</a:t>
            </a:r>
          </a:p>
          <a:p>
            <a:pPr>
              <a:buNone/>
            </a:pPr>
            <a:r>
              <a:rPr lang="en-AU" sz="1800" b="1" dirty="0" smtClean="0">
                <a:solidFill>
                  <a:srgbClr val="92D050"/>
                </a:solidFill>
                <a:latin typeface="Lucida Console" pitchFamily="49" charset="0"/>
              </a:rPr>
              <a:t>open </a:t>
            </a:r>
            <a:r>
              <a:rPr lang="en-AU" sz="1800" b="1" dirty="0">
                <a:solidFill>
                  <a:srgbClr val="92D050"/>
                </a:solidFill>
                <a:latin typeface="Lucida Console" pitchFamily="49" charset="0"/>
              </a:rPr>
              <a:t>System</a:t>
            </a:r>
          </a:p>
          <a:p>
            <a:pPr>
              <a:buNone/>
            </a:pPr>
            <a:r>
              <a:rPr lang="en-AU" sz="1800" b="1" dirty="0">
                <a:solidFill>
                  <a:srgbClr val="92D050"/>
                </a:solidFill>
                <a:latin typeface="Lucida Console" pitchFamily="49" charset="0"/>
              </a:rPr>
              <a:t>let a = 2</a:t>
            </a:r>
          </a:p>
          <a:p>
            <a:pPr>
              <a:buNone/>
            </a:pPr>
            <a:r>
              <a:rPr lang="en-AU" sz="1800" b="1" dirty="0">
                <a:solidFill>
                  <a:srgbClr val="92D050"/>
                </a:solidFill>
                <a:latin typeface="Lucida Console" pitchFamily="49" charset="0"/>
              </a:rPr>
              <a:t>Console.WriteLine a</a:t>
            </a:r>
            <a:endParaRPr lang="en-US" sz="1800" b="1" dirty="0">
              <a:solidFill>
                <a:srgbClr val="92D050"/>
              </a:solidFill>
              <a:latin typeface="Lucida Console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86182" y="1643051"/>
            <a:ext cx="5143536" cy="4525963"/>
          </a:xfrm>
          <a:prstGeom prst="rect">
            <a:avLst/>
          </a:prstGeom>
        </p:spPr>
        <p:txBody>
          <a:bodyPr vert="horz" lIns="91432" tIns="45715" rIns="91432" bIns="45715" rtlCol="0">
            <a:noAutofit/>
          </a:bodyPr>
          <a:lstStyle/>
          <a:p>
            <a:pPr marL="342871" indent="-342871">
              <a:spcBef>
                <a:spcPct val="20000"/>
              </a:spcBef>
              <a:defRPr/>
            </a:pP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//C#</a:t>
            </a:r>
          </a:p>
          <a:p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using System;</a:t>
            </a:r>
          </a:p>
          <a:p>
            <a:endParaRPr lang="en-AU" b="1" dirty="0">
              <a:solidFill>
                <a:schemeClr val="accent5">
                  <a:lumMod val="40000"/>
                  <a:lumOff val="60000"/>
                </a:schemeClr>
              </a:solidFill>
              <a:latin typeface="Lucida Console" pitchFamily="49" charset="0"/>
            </a:endParaRPr>
          </a:p>
          <a:p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namespace ConsoleApplication1</a:t>
            </a:r>
          </a:p>
          <a:p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{</a:t>
            </a:r>
          </a:p>
          <a:p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class 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Program</a:t>
            </a:r>
          </a:p>
          <a:p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{</a:t>
            </a:r>
            <a:endParaRPr lang="en-AU" b="1" dirty="0">
              <a:solidFill>
                <a:schemeClr val="accent5">
                  <a:lumMod val="40000"/>
                  <a:lumOff val="60000"/>
                </a:schemeClr>
              </a:solidFill>
              <a:latin typeface="Lucida Console" pitchFamily="49" charset="0"/>
            </a:endParaRPr>
          </a:p>
          <a:p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static int a()</a:t>
            </a:r>
          </a:p>
          <a:p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{</a:t>
            </a:r>
          </a:p>
          <a:p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    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return 2;</a:t>
            </a:r>
          </a:p>
          <a:p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}</a:t>
            </a:r>
          </a:p>
          <a:p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  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static void Main(string[] </a:t>
            </a:r>
            <a:r>
              <a:rPr lang="en-AU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args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)</a:t>
            </a:r>
          </a:p>
          <a:p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  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{</a:t>
            </a:r>
          </a:p>
          <a:p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      </a:t>
            </a:r>
            <a:r>
              <a:rPr lang="en-AU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Console.WriteLine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(a);            </a:t>
            </a:r>
          </a:p>
          <a:p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  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}</a:t>
            </a:r>
          </a:p>
          <a:p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  </a:t>
            </a:r>
            <a:r>
              <a:rPr lang="en-A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}</a:t>
            </a:r>
          </a:p>
          <a:p>
            <a:r>
              <a:rPr lang="en-AU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Lucida Console" pitchFamily="49" charset="0"/>
              </a:rPr>
              <a:t>}</a:t>
            </a:r>
            <a:endParaRPr lang="en-AU" b="1" dirty="0">
              <a:solidFill>
                <a:schemeClr val="accent5">
                  <a:lumMod val="40000"/>
                  <a:lumOff val="60000"/>
                </a:schemeClr>
              </a:solidFill>
              <a:latin typeface="Lucida Console" pitchFamily="49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1357290" y="5500702"/>
            <a:ext cx="2428892" cy="1071570"/>
          </a:xfrm>
          <a:prstGeom prst="wedgeRectCallout">
            <a:avLst>
              <a:gd name="adj1" fmla="val 57869"/>
              <a:gd name="adj2" fmla="val -158483"/>
            </a:avLst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lIns="91432" tIns="45715" rIns="91432" bIns="45715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Noise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Than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Signal!</a:t>
            </a: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F# - Objects + Functional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type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Vector2D(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dx:double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,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dy:double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) =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v.DX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</a:t>
            </a:r>
            <a:endParaRPr lang="en-US" b="1" kern="1200" dirty="0" smtClean="0">
              <a:solidFill>
                <a:schemeClr val="accent2">
                  <a:lumMod val="40000"/>
                  <a:lumOff val="60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v.DY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dy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v.Length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sqrt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*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dx+dy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*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dy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v.Scale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(k) = Vector2D(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*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k,dy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*k)</a:t>
            </a:r>
            <a:endParaRPr lang="en-US" b="1" kern="1200" dirty="0" smtClean="0">
              <a:solidFill>
                <a:schemeClr val="accent2">
                  <a:lumMod val="40000"/>
                  <a:lumOff val="60000"/>
                </a:schemeClr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Rectangular Callout 3"/>
          <p:cNvSpPr/>
          <p:nvPr/>
        </p:nvSpPr>
        <p:spPr>
          <a:xfrm>
            <a:off x="6429388" y="1928802"/>
            <a:ext cx="1643074" cy="1015663"/>
          </a:xfrm>
          <a:prstGeom prst="wedgeRectCallout">
            <a:avLst>
              <a:gd name="adj1" fmla="val -84021"/>
              <a:gd name="adj2" fmla="val -53055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2000" dirty="0" smtClean="0"/>
              <a:t>Inputs to object construction</a:t>
            </a:r>
            <a:endParaRPr lang="en-GB" sz="2000" dirty="0"/>
          </a:p>
        </p:txBody>
      </p:sp>
      <p:sp>
        <p:nvSpPr>
          <p:cNvPr id="5" name="Rectangular Callout 4"/>
          <p:cNvSpPr/>
          <p:nvPr/>
        </p:nvSpPr>
        <p:spPr>
          <a:xfrm>
            <a:off x="6715140" y="3143248"/>
            <a:ext cx="1643074" cy="707886"/>
          </a:xfrm>
          <a:prstGeom prst="wedgeRectCallout">
            <a:avLst>
              <a:gd name="adj1" fmla="val -115325"/>
              <a:gd name="adj2" fmla="val -16389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2000" dirty="0" smtClean="0"/>
              <a:t>Exported properties</a:t>
            </a:r>
            <a:endParaRPr lang="en-GB" sz="2000" dirty="0"/>
          </a:p>
        </p:txBody>
      </p:sp>
      <p:sp>
        <p:nvSpPr>
          <p:cNvPr id="6" name="Rectangular Callout 5"/>
          <p:cNvSpPr/>
          <p:nvPr/>
        </p:nvSpPr>
        <p:spPr>
          <a:xfrm>
            <a:off x="6143636" y="5715016"/>
            <a:ext cx="1643074" cy="707886"/>
          </a:xfrm>
          <a:prstGeom prst="wedgeRectCallout">
            <a:avLst>
              <a:gd name="adj1" fmla="val -79963"/>
              <a:gd name="adj2" fmla="val -91944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2000" dirty="0" smtClean="0"/>
              <a:t>Exported method</a:t>
            </a:r>
            <a:endParaRPr lang="en-GB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F# - Objects + Functional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type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Vector2D(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dx:double,dy:double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) =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let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norm2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*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dx+dy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*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dy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v.DX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v.DY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dy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v.Length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sqrt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(norm2)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v.Norm2 = norm2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6429388" y="1928802"/>
            <a:ext cx="2071702" cy="1214446"/>
          </a:xfrm>
          <a:prstGeom prst="wedgeRectCallout">
            <a:avLst>
              <a:gd name="adj1" fmla="val -126440"/>
              <a:gd name="adj2" fmla="val -9592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Internal (pre-computed) values and functions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F# - Objects + Functional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type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HuffmanEncoding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freq:seq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&lt;char*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&gt;) =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  </a:t>
            </a:r>
            <a:endParaRPr lang="en-US" b="1" i="1" kern="1200" dirty="0" smtClean="0">
              <a:solidFill>
                <a:schemeClr val="accent2">
                  <a:lumMod val="40000"/>
                  <a:lumOff val="60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sz="2000" b="1" i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...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sz="2000" b="1" i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&lt; 50 lines of beautiful functional code&gt;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sz="2000" b="1" i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...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x.Encode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(input: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seq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&lt;char&gt;) =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       encode(input)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x.Decode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(input: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seq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&lt;char&gt;) =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       decode(input)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6929454" y="785794"/>
            <a:ext cx="1643074" cy="857256"/>
          </a:xfrm>
          <a:prstGeom prst="wedgeRectCallout">
            <a:avLst>
              <a:gd name="adj1" fmla="val -142572"/>
              <a:gd name="adj2" fmla="val 49167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Immutable inputs</a:t>
            </a:r>
            <a:endParaRPr lang="en-GB" sz="2000" b="1" dirty="0"/>
          </a:p>
        </p:txBody>
      </p:sp>
      <p:sp>
        <p:nvSpPr>
          <p:cNvPr id="5" name="Rectangular Callout 4"/>
          <p:cNvSpPr/>
          <p:nvPr/>
        </p:nvSpPr>
        <p:spPr>
          <a:xfrm>
            <a:off x="7072330" y="2857496"/>
            <a:ext cx="1643074" cy="857256"/>
          </a:xfrm>
          <a:prstGeom prst="wedgeRectCallout">
            <a:avLst>
              <a:gd name="adj1" fmla="val -76485"/>
              <a:gd name="adj2" fmla="val -25277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Internal tables</a:t>
            </a:r>
            <a:endParaRPr lang="en-GB" sz="2000" b="1" dirty="0"/>
          </a:p>
        </p:txBody>
      </p:sp>
      <p:sp>
        <p:nvSpPr>
          <p:cNvPr id="6" name="Rectangular Callout 5"/>
          <p:cNvSpPr/>
          <p:nvPr/>
        </p:nvSpPr>
        <p:spPr>
          <a:xfrm>
            <a:off x="7215206" y="4143380"/>
            <a:ext cx="1643074" cy="857256"/>
          </a:xfrm>
          <a:prstGeom prst="wedgeRectCallout">
            <a:avLst>
              <a:gd name="adj1" fmla="val -109529"/>
              <a:gd name="adj2" fmla="val -47499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Publish access</a:t>
            </a:r>
            <a:endParaRPr lang="en-GB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F# - Objects + Functional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type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Vector2D(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dx:double,dy:double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) =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let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mutable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currDX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dx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let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mutable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currDX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dy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v.DX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currDX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v.DY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currDY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nsolas" pitchFamily="49" charset="0"/>
                <a:cs typeface="Consolas" pitchFamily="49" charset="0"/>
              </a:rPr>
              <a:t>   member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v.Move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) = </a:t>
            </a: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currDX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&lt;-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currDX+x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  <a:p>
            <a:pPr marL="0" indent="0" defTabSz="914363" eaLnBrk="1" fontAlgn="auto" hangingPunct="1">
              <a:lnSpc>
                <a:spcPct val="9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currDY</a:t>
            </a:r>
            <a:r>
              <a:rPr lang="en-US" b="1" kern="1200" dirty="0" smtClean="0">
                <a:latin typeface="Consolas" pitchFamily="49" charset="0"/>
                <a:cs typeface="Consolas" pitchFamily="49" charset="0"/>
              </a:rPr>
              <a:t> &lt;- </a:t>
            </a:r>
            <a:r>
              <a:rPr lang="en-US" b="1" kern="1200" dirty="0" err="1" smtClean="0">
                <a:latin typeface="Consolas" pitchFamily="49" charset="0"/>
                <a:cs typeface="Consolas" pitchFamily="49" charset="0"/>
              </a:rPr>
              <a:t>currDY+y</a:t>
            </a:r>
            <a:endParaRPr lang="en-US" b="1" kern="12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Rectangular Callout 3"/>
          <p:cNvSpPr/>
          <p:nvPr/>
        </p:nvSpPr>
        <p:spPr>
          <a:xfrm>
            <a:off x="6429388" y="1928802"/>
            <a:ext cx="2071702" cy="642942"/>
          </a:xfrm>
          <a:prstGeom prst="wedgeRectCallout">
            <a:avLst>
              <a:gd name="adj1" fmla="val -125061"/>
              <a:gd name="adj2" fmla="val 37816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Internal state</a:t>
            </a:r>
            <a:endParaRPr lang="en-GB" sz="2000" b="1" dirty="0"/>
          </a:p>
        </p:txBody>
      </p:sp>
      <p:sp>
        <p:nvSpPr>
          <p:cNvPr id="5" name="Rectangular Callout 4"/>
          <p:cNvSpPr/>
          <p:nvPr/>
        </p:nvSpPr>
        <p:spPr>
          <a:xfrm>
            <a:off x="6286512" y="3500438"/>
            <a:ext cx="2071702" cy="642942"/>
          </a:xfrm>
          <a:prstGeom prst="wedgeRectCallout">
            <a:avLst>
              <a:gd name="adj1" fmla="val -125061"/>
              <a:gd name="adj2" fmla="val 37816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Publish internal state</a:t>
            </a:r>
            <a:endParaRPr lang="en-GB" sz="2000" b="1" dirty="0"/>
          </a:p>
        </p:txBody>
      </p:sp>
      <p:sp>
        <p:nvSpPr>
          <p:cNvPr id="6" name="Rectangular Callout 5"/>
          <p:cNvSpPr/>
          <p:nvPr/>
        </p:nvSpPr>
        <p:spPr>
          <a:xfrm>
            <a:off x="6357950" y="4857760"/>
            <a:ext cx="2071702" cy="642942"/>
          </a:xfrm>
          <a:prstGeom prst="wedgeRectCallout">
            <a:avLst>
              <a:gd name="adj1" fmla="val -125061"/>
              <a:gd name="adj2" fmla="val 37816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Mutate internal state</a:t>
            </a:r>
            <a:endParaRPr lang="en-GB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b="1" dirty="0" smtClean="0"/>
              <a:t>Code: Some OO Design Patterns in F#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Exercise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752600"/>
            <a:ext cx="8763000" cy="267765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Exposes a .NET class which implements this design:</a:t>
            </a:r>
          </a:p>
          <a:p>
            <a:endParaRPr lang="en-US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type </a:t>
            </a:r>
            <a:r>
              <a:rPr lang="en-GB" sz="2400" dirty="0" err="1" smtClean="0">
                <a:solidFill>
                  <a:schemeClr val="tx1"/>
                </a:solidFill>
                <a:latin typeface="Lucida Console" pitchFamily="49" charset="0"/>
              </a:rPr>
              <a:t>LineAnalysis</a:t>
            </a:r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(</a:t>
            </a:r>
            <a:r>
              <a:rPr lang="en-GB" sz="2400" dirty="0" err="1" smtClean="0">
                <a:solidFill>
                  <a:schemeClr val="tx1"/>
                </a:solidFill>
                <a:latin typeface="Lucida Console" pitchFamily="49" charset="0"/>
              </a:rPr>
              <a:t>filePath</a:t>
            </a:r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: string) =</a:t>
            </a:r>
          </a:p>
          <a:p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   member </a:t>
            </a:r>
            <a:r>
              <a:rPr lang="en-GB" sz="2400" dirty="0" err="1" smtClean="0">
                <a:solidFill>
                  <a:schemeClr val="tx1"/>
                </a:solidFill>
                <a:latin typeface="Lucida Console" pitchFamily="49" charset="0"/>
              </a:rPr>
              <a:t>x.LineCount</a:t>
            </a:r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(line) = ...</a:t>
            </a:r>
          </a:p>
          <a:p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   member </a:t>
            </a:r>
            <a:r>
              <a:rPr lang="en-GB" sz="2400" dirty="0" err="1" smtClean="0">
                <a:solidFill>
                  <a:schemeClr val="tx1"/>
                </a:solidFill>
                <a:latin typeface="Lucida Console" pitchFamily="49" charset="0"/>
              </a:rPr>
              <a:t>x.UniqueLines</a:t>
            </a:r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= ...</a:t>
            </a:r>
          </a:p>
          <a:p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   member </a:t>
            </a:r>
            <a:r>
              <a:rPr lang="en-GB" sz="2400" dirty="0" err="1" smtClean="0">
                <a:solidFill>
                  <a:schemeClr val="tx1"/>
                </a:solidFill>
                <a:latin typeface="Lucida Console" pitchFamily="49" charset="0"/>
              </a:rPr>
              <a:t>x.AverageLineLength</a:t>
            </a:r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= ...</a:t>
            </a:r>
          </a:p>
          <a:p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   member </a:t>
            </a:r>
            <a:r>
              <a:rPr lang="en-GB" sz="2400" dirty="0" err="1" smtClean="0">
                <a:solidFill>
                  <a:schemeClr val="tx1"/>
                </a:solidFill>
                <a:latin typeface="Lucida Console" pitchFamily="49" charset="0"/>
              </a:rPr>
              <a:t>x.AverageLineFrequency</a:t>
            </a:r>
            <a:r>
              <a:rPr lang="en-GB" sz="2400" dirty="0" smtClean="0">
                <a:solidFill>
                  <a:schemeClr val="tx1"/>
                </a:solidFill>
                <a:latin typeface="Lucida Console" pitchFamily="49" charset="0"/>
              </a:rPr>
              <a:t> =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Tutorial: F# Scripting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Scripting – Directives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e.g. see </a:t>
            </a:r>
            <a:r>
              <a:rPr lang="en-GB" i="1" dirty="0" smtClean="0"/>
              <a:t>Programming F#</a:t>
            </a:r>
            <a:r>
              <a:rPr lang="en-GB" dirty="0" smtClean="0"/>
              <a:t>, out soon</a:t>
            </a:r>
            <a:endParaRPr lang="en-GB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85786" y="2214554"/>
            <a:ext cx="7858180" cy="4000528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54000" tIns="45720" rIns="5400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Directives: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  #I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  #r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  __SOURCE_DIRECTORY__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  __SOURCE_FILE__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  #load</a:t>
            </a:r>
          </a:p>
          <a:p>
            <a:pPr>
              <a:spcAft>
                <a:spcPts val="0"/>
              </a:spcAft>
            </a:pPr>
            <a:endParaRPr lang="en-GB" sz="2000" dirty="0" smtClean="0">
              <a:latin typeface="Consolas" pitchFamily="49" charset="0"/>
              <a:ea typeface="Calibri"/>
              <a:cs typeface="Consolas" pitchFamily="49" charset="0"/>
            </a:endParaRP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Recipes: 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  Walking directories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  Producing sound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  Starting processes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latin typeface="Consolas" pitchFamily="49" charset="0"/>
                <a:ea typeface="Calibri"/>
                <a:cs typeface="Consolas" pitchFamily="49" charset="0"/>
              </a:rPr>
              <a:t>  Working with COM and Office</a:t>
            </a:r>
          </a:p>
          <a:p>
            <a:pPr>
              <a:spcAft>
                <a:spcPts val="0"/>
              </a:spcAft>
            </a:pPr>
            <a:endParaRPr lang="en-GB" sz="2000" dirty="0" smtClean="0">
              <a:latin typeface="Consolas" pitchFamily="49" charset="0"/>
              <a:ea typeface="Calibri"/>
              <a:cs typeface="Consolas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Tutorial: </a:t>
            </a:r>
            <a:r>
              <a:rPr lang="en-US" dirty="0" err="1" smtClean="0"/>
              <a:t>Async</a:t>
            </a:r>
            <a:r>
              <a:rPr lang="en-US" dirty="0" smtClean="0"/>
              <a:t>/Parallel/Reactive 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1" y="1571612"/>
            <a:ext cx="6461142" cy="4554551"/>
          </a:xfrm>
        </p:spPr>
        <p:txBody>
          <a:bodyPr/>
          <a:lstStyle/>
          <a:p>
            <a:pPr algn="ctr">
              <a:buNone/>
            </a:pPr>
            <a:r>
              <a:rPr lang="en-GB" sz="2800" dirty="0" smtClean="0"/>
              <a:t>F# is a </a:t>
            </a:r>
            <a:r>
              <a:rPr lang="en-GB" sz="2800" b="1" dirty="0" smtClean="0"/>
              <a:t>Parallel</a:t>
            </a:r>
            <a:r>
              <a:rPr lang="en-GB" sz="2800" dirty="0" smtClean="0"/>
              <a:t> Language</a:t>
            </a:r>
          </a:p>
          <a:p>
            <a:pPr algn="ctr">
              <a:buNone/>
            </a:pPr>
            <a:endParaRPr lang="en-GB" sz="2800" dirty="0" smtClean="0"/>
          </a:p>
          <a:p>
            <a:pPr algn="ctr">
              <a:buNone/>
            </a:pPr>
            <a:r>
              <a:rPr lang="en-GB" sz="2400" dirty="0" smtClean="0"/>
              <a:t>(Multiple active </a:t>
            </a:r>
            <a:r>
              <a:rPr lang="en-GB" sz="2400" b="1" u="sng" dirty="0" smtClean="0"/>
              <a:t>computations</a:t>
            </a:r>
            <a:r>
              <a:rPr lang="en-GB" sz="2400" dirty="0" smtClean="0"/>
              <a:t>)</a:t>
            </a:r>
          </a:p>
          <a:p>
            <a:pPr>
              <a:buNone/>
            </a:pPr>
            <a:endParaRPr lang="en-GB" sz="2800" dirty="0" smtClean="0"/>
          </a:p>
          <a:p>
            <a:pPr algn="ctr">
              <a:buNone/>
            </a:pPr>
            <a:r>
              <a:rPr lang="en-GB" sz="2800" dirty="0" smtClean="0"/>
              <a:t>F# is a </a:t>
            </a:r>
            <a:r>
              <a:rPr lang="en-GB" sz="2800" b="1" dirty="0" smtClean="0"/>
              <a:t>Reactive</a:t>
            </a:r>
            <a:r>
              <a:rPr lang="en-GB" sz="2800" dirty="0" smtClean="0"/>
              <a:t> Language</a:t>
            </a:r>
            <a:endParaRPr lang="en-GB" sz="2800" b="1" dirty="0" smtClean="0"/>
          </a:p>
          <a:p>
            <a:pPr algn="ctr">
              <a:buNone/>
            </a:pPr>
            <a:endParaRPr lang="en-GB" sz="2400" dirty="0" smtClean="0"/>
          </a:p>
          <a:p>
            <a:pPr algn="ctr">
              <a:buNone/>
            </a:pPr>
            <a:r>
              <a:rPr lang="en-GB" sz="2400" dirty="0" smtClean="0"/>
              <a:t>(Multiple pending </a:t>
            </a:r>
            <a:r>
              <a:rPr lang="en-GB" sz="2400" b="1" u="sng" dirty="0" smtClean="0"/>
              <a:t>reactions</a:t>
            </a:r>
            <a:r>
              <a:rPr lang="en-GB" sz="2400" dirty="0" smtClean="0"/>
              <a:t>)</a:t>
            </a:r>
          </a:p>
          <a:p>
            <a:pPr>
              <a:buNone/>
            </a:pPr>
            <a:endParaRPr lang="en-GB" sz="2800" dirty="0"/>
          </a:p>
        </p:txBody>
      </p:sp>
      <p:sp>
        <p:nvSpPr>
          <p:cNvPr id="4" name="Rectangular Callout 3"/>
          <p:cNvSpPr/>
          <p:nvPr/>
        </p:nvSpPr>
        <p:spPr>
          <a:xfrm>
            <a:off x="6715140" y="3695267"/>
            <a:ext cx="2428860" cy="2308324"/>
          </a:xfrm>
          <a:prstGeom prst="wedgeRectCallout">
            <a:avLst>
              <a:gd name="adj1" fmla="val -90965"/>
              <a:gd name="adj2" fmla="val 1429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1600" dirty="0" smtClean="0"/>
              <a:t>e.g.</a:t>
            </a:r>
          </a:p>
          <a:p>
            <a:pPr algn="ctr"/>
            <a:r>
              <a:rPr lang="en-GB" sz="1600" dirty="0" smtClean="0"/>
              <a:t> GUI Event</a:t>
            </a:r>
          </a:p>
          <a:p>
            <a:pPr algn="ctr"/>
            <a:r>
              <a:rPr lang="en-GB" sz="1600" dirty="0" smtClean="0"/>
              <a:t> Page Load</a:t>
            </a:r>
          </a:p>
          <a:p>
            <a:pPr algn="ctr"/>
            <a:r>
              <a:rPr lang="en-GB" sz="1600" dirty="0" smtClean="0"/>
              <a:t>Timer </a:t>
            </a:r>
            <a:r>
              <a:rPr lang="en-GB" sz="1600" dirty="0" err="1" smtClean="0"/>
              <a:t>Callback</a:t>
            </a:r>
            <a:endParaRPr lang="en-GB" sz="1600" dirty="0" smtClean="0"/>
          </a:p>
          <a:p>
            <a:pPr algn="ctr"/>
            <a:r>
              <a:rPr lang="en-GB" sz="1600" dirty="0" smtClean="0"/>
              <a:t>Query Response</a:t>
            </a:r>
          </a:p>
          <a:p>
            <a:pPr algn="ctr"/>
            <a:r>
              <a:rPr lang="en-GB" sz="1600" dirty="0" smtClean="0"/>
              <a:t>HTTP Response</a:t>
            </a:r>
          </a:p>
          <a:p>
            <a:pPr algn="ctr"/>
            <a:r>
              <a:rPr lang="en-GB" sz="1600" dirty="0" smtClean="0"/>
              <a:t>Web Service Response</a:t>
            </a:r>
          </a:p>
          <a:p>
            <a:pPr algn="ctr"/>
            <a:r>
              <a:rPr lang="en-GB" sz="1600" dirty="0" smtClean="0"/>
              <a:t>Disk I/O Completion</a:t>
            </a:r>
          </a:p>
          <a:p>
            <a:pPr algn="ctr"/>
            <a:r>
              <a:rPr lang="en-GB" sz="1600" dirty="0" smtClean="0"/>
              <a:t>Agent Gets Message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28596" y="357166"/>
            <a:ext cx="4040188" cy="639762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rgbClr val="92D050"/>
                </a:solidFill>
              </a:rPr>
              <a:t>Pleasure</a:t>
            </a:r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0" y="1071546"/>
            <a:ext cx="6758006" cy="38576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 </a:t>
            </a:r>
            <a:endParaRPr lang="en-GB" sz="1400" b="1" dirty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92D050"/>
                </a:solidFill>
                <a:latin typeface="Consolas" pitchFamily="49" charset="0"/>
              </a:rPr>
              <a:t>type Command = Command of (Rover -&gt; unit)</a:t>
            </a:r>
          </a:p>
          <a:p>
            <a:pPr>
              <a:buNone/>
            </a:pPr>
            <a:endParaRPr lang="en-US" sz="14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92D050"/>
                </a:solidFill>
                <a:latin typeface="Consolas" pitchFamily="49" charset="0"/>
              </a:rPr>
              <a:t>let </a:t>
            </a:r>
            <a:r>
              <a:rPr lang="en-US" sz="1400" b="1" dirty="0" err="1">
                <a:solidFill>
                  <a:srgbClr val="92D050"/>
                </a:solidFill>
                <a:latin typeface="Consolas" pitchFamily="49" charset="0"/>
              </a:rPr>
              <a:t>BreakCommand</a:t>
            </a: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    </a:t>
            </a:r>
            <a:r>
              <a:rPr lang="en-US" sz="1400" b="1" dirty="0" smtClean="0">
                <a:solidFill>
                  <a:srgbClr val="92D050"/>
                </a:solidFill>
                <a:latin typeface="Consolas" pitchFamily="49" charset="0"/>
              </a:rPr>
              <a:t> </a:t>
            </a: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= </a:t>
            </a:r>
            <a:endParaRPr lang="en-US" sz="14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92D050"/>
                </a:solidFill>
                <a:latin typeface="Consolas" pitchFamily="49" charset="0"/>
              </a:rPr>
              <a:t>    Command(fun </a:t>
            </a: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rover -&gt; </a:t>
            </a:r>
            <a:r>
              <a:rPr lang="en-US" sz="1400" b="1" dirty="0" err="1">
                <a:solidFill>
                  <a:srgbClr val="92D050"/>
                </a:solidFill>
                <a:latin typeface="Consolas" pitchFamily="49" charset="0"/>
              </a:rPr>
              <a:t>rover.Accelerate</a:t>
            </a: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(-1.0</a:t>
            </a:r>
            <a:r>
              <a:rPr lang="en-US" sz="1400" b="1" dirty="0" smtClean="0">
                <a:solidFill>
                  <a:srgbClr val="92D050"/>
                </a:solidFill>
                <a:latin typeface="Consolas" pitchFamily="49" charset="0"/>
              </a:rPr>
              <a:t>))</a:t>
            </a:r>
            <a:endParaRPr lang="en-GB" sz="1400" b="1" dirty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4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92D050"/>
                </a:solidFill>
                <a:latin typeface="Consolas" pitchFamily="49" charset="0"/>
              </a:rPr>
              <a:t>let </a:t>
            </a:r>
            <a:r>
              <a:rPr lang="en-US" sz="1400" b="1" dirty="0" err="1" smtClean="0">
                <a:solidFill>
                  <a:srgbClr val="92D050"/>
                </a:solidFill>
                <a:latin typeface="Consolas" pitchFamily="49" charset="0"/>
              </a:rPr>
              <a:t>TurnLeftCommand</a:t>
            </a: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 </a:t>
            </a:r>
            <a:r>
              <a:rPr lang="en-US" sz="1400" b="1" dirty="0" smtClean="0">
                <a:solidFill>
                  <a:srgbClr val="92D050"/>
                </a:solidFill>
                <a:latin typeface="Consolas" pitchFamily="49" charset="0"/>
              </a:rPr>
              <a:t> </a:t>
            </a: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= </a:t>
            </a:r>
            <a:endParaRPr lang="en-US" sz="14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92D050"/>
                </a:solidFill>
                <a:latin typeface="Consolas" pitchFamily="49" charset="0"/>
              </a:rPr>
              <a:t>    Command(fun </a:t>
            </a: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rover -&gt; </a:t>
            </a:r>
            <a:r>
              <a:rPr lang="en-US" sz="1400" b="1" dirty="0" err="1">
                <a:solidFill>
                  <a:srgbClr val="92D050"/>
                </a:solidFill>
                <a:latin typeface="Consolas" pitchFamily="49" charset="0"/>
              </a:rPr>
              <a:t>rover.Rotate</a:t>
            </a: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(-5.0&lt;</a:t>
            </a:r>
            <a:r>
              <a:rPr lang="en-US" sz="1400" b="1" dirty="0" err="1">
                <a:solidFill>
                  <a:srgbClr val="92D050"/>
                </a:solidFill>
                <a:latin typeface="Consolas" pitchFamily="49" charset="0"/>
              </a:rPr>
              <a:t>degs</a:t>
            </a:r>
            <a:r>
              <a:rPr lang="en-US" sz="1400" b="1" dirty="0" smtClean="0">
                <a:solidFill>
                  <a:srgbClr val="92D050"/>
                </a:solidFill>
                <a:latin typeface="Consolas" pitchFamily="49" charset="0"/>
              </a:rPr>
              <a:t>&gt;))</a:t>
            </a:r>
            <a:endParaRPr lang="en-GB" sz="1400" b="1" dirty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US" sz="1400" b="1" dirty="0">
                <a:solidFill>
                  <a:srgbClr val="92D050"/>
                </a:solidFill>
                <a:latin typeface="Consolas" pitchFamily="49" charset="0"/>
              </a:rPr>
              <a:t> </a:t>
            </a:r>
            <a:endParaRPr lang="en-GB" sz="1400" b="1" dirty="0">
              <a:solidFill>
                <a:srgbClr val="92D050"/>
              </a:solidFill>
              <a:latin typeface="Consolas" pitchFamily="49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16421" y="357166"/>
            <a:ext cx="4041775" cy="639762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Pain</a:t>
            </a:r>
            <a:endParaRPr lang="en-GB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572000" y="1071546"/>
            <a:ext cx="7072362" cy="550072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 abstract class Command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{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public virtual void Execute();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abstract class </a:t>
            </a:r>
            <a:r>
              <a:rPr lang="en-U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MarsRoverCommand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: Command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{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protected </a:t>
            </a:r>
            <a:r>
              <a:rPr lang="en-U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MarsRover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Rover { get; private set; }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public </a:t>
            </a:r>
            <a:r>
              <a:rPr lang="en-U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MarsRoverCommand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(</a:t>
            </a:r>
            <a:r>
              <a:rPr lang="en-U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MarsRover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rover)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{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     </a:t>
            </a:r>
            <a:r>
              <a:rPr lang="en-U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this.Rover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= rover;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}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class </a:t>
            </a:r>
            <a:r>
              <a:rPr lang="en-US" sz="1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BreakCommand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: </a:t>
            </a:r>
            <a:r>
              <a:rPr lang="en-U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MarsRoverCommand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{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public </a:t>
            </a:r>
            <a:r>
              <a:rPr lang="en-US" sz="1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BreakCommand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(</a:t>
            </a:r>
            <a:r>
              <a:rPr lang="en-US" sz="1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MarsRover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rover)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     : base(rover)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{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       public override void Execute()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{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     </a:t>
            </a:r>
            <a:r>
              <a:rPr lang="en-U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Rover.Rotate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(-5.0);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}</a:t>
            </a: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</a:t>
            </a: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class </a:t>
            </a:r>
            <a:r>
              <a:rPr lang="en-US" sz="1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TurnLeftCommand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: </a:t>
            </a:r>
            <a:r>
              <a:rPr lang="en-US" sz="1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MarsRoverCommand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{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public </a:t>
            </a:r>
            <a:r>
              <a:rPr lang="en-US" sz="1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TurnLeftCommand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(</a:t>
            </a:r>
            <a:r>
              <a:rPr lang="en-US" sz="1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MarsRover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rover)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     : base(rover)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{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}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       public override void Execute()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{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     </a:t>
            </a:r>
            <a:r>
              <a:rPr lang="en-US" sz="1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Rover.Rotate</a:t>
            </a: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(-5.0);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     }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    }</a:t>
            </a:r>
            <a:endParaRPr lang="en-GB" sz="1400" b="1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spcBef>
                <a:spcPts val="0"/>
              </a:spcBef>
              <a:buNone/>
            </a:pPr>
            <a:endParaRPr lang="en-GB" sz="1400" b="1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async</a:t>
            </a:r>
            <a:r>
              <a:rPr lang="en-GB" dirty="0" smtClean="0"/>
              <a:t> { ... }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750" y="3500438"/>
            <a:ext cx="8048625" cy="2625725"/>
          </a:xfrm>
        </p:spPr>
        <p:txBody>
          <a:bodyPr>
            <a:normAutofit/>
          </a:bodyPr>
          <a:lstStyle/>
          <a:p>
            <a:r>
              <a:rPr lang="en-GB" dirty="0" smtClean="0"/>
              <a:t>For users:</a:t>
            </a:r>
          </a:p>
          <a:p>
            <a:pPr lvl="1">
              <a:buNone/>
            </a:pPr>
            <a:r>
              <a:rPr lang="en-GB" dirty="0" smtClean="0"/>
              <a:t>   			You can run it, but it may take a while</a:t>
            </a:r>
          </a:p>
          <a:p>
            <a:pPr lvl="1" algn="ctr">
              <a:buNone/>
            </a:pPr>
            <a:endParaRPr lang="en-GB" i="1" dirty="0" smtClean="0"/>
          </a:p>
          <a:p>
            <a:pPr lvl="1" algn="ctr">
              <a:buNone/>
            </a:pPr>
            <a:r>
              <a:rPr lang="en-GB" i="1" dirty="0" smtClean="0"/>
              <a:t>Or, your builder says...</a:t>
            </a:r>
          </a:p>
          <a:p>
            <a:pPr lvl="1" algn="ctr">
              <a:buNone/>
            </a:pPr>
            <a:endParaRPr lang="en-GB" i="1" dirty="0" smtClean="0"/>
          </a:p>
          <a:p>
            <a:pPr lvl="1" algn="ctr">
              <a:buNone/>
            </a:pPr>
            <a:r>
              <a:rPr lang="en-GB" i="1" dirty="0" smtClean="0"/>
              <a:t>OK, I can do the job, but I might  have to talk to someone else about it. I’ll get back to you when I’m done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472" y="1785926"/>
            <a:ext cx="6834206" cy="1200329"/>
          </a:xfrm>
          <a:prstGeom prst="rect">
            <a:avLst/>
          </a:prstGeom>
          <a:solidFill>
            <a:srgbClr val="FFFF66">
              <a:alpha val="94000"/>
            </a:srgbClr>
          </a:solidFill>
          <a:ln w="12700">
            <a:solidFill>
              <a:schemeClr val="tx1"/>
            </a:solidFill>
          </a:ln>
          <a:effectLst>
            <a:outerShdw blurRad="2667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en-GB" sz="2400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</a:t>
            </a:r>
            <a:r>
              <a:rPr lang="en-GB" sz="24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... }</a:t>
            </a:r>
          </a:p>
          <a:p>
            <a:r>
              <a:rPr lang="en-GB" sz="24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5572132" y="852855"/>
            <a:ext cx="3429024" cy="646331"/>
          </a:xfrm>
          <a:prstGeom prst="wedgeRectCallout">
            <a:avLst>
              <a:gd name="adj1" fmla="val -78704"/>
              <a:gd name="adj2" fmla="val 130097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A Building Block for </a:t>
            </a:r>
          </a:p>
          <a:p>
            <a:pPr algn="ctr"/>
            <a:r>
              <a:rPr lang="en-GB" b="1" dirty="0" smtClean="0">
                <a:solidFill>
                  <a:schemeClr val="bg1"/>
                </a:solidFill>
              </a:rPr>
              <a:t>Writing Reactive Code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 animBg="1"/>
      <p:bldP spid="5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GB" dirty="0" err="1" smtClean="0"/>
              <a:t>async</a:t>
            </a:r>
            <a:r>
              <a:rPr lang="en-GB" dirty="0" smtClean="0"/>
              <a:t> { ... }</a:t>
            </a:r>
            <a:endParaRPr lang="en-GB" dirty="0"/>
          </a:p>
        </p:txBody>
      </p:sp>
      <p:sp>
        <p:nvSpPr>
          <p:cNvPr id="17" name="Folded Corner 16"/>
          <p:cNvSpPr/>
          <p:nvPr/>
        </p:nvSpPr>
        <p:spPr>
          <a:xfrm>
            <a:off x="428596" y="3500438"/>
            <a:ext cx="6404565" cy="2070228"/>
          </a:xfrm>
          <a:prstGeom prst="foldedCorner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pAutoFit/>
          </a:bodyPr>
          <a:lstStyle/>
          <a:p>
            <a:r>
              <a:rPr lang="en-GB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async.Delay</a:t>
            </a:r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(fun () -&gt; </a:t>
            </a:r>
          </a:p>
          <a:p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async.Bind</a:t>
            </a:r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GB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ReadAsync</a:t>
            </a:r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"cat.jpg", (fun image -&gt;</a:t>
            </a:r>
          </a:p>
          <a:p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let image2 = f image</a:t>
            </a:r>
          </a:p>
          <a:p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async.Bind</a:t>
            </a:r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GB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writeAsync</a:t>
            </a:r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"dog.jpg",(fun () -&gt;</a:t>
            </a:r>
          </a:p>
          <a:p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GB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"done!"</a:t>
            </a:r>
          </a:p>
          <a:p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GB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async.Return</a:t>
            </a:r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())))))</a:t>
            </a:r>
          </a:p>
        </p:txBody>
      </p:sp>
      <p:sp>
        <p:nvSpPr>
          <p:cNvPr id="19" name="Folded Corner 18"/>
          <p:cNvSpPr/>
          <p:nvPr/>
        </p:nvSpPr>
        <p:spPr>
          <a:xfrm>
            <a:off x="428596" y="1011778"/>
            <a:ext cx="4561111" cy="1555997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pAutoFit/>
          </a:bodyPr>
          <a:lstStyle/>
          <a:p>
            <a:r>
              <a:rPr lang="en-GB" sz="160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let! image = </a:t>
            </a:r>
            <a:r>
              <a:rPr lang="en-GB" sz="16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ReadAsync</a:t>
            </a:r>
            <a:r>
              <a:rPr lang="en-GB" sz="16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"cat.jpg"</a:t>
            </a:r>
          </a:p>
          <a:p>
            <a:r>
              <a:rPr lang="en-GB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let image2 = f image</a:t>
            </a:r>
          </a:p>
          <a:p>
            <a:r>
              <a:rPr lang="en-GB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do! </a:t>
            </a:r>
            <a:r>
              <a:rPr lang="en-GB" sz="160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WriteAsync</a:t>
            </a:r>
            <a:r>
              <a:rPr lang="en-GB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image2 "dog.jpg"</a:t>
            </a:r>
          </a:p>
          <a:p>
            <a:r>
              <a:rPr lang="en-GB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do </a:t>
            </a:r>
            <a:r>
              <a:rPr lang="en-GB" sz="160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"done!" </a:t>
            </a:r>
          </a:p>
          <a:p>
            <a:r>
              <a:rPr lang="en-GB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return image2 }</a:t>
            </a:r>
          </a:p>
        </p:txBody>
      </p:sp>
      <p:sp>
        <p:nvSpPr>
          <p:cNvPr id="20" name="Freeform 19"/>
          <p:cNvSpPr/>
          <p:nvPr/>
        </p:nvSpPr>
        <p:spPr>
          <a:xfrm>
            <a:off x="1212150" y="1000108"/>
            <a:ext cx="3574164" cy="1353312"/>
          </a:xfrm>
          <a:custGeom>
            <a:avLst/>
            <a:gdLst>
              <a:gd name="connsiteX0" fmla="*/ 1514246 w 3686861"/>
              <a:gd name="connsiteY0" fmla="*/ 138989 h 1353312"/>
              <a:gd name="connsiteX1" fmla="*/ 1499616 w 3686861"/>
              <a:gd name="connsiteY1" fmla="*/ 117044 h 1353312"/>
              <a:gd name="connsiteX2" fmla="*/ 1397203 w 3686861"/>
              <a:gd name="connsiteY2" fmla="*/ 51207 h 1353312"/>
              <a:gd name="connsiteX3" fmla="*/ 1324051 w 3686861"/>
              <a:gd name="connsiteY3" fmla="*/ 29261 h 1353312"/>
              <a:gd name="connsiteX4" fmla="*/ 1250899 w 3686861"/>
              <a:gd name="connsiteY4" fmla="*/ 21946 h 1353312"/>
              <a:gd name="connsiteX5" fmla="*/ 1177747 w 3686861"/>
              <a:gd name="connsiteY5" fmla="*/ 7316 h 1353312"/>
              <a:gd name="connsiteX6" fmla="*/ 555955 w 3686861"/>
              <a:gd name="connsiteY6" fmla="*/ 0 h 1353312"/>
              <a:gd name="connsiteX7" fmla="*/ 146304 w 3686861"/>
              <a:gd name="connsiteY7" fmla="*/ 7316 h 1353312"/>
              <a:gd name="connsiteX8" fmla="*/ 87782 w 3686861"/>
              <a:gd name="connsiteY8" fmla="*/ 29261 h 1353312"/>
              <a:gd name="connsiteX9" fmla="*/ 51206 w 3686861"/>
              <a:gd name="connsiteY9" fmla="*/ 73152 h 1353312"/>
              <a:gd name="connsiteX10" fmla="*/ 36576 w 3686861"/>
              <a:gd name="connsiteY10" fmla="*/ 124359 h 1353312"/>
              <a:gd name="connsiteX11" fmla="*/ 29261 w 3686861"/>
              <a:gd name="connsiteY11" fmla="*/ 321869 h 1353312"/>
              <a:gd name="connsiteX12" fmla="*/ 7315 w 3686861"/>
              <a:gd name="connsiteY12" fmla="*/ 438912 h 1353312"/>
              <a:gd name="connsiteX13" fmla="*/ 0 w 3686861"/>
              <a:gd name="connsiteY13" fmla="*/ 475488 h 1353312"/>
              <a:gd name="connsiteX14" fmla="*/ 7315 w 3686861"/>
              <a:gd name="connsiteY14" fmla="*/ 1009498 h 1353312"/>
              <a:gd name="connsiteX15" fmla="*/ 14630 w 3686861"/>
              <a:gd name="connsiteY15" fmla="*/ 1053389 h 1353312"/>
              <a:gd name="connsiteX16" fmla="*/ 21946 w 3686861"/>
              <a:gd name="connsiteY16" fmla="*/ 1141172 h 1353312"/>
              <a:gd name="connsiteX17" fmla="*/ 36576 w 3686861"/>
              <a:gd name="connsiteY17" fmla="*/ 1199693 h 1353312"/>
              <a:gd name="connsiteX18" fmla="*/ 58522 w 3686861"/>
              <a:gd name="connsiteY18" fmla="*/ 1258215 h 1353312"/>
              <a:gd name="connsiteX19" fmla="*/ 65837 w 3686861"/>
              <a:gd name="connsiteY19" fmla="*/ 1287476 h 1353312"/>
              <a:gd name="connsiteX20" fmla="*/ 87782 w 3686861"/>
              <a:gd name="connsiteY20" fmla="*/ 1331367 h 1353312"/>
              <a:gd name="connsiteX21" fmla="*/ 131674 w 3686861"/>
              <a:gd name="connsiteY21" fmla="*/ 1353312 h 1353312"/>
              <a:gd name="connsiteX22" fmla="*/ 1097280 w 3686861"/>
              <a:gd name="connsiteY22" fmla="*/ 1345997 h 1353312"/>
              <a:gd name="connsiteX23" fmla="*/ 1631290 w 3686861"/>
              <a:gd name="connsiteY23" fmla="*/ 1331367 h 1353312"/>
              <a:gd name="connsiteX24" fmla="*/ 1667866 w 3686861"/>
              <a:gd name="connsiteY24" fmla="*/ 1294791 h 1353312"/>
              <a:gd name="connsiteX25" fmla="*/ 1675181 w 3686861"/>
              <a:gd name="connsiteY25" fmla="*/ 1097280 h 1353312"/>
              <a:gd name="connsiteX26" fmla="*/ 1697126 w 3686861"/>
              <a:gd name="connsiteY26" fmla="*/ 1046074 h 1353312"/>
              <a:gd name="connsiteX27" fmla="*/ 1733702 w 3686861"/>
              <a:gd name="connsiteY27" fmla="*/ 1024128 h 1353312"/>
              <a:gd name="connsiteX28" fmla="*/ 2201875 w 3686861"/>
              <a:gd name="connsiteY28" fmla="*/ 1016813 h 1353312"/>
              <a:gd name="connsiteX29" fmla="*/ 2223821 w 3686861"/>
              <a:gd name="connsiteY29" fmla="*/ 1009498 h 1353312"/>
              <a:gd name="connsiteX30" fmla="*/ 2260397 w 3686861"/>
              <a:gd name="connsiteY30" fmla="*/ 965607 h 1353312"/>
              <a:gd name="connsiteX31" fmla="*/ 2296973 w 3686861"/>
              <a:gd name="connsiteY31" fmla="*/ 877824 h 1353312"/>
              <a:gd name="connsiteX32" fmla="*/ 2326234 w 3686861"/>
              <a:gd name="connsiteY32" fmla="*/ 855879 h 1353312"/>
              <a:gd name="connsiteX33" fmla="*/ 2348179 w 3686861"/>
              <a:gd name="connsiteY33" fmla="*/ 848564 h 1353312"/>
              <a:gd name="connsiteX34" fmla="*/ 3591763 w 3686861"/>
              <a:gd name="connsiteY34" fmla="*/ 841248 h 1353312"/>
              <a:gd name="connsiteX35" fmla="*/ 3642970 w 3686861"/>
              <a:gd name="connsiteY35" fmla="*/ 826618 h 1353312"/>
              <a:gd name="connsiteX36" fmla="*/ 3679546 w 3686861"/>
              <a:gd name="connsiteY36" fmla="*/ 782727 h 1353312"/>
              <a:gd name="connsiteX37" fmla="*/ 3686861 w 3686861"/>
              <a:gd name="connsiteY37" fmla="*/ 746151 h 1353312"/>
              <a:gd name="connsiteX38" fmla="*/ 3679546 w 3686861"/>
              <a:gd name="connsiteY38" fmla="*/ 570586 h 1353312"/>
              <a:gd name="connsiteX39" fmla="*/ 3664915 w 3686861"/>
              <a:gd name="connsiteY39" fmla="*/ 548640 h 1353312"/>
              <a:gd name="connsiteX40" fmla="*/ 3628339 w 3686861"/>
              <a:gd name="connsiteY40" fmla="*/ 512064 h 1353312"/>
              <a:gd name="connsiteX41" fmla="*/ 3606394 w 3686861"/>
              <a:gd name="connsiteY41" fmla="*/ 504749 h 1353312"/>
              <a:gd name="connsiteX42" fmla="*/ 3577133 w 3686861"/>
              <a:gd name="connsiteY42" fmla="*/ 490119 h 1353312"/>
              <a:gd name="connsiteX43" fmla="*/ 3533242 w 3686861"/>
              <a:gd name="connsiteY43" fmla="*/ 482804 h 1353312"/>
              <a:gd name="connsiteX44" fmla="*/ 3313786 w 3686861"/>
              <a:gd name="connsiteY44" fmla="*/ 504749 h 1353312"/>
              <a:gd name="connsiteX45" fmla="*/ 3255264 w 3686861"/>
              <a:gd name="connsiteY45" fmla="*/ 512064 h 1353312"/>
              <a:gd name="connsiteX46" fmla="*/ 3182112 w 3686861"/>
              <a:gd name="connsiteY46" fmla="*/ 519380 h 1353312"/>
              <a:gd name="connsiteX47" fmla="*/ 3145536 w 3686861"/>
              <a:gd name="connsiteY47" fmla="*/ 526695 h 1353312"/>
              <a:gd name="connsiteX48" fmla="*/ 2428646 w 3686861"/>
              <a:gd name="connsiteY48" fmla="*/ 519380 h 1353312"/>
              <a:gd name="connsiteX49" fmla="*/ 2421331 w 3686861"/>
              <a:gd name="connsiteY49" fmla="*/ 482804 h 1353312"/>
              <a:gd name="connsiteX50" fmla="*/ 2414016 w 3686861"/>
              <a:gd name="connsiteY50" fmla="*/ 380391 h 1353312"/>
              <a:gd name="connsiteX51" fmla="*/ 2370125 w 3686861"/>
              <a:gd name="connsiteY51" fmla="*/ 336500 h 1353312"/>
              <a:gd name="connsiteX52" fmla="*/ 2348179 w 3686861"/>
              <a:gd name="connsiteY52" fmla="*/ 321869 h 1353312"/>
              <a:gd name="connsiteX53" fmla="*/ 2282342 w 3686861"/>
              <a:gd name="connsiteY53" fmla="*/ 307239 h 1353312"/>
              <a:gd name="connsiteX54" fmla="*/ 1536192 w 3686861"/>
              <a:gd name="connsiteY54" fmla="*/ 307239 h 1353312"/>
              <a:gd name="connsiteX55" fmla="*/ 1521562 w 3686861"/>
              <a:gd name="connsiteY55" fmla="*/ 263348 h 1353312"/>
              <a:gd name="connsiteX56" fmla="*/ 1514246 w 3686861"/>
              <a:gd name="connsiteY56" fmla="*/ 168250 h 1353312"/>
              <a:gd name="connsiteX57" fmla="*/ 1506931 w 3686861"/>
              <a:gd name="connsiteY57" fmla="*/ 146304 h 1353312"/>
              <a:gd name="connsiteX58" fmla="*/ 1514246 w 3686861"/>
              <a:gd name="connsiteY58" fmla="*/ 138989 h 135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686861" h="1353312">
                <a:moveTo>
                  <a:pt x="1514246" y="138989"/>
                </a:moveTo>
                <a:cubicBezTo>
                  <a:pt x="1513027" y="134112"/>
                  <a:pt x="1506151" y="122925"/>
                  <a:pt x="1499616" y="117044"/>
                </a:cubicBezTo>
                <a:cubicBezTo>
                  <a:pt x="1467115" y="87793"/>
                  <a:pt x="1436671" y="67652"/>
                  <a:pt x="1397203" y="51207"/>
                </a:cubicBezTo>
                <a:cubicBezTo>
                  <a:pt x="1386574" y="46778"/>
                  <a:pt x="1340371" y="31592"/>
                  <a:pt x="1324051" y="29261"/>
                </a:cubicBezTo>
                <a:cubicBezTo>
                  <a:pt x="1299792" y="25795"/>
                  <a:pt x="1275134" y="25581"/>
                  <a:pt x="1250899" y="21946"/>
                </a:cubicBezTo>
                <a:cubicBezTo>
                  <a:pt x="1226307" y="18257"/>
                  <a:pt x="1202612" y="7609"/>
                  <a:pt x="1177747" y="7316"/>
                </a:cubicBezTo>
                <a:lnTo>
                  <a:pt x="555955" y="0"/>
                </a:lnTo>
                <a:lnTo>
                  <a:pt x="146304" y="7316"/>
                </a:lnTo>
                <a:cubicBezTo>
                  <a:pt x="118896" y="8215"/>
                  <a:pt x="107495" y="13491"/>
                  <a:pt x="87782" y="29261"/>
                </a:cubicBezTo>
                <a:cubicBezTo>
                  <a:pt x="73254" y="40883"/>
                  <a:pt x="61871" y="58933"/>
                  <a:pt x="51206" y="73152"/>
                </a:cubicBezTo>
                <a:cubicBezTo>
                  <a:pt x="47193" y="85192"/>
                  <a:pt x="37311" y="112969"/>
                  <a:pt x="36576" y="124359"/>
                </a:cubicBezTo>
                <a:cubicBezTo>
                  <a:pt x="32334" y="190104"/>
                  <a:pt x="33019" y="256094"/>
                  <a:pt x="29261" y="321869"/>
                </a:cubicBezTo>
                <a:cubicBezTo>
                  <a:pt x="25389" y="389631"/>
                  <a:pt x="20642" y="372275"/>
                  <a:pt x="7315" y="438912"/>
                </a:cubicBezTo>
                <a:lnTo>
                  <a:pt x="0" y="475488"/>
                </a:lnTo>
                <a:cubicBezTo>
                  <a:pt x="2438" y="653491"/>
                  <a:pt x="2810" y="831535"/>
                  <a:pt x="7315" y="1009498"/>
                </a:cubicBezTo>
                <a:cubicBezTo>
                  <a:pt x="7690" y="1024325"/>
                  <a:pt x="12992" y="1038648"/>
                  <a:pt x="14630" y="1053389"/>
                </a:cubicBezTo>
                <a:cubicBezTo>
                  <a:pt x="17873" y="1082572"/>
                  <a:pt x="17590" y="1112134"/>
                  <a:pt x="21946" y="1141172"/>
                </a:cubicBezTo>
                <a:cubicBezTo>
                  <a:pt x="24929" y="1161057"/>
                  <a:pt x="31699" y="1180186"/>
                  <a:pt x="36576" y="1199693"/>
                </a:cubicBezTo>
                <a:cubicBezTo>
                  <a:pt x="46536" y="1239534"/>
                  <a:pt x="39394" y="1219961"/>
                  <a:pt x="58522" y="1258215"/>
                </a:cubicBezTo>
                <a:cubicBezTo>
                  <a:pt x="60960" y="1267969"/>
                  <a:pt x="63075" y="1277809"/>
                  <a:pt x="65837" y="1287476"/>
                </a:cubicBezTo>
                <a:cubicBezTo>
                  <a:pt x="70596" y="1304133"/>
                  <a:pt x="74959" y="1318544"/>
                  <a:pt x="87782" y="1331367"/>
                </a:cubicBezTo>
                <a:cubicBezTo>
                  <a:pt x="101962" y="1345547"/>
                  <a:pt x="113826" y="1347363"/>
                  <a:pt x="131674" y="1353312"/>
                </a:cubicBezTo>
                <a:lnTo>
                  <a:pt x="1097280" y="1345997"/>
                </a:lnTo>
                <a:cubicBezTo>
                  <a:pt x="1275331" y="1343391"/>
                  <a:pt x="1453933" y="1347284"/>
                  <a:pt x="1631290" y="1331367"/>
                </a:cubicBezTo>
                <a:cubicBezTo>
                  <a:pt x="1648463" y="1329826"/>
                  <a:pt x="1667866" y="1294791"/>
                  <a:pt x="1667866" y="1294791"/>
                </a:cubicBezTo>
                <a:cubicBezTo>
                  <a:pt x="1670304" y="1228954"/>
                  <a:pt x="1670939" y="1163025"/>
                  <a:pt x="1675181" y="1097280"/>
                </a:cubicBezTo>
                <a:cubicBezTo>
                  <a:pt x="1676599" y="1075306"/>
                  <a:pt x="1683941" y="1062555"/>
                  <a:pt x="1697126" y="1046074"/>
                </a:cubicBezTo>
                <a:cubicBezTo>
                  <a:pt x="1706755" y="1034038"/>
                  <a:pt x="1716903" y="1024629"/>
                  <a:pt x="1733702" y="1024128"/>
                </a:cubicBezTo>
                <a:cubicBezTo>
                  <a:pt x="1889709" y="1019471"/>
                  <a:pt x="2045817" y="1019251"/>
                  <a:pt x="2201875" y="1016813"/>
                </a:cubicBezTo>
                <a:cubicBezTo>
                  <a:pt x="2209190" y="1014375"/>
                  <a:pt x="2217405" y="1013775"/>
                  <a:pt x="2223821" y="1009498"/>
                </a:cubicBezTo>
                <a:cubicBezTo>
                  <a:pt x="2240715" y="998235"/>
                  <a:pt x="2249603" y="981797"/>
                  <a:pt x="2260397" y="965607"/>
                </a:cubicBezTo>
                <a:cubicBezTo>
                  <a:pt x="2271752" y="920186"/>
                  <a:pt x="2266741" y="908055"/>
                  <a:pt x="2296973" y="877824"/>
                </a:cubicBezTo>
                <a:cubicBezTo>
                  <a:pt x="2305594" y="869203"/>
                  <a:pt x="2315648" y="861928"/>
                  <a:pt x="2326234" y="855879"/>
                </a:cubicBezTo>
                <a:cubicBezTo>
                  <a:pt x="2332929" y="852053"/>
                  <a:pt x="2340469" y="848653"/>
                  <a:pt x="2348179" y="848564"/>
                </a:cubicBezTo>
                <a:lnTo>
                  <a:pt x="3591763" y="841248"/>
                </a:lnTo>
                <a:cubicBezTo>
                  <a:pt x="3595664" y="840273"/>
                  <a:pt x="3636674" y="830815"/>
                  <a:pt x="3642970" y="826618"/>
                </a:cubicBezTo>
                <a:cubicBezTo>
                  <a:pt x="3659864" y="815355"/>
                  <a:pt x="3668752" y="798917"/>
                  <a:pt x="3679546" y="782727"/>
                </a:cubicBezTo>
                <a:cubicBezTo>
                  <a:pt x="3681984" y="770535"/>
                  <a:pt x="3686861" y="758584"/>
                  <a:pt x="3686861" y="746151"/>
                </a:cubicBezTo>
                <a:cubicBezTo>
                  <a:pt x="3686861" y="687579"/>
                  <a:pt x="3686014" y="628800"/>
                  <a:pt x="3679546" y="570586"/>
                </a:cubicBezTo>
                <a:cubicBezTo>
                  <a:pt x="3678575" y="561848"/>
                  <a:pt x="3670705" y="555257"/>
                  <a:pt x="3664915" y="548640"/>
                </a:cubicBezTo>
                <a:cubicBezTo>
                  <a:pt x="3653561" y="535664"/>
                  <a:pt x="3644696" y="517516"/>
                  <a:pt x="3628339" y="512064"/>
                </a:cubicBezTo>
                <a:cubicBezTo>
                  <a:pt x="3621024" y="509626"/>
                  <a:pt x="3613481" y="507786"/>
                  <a:pt x="3606394" y="504749"/>
                </a:cubicBezTo>
                <a:cubicBezTo>
                  <a:pt x="3596371" y="500453"/>
                  <a:pt x="3587578" y="493252"/>
                  <a:pt x="3577133" y="490119"/>
                </a:cubicBezTo>
                <a:cubicBezTo>
                  <a:pt x="3562926" y="485857"/>
                  <a:pt x="3547872" y="485242"/>
                  <a:pt x="3533242" y="482804"/>
                </a:cubicBezTo>
                <a:cubicBezTo>
                  <a:pt x="3255341" y="498243"/>
                  <a:pt x="3523619" y="478521"/>
                  <a:pt x="3313786" y="504749"/>
                </a:cubicBezTo>
                <a:lnTo>
                  <a:pt x="3255264" y="512064"/>
                </a:lnTo>
                <a:cubicBezTo>
                  <a:pt x="3230908" y="514770"/>
                  <a:pt x="3206403" y="516141"/>
                  <a:pt x="3182112" y="519380"/>
                </a:cubicBezTo>
                <a:cubicBezTo>
                  <a:pt x="3169788" y="521023"/>
                  <a:pt x="3157728" y="524257"/>
                  <a:pt x="3145536" y="526695"/>
                </a:cubicBezTo>
                <a:lnTo>
                  <a:pt x="2428646" y="519380"/>
                </a:lnTo>
                <a:cubicBezTo>
                  <a:pt x="2416235" y="518628"/>
                  <a:pt x="2422633" y="495169"/>
                  <a:pt x="2421331" y="482804"/>
                </a:cubicBezTo>
                <a:cubicBezTo>
                  <a:pt x="2417748" y="448767"/>
                  <a:pt x="2425322" y="412694"/>
                  <a:pt x="2414016" y="380391"/>
                </a:cubicBezTo>
                <a:cubicBezTo>
                  <a:pt x="2407181" y="360862"/>
                  <a:pt x="2387340" y="347977"/>
                  <a:pt x="2370125" y="336500"/>
                </a:cubicBezTo>
                <a:cubicBezTo>
                  <a:pt x="2362810" y="331623"/>
                  <a:pt x="2356043" y="325801"/>
                  <a:pt x="2348179" y="321869"/>
                </a:cubicBezTo>
                <a:cubicBezTo>
                  <a:pt x="2330171" y="312865"/>
                  <a:pt x="2299198" y="310048"/>
                  <a:pt x="2282342" y="307239"/>
                </a:cubicBezTo>
                <a:cubicBezTo>
                  <a:pt x="2036275" y="316352"/>
                  <a:pt x="1778114" y="329232"/>
                  <a:pt x="1536192" y="307239"/>
                </a:cubicBezTo>
                <a:cubicBezTo>
                  <a:pt x="1520834" y="305843"/>
                  <a:pt x="1521562" y="263348"/>
                  <a:pt x="1521562" y="263348"/>
                </a:cubicBezTo>
                <a:cubicBezTo>
                  <a:pt x="1519123" y="231649"/>
                  <a:pt x="1518190" y="199797"/>
                  <a:pt x="1514246" y="168250"/>
                </a:cubicBezTo>
                <a:cubicBezTo>
                  <a:pt x="1513290" y="160599"/>
                  <a:pt x="1511208" y="152720"/>
                  <a:pt x="1506931" y="146304"/>
                </a:cubicBezTo>
                <a:cubicBezTo>
                  <a:pt x="1483262" y="110799"/>
                  <a:pt x="1515465" y="143866"/>
                  <a:pt x="1514246" y="138989"/>
                </a:cubicBezTo>
                <a:close/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eft Arrow Callout 21"/>
          <p:cNvSpPr/>
          <p:nvPr/>
        </p:nvSpPr>
        <p:spPr>
          <a:xfrm>
            <a:off x="5429256" y="1571612"/>
            <a:ext cx="3500462" cy="584775"/>
          </a:xfrm>
          <a:prstGeom prst="leftArrowCallou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1600" b="1" dirty="0" smtClean="0"/>
              <a:t>Continuation/</a:t>
            </a:r>
          </a:p>
          <a:p>
            <a:pPr algn="ctr"/>
            <a:r>
              <a:rPr lang="en-GB" sz="1600" b="1" dirty="0" smtClean="0"/>
              <a:t>Event </a:t>
            </a:r>
            <a:r>
              <a:rPr lang="en-GB" sz="1600" b="1" dirty="0" err="1" smtClean="0"/>
              <a:t>callback</a:t>
            </a:r>
            <a:endParaRPr lang="en-GB" sz="1600" b="1" dirty="0"/>
          </a:p>
        </p:txBody>
      </p:sp>
      <p:sp>
        <p:nvSpPr>
          <p:cNvPr id="23" name="Left Arrow Callout 22"/>
          <p:cNvSpPr/>
          <p:nvPr/>
        </p:nvSpPr>
        <p:spPr>
          <a:xfrm>
            <a:off x="5429256" y="838200"/>
            <a:ext cx="3714744" cy="584775"/>
          </a:xfrm>
          <a:prstGeom prst="leftArrowCallou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1600" b="1" dirty="0" smtClean="0"/>
              <a:t>Asynchronous "non-blocking" action</a:t>
            </a:r>
            <a:endParaRPr lang="en-GB" sz="1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28596" y="3071810"/>
            <a:ext cx="4541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You're actually writing this (approximately):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9" grpId="0" animBg="1"/>
      <p:bldP spid="20" grpId="0" animBg="1"/>
      <p:bldP spid="22" grpId="0" animBg="1"/>
      <p:bldP spid="24" grpId="0" build="allAtOnce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Code: </a:t>
            </a:r>
            <a:r>
              <a:rPr lang="en-US" dirty="0" err="1" smtClean="0"/>
              <a:t>Async</a:t>
            </a:r>
            <a:r>
              <a:rPr lang="en-US" dirty="0" smtClean="0"/>
              <a:t> Basics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many uses of </a:t>
            </a:r>
            <a:r>
              <a:rPr lang="en-GB" dirty="0" err="1" smtClean="0"/>
              <a:t>async</a:t>
            </a:r>
            <a:r>
              <a:rPr lang="en-GB" dirty="0" smtClean="0"/>
              <a:t> { ... }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Sequencing CPU computations</a:t>
            </a:r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Sequencing I/O requests</a:t>
            </a:r>
          </a:p>
          <a:p>
            <a:endParaRPr lang="en-GB" sz="2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714348" y="2143116"/>
            <a:ext cx="6143668" cy="923330"/>
          </a:xfrm>
          <a:prstGeom prst="rect">
            <a:avLst/>
          </a:prstGeom>
          <a:solidFill>
            <a:srgbClr val="FFFF66">
              <a:alpha val="94000"/>
            </a:srgbClr>
          </a:solidFill>
          <a:ln w="12700">
            <a:solidFill>
              <a:schemeClr val="tx1"/>
            </a:solidFill>
          </a:ln>
          <a:effectLst>
            <a:outerShdw blurRad="2667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result1 = fib 39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result2 = fib 40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result1 + result2 }</a:t>
            </a:r>
          </a:p>
        </p:txBody>
      </p:sp>
      <p:sp>
        <p:nvSpPr>
          <p:cNvPr id="6" name="Folded Corner 5"/>
          <p:cNvSpPr/>
          <p:nvPr/>
        </p:nvSpPr>
        <p:spPr>
          <a:xfrm>
            <a:off x="714348" y="3929066"/>
            <a:ext cx="8177486" cy="1078497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pAutoFit/>
          </a:bodyPr>
          <a:lstStyle/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lang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CallDetectLanguageService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text2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CallTranslateTextService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(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lang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, "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da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", text)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 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text2 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many uses of </a:t>
            </a:r>
            <a:r>
              <a:rPr lang="en-GB" dirty="0" err="1" smtClean="0"/>
              <a:t>async</a:t>
            </a:r>
            <a:r>
              <a:rPr lang="en-GB" dirty="0" smtClean="0"/>
              <a:t> { ... }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600200"/>
            <a:ext cx="8818596" cy="4525963"/>
          </a:xfrm>
        </p:spPr>
        <p:txBody>
          <a:bodyPr/>
          <a:lstStyle/>
          <a:p>
            <a:r>
              <a:rPr lang="en-GB" sz="2800" dirty="0" smtClean="0"/>
              <a:t>Sequencing CPU computations and I/O requests</a:t>
            </a:r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714348" y="2143116"/>
            <a:ext cx="8215370" cy="1200329"/>
          </a:xfrm>
          <a:prstGeom prst="rect">
            <a:avLst/>
          </a:prstGeom>
          <a:solidFill>
            <a:srgbClr val="FFFF66">
              <a:alpha val="94000"/>
            </a:srgbClr>
          </a:solidFill>
          <a:ln w="12700">
            <a:solidFill>
              <a:schemeClr val="tx1"/>
            </a:solidFill>
          </a:ln>
          <a:effectLst>
            <a:outerShdw blurRad="2667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lang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callDetectLanguageService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text2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callTranslateTextService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(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lang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, "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da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", text)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text3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postProcess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text2 </a:t>
            </a:r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 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text3 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many uses of </a:t>
            </a:r>
            <a:r>
              <a:rPr lang="en-GB" dirty="0" err="1" smtClean="0"/>
              <a:t>async</a:t>
            </a:r>
            <a:r>
              <a:rPr lang="en-GB" dirty="0" smtClean="0"/>
              <a:t> { ... }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Parallel CPU computations</a:t>
            </a:r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Parallel I/O requests</a:t>
            </a:r>
          </a:p>
          <a:p>
            <a:endParaRPr lang="en-GB" sz="2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714348" y="2143116"/>
            <a:ext cx="6143668" cy="646331"/>
          </a:xfrm>
          <a:prstGeom prst="rect">
            <a:avLst/>
          </a:prstGeom>
          <a:solidFill>
            <a:srgbClr val="FFFF66">
              <a:alpha val="94000"/>
            </a:srgbClr>
          </a:solidFill>
          <a:ln w="12700">
            <a:solidFill>
              <a:schemeClr val="tx1"/>
            </a:solidFill>
          </a:ln>
          <a:effectLst>
            <a:outerShdw blurRad="2667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Async.Parallel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[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fib 39 };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fib 40 }; ]</a:t>
            </a:r>
          </a:p>
        </p:txBody>
      </p:sp>
      <p:sp>
        <p:nvSpPr>
          <p:cNvPr id="7" name="Rectangle 6"/>
          <p:cNvSpPr/>
          <p:nvPr/>
        </p:nvSpPr>
        <p:spPr>
          <a:xfrm>
            <a:off x="714348" y="4000504"/>
            <a:ext cx="8143932" cy="2031325"/>
          </a:xfrm>
          <a:prstGeom prst="rect">
            <a:avLst/>
          </a:prstGeom>
          <a:solidFill>
            <a:srgbClr val="FFFF66">
              <a:alpha val="94000"/>
            </a:srgbClr>
          </a:solidFill>
          <a:ln w="12700">
            <a:solidFill>
              <a:schemeClr val="tx1"/>
            </a:solidFill>
          </a:ln>
          <a:effectLst>
            <a:outerShdw blurRad="2667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Async.Parallel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[ for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targetLang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in languages -&gt;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lang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callDetectService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text2 =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callTranslateService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(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lang,targetLang,text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text3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postProcess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 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text3 } 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many uses of </a:t>
            </a:r>
            <a:r>
              <a:rPr lang="en-GB" dirty="0" err="1" smtClean="0"/>
              <a:t>async</a:t>
            </a:r>
            <a:r>
              <a:rPr lang="en-GB" dirty="0" smtClean="0"/>
              <a:t> { ... }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Mixed with control flow:</a:t>
            </a:r>
          </a:p>
          <a:p>
            <a:endParaRPr lang="en-GB" sz="2800" dirty="0" smtClean="0"/>
          </a:p>
        </p:txBody>
      </p:sp>
      <p:sp>
        <p:nvSpPr>
          <p:cNvPr id="7" name="Folded Corner 6"/>
          <p:cNvSpPr/>
          <p:nvPr/>
        </p:nvSpPr>
        <p:spPr>
          <a:xfrm>
            <a:off x="586602" y="2500308"/>
            <a:ext cx="8304124" cy="2070228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pAutoFit/>
          </a:bodyPr>
          <a:lstStyle/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lang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callDetectLanguageService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text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if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isLangSupported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lang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then</a:t>
            </a:r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response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callTranslateService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(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lang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, "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da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", text)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response.Contents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else </a:t>
            </a:r>
          </a:p>
          <a:p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         return 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"couldn’t translate" 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many uses of </a:t>
            </a:r>
            <a:r>
              <a:rPr lang="en-GB" dirty="0" err="1" smtClean="0"/>
              <a:t>async</a:t>
            </a:r>
            <a:r>
              <a:rPr lang="en-GB" dirty="0" smtClean="0"/>
              <a:t> { ... }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Repeating tasks</a:t>
            </a:r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Repeating tasks with state</a:t>
            </a:r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714348" y="2285992"/>
            <a:ext cx="6357982" cy="1015663"/>
          </a:xfrm>
          <a:prstGeom prst="rect">
            <a:avLst/>
          </a:prstGeom>
          <a:solidFill>
            <a:srgbClr val="FFFF66">
              <a:alpha val="94000"/>
            </a:srgbClr>
          </a:solidFill>
          <a:ln w="12700">
            <a:solidFill>
              <a:schemeClr val="tx1"/>
            </a:solidFill>
          </a:ln>
          <a:effectLst>
            <a:outerShdw blurRad="2667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while 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true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do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</a:t>
            </a:r>
            <a:r>
              <a:rPr lang="en-GB" sz="2000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msg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GB" sz="2000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queue.ReadMessage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&lt;</a:t>
            </a:r>
            <a:r>
              <a:rPr lang="en-GB" sz="2000" b="1" i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process message</a:t>
            </a:r>
            <a:r>
              <a:rPr lang="en-GB" sz="2000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&gt; }</a:t>
            </a:r>
          </a:p>
        </p:txBody>
      </p:sp>
      <p:sp>
        <p:nvSpPr>
          <p:cNvPr id="6" name="Folded Corner 5"/>
          <p:cNvSpPr/>
          <p:nvPr/>
        </p:nvSpPr>
        <p:spPr>
          <a:xfrm>
            <a:off x="785786" y="4643446"/>
            <a:ext cx="6357982" cy="2070228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loop count =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msg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queue.ReadMessage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"got a message"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loop (count +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msg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) }</a:t>
            </a:r>
          </a:p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loop 0</a:t>
            </a:r>
          </a:p>
        </p:txBody>
      </p:sp>
      <p:sp>
        <p:nvSpPr>
          <p:cNvPr id="7" name="Rectangle 6"/>
          <p:cNvSpPr/>
          <p:nvPr/>
        </p:nvSpPr>
        <p:spPr>
          <a:xfrm>
            <a:off x="714348" y="2285992"/>
            <a:ext cx="6357982" cy="1477328"/>
          </a:xfrm>
          <a:prstGeom prst="rect">
            <a:avLst/>
          </a:prstGeom>
          <a:solidFill>
            <a:srgbClr val="FFFF66">
              <a:alpha val="94000"/>
            </a:srgbClr>
          </a:solidFill>
          <a:ln w="12700">
            <a:solidFill>
              <a:schemeClr val="tx1"/>
            </a:solidFill>
          </a:ln>
          <a:effectLst>
            <a:outerShdw blurRad="2667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loop () =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msg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queue.ReadMessage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"got a message"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loop () }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loop ()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many uses of </a:t>
            </a:r>
            <a:r>
              <a:rPr lang="en-GB" dirty="0" err="1" smtClean="0"/>
              <a:t>async</a:t>
            </a:r>
            <a:r>
              <a:rPr lang="en-GB" dirty="0" smtClean="0"/>
              <a:t> { ... }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Representing Agents (approximate) </a:t>
            </a:r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</p:txBody>
      </p:sp>
      <p:sp>
        <p:nvSpPr>
          <p:cNvPr id="6" name="Folded Corner 5"/>
          <p:cNvSpPr/>
          <p:nvPr/>
        </p:nvSpPr>
        <p:spPr>
          <a:xfrm>
            <a:off x="857224" y="2428868"/>
            <a:ext cx="6357982" cy="2731382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       let 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queue = new Queue()</a:t>
            </a:r>
          </a:p>
          <a:p>
            <a:endParaRPr lang="en-GB" b="1" dirty="0" smtClean="0">
              <a:solidFill>
                <a:srgbClr val="0033CC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        let </a:t>
            </a:r>
            <a:r>
              <a:rPr lang="en-GB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loop count =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msg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queue.ReadMessage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  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"got a message"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loop (count +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msg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) }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Async.Start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(loop 0)</a:t>
            </a:r>
          </a:p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" name="Folded Corner 924687"/>
          <p:cNvSpPr>
            <a:spLocks noChangeArrowheads="1"/>
          </p:cNvSpPr>
          <p:nvPr/>
        </p:nvSpPr>
        <p:spPr bwMode="auto">
          <a:xfrm>
            <a:off x="4929190" y="4643446"/>
            <a:ext cx="3857652" cy="1428760"/>
          </a:xfrm>
          <a:prstGeom prst="foldedCorner">
            <a:avLst>
              <a:gd name="adj" fmla="val 12866"/>
            </a:avLst>
          </a:prstGeom>
          <a:solidFill>
            <a:srgbClr val="FFC000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queue.Enqueue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3</a:t>
            </a:r>
          </a:p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queue.Enqueue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4</a:t>
            </a:r>
          </a:p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many uses of </a:t>
            </a:r>
            <a:r>
              <a:rPr lang="en-GB" dirty="0" err="1" smtClean="0"/>
              <a:t>async</a:t>
            </a:r>
            <a:r>
              <a:rPr lang="en-GB" dirty="0" smtClean="0"/>
              <a:t> { ... }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Representing Agents (real) </a:t>
            </a:r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</p:txBody>
      </p:sp>
      <p:sp>
        <p:nvSpPr>
          <p:cNvPr id="6" name="Folded Corner 5"/>
          <p:cNvSpPr/>
          <p:nvPr/>
        </p:nvSpPr>
        <p:spPr>
          <a:xfrm>
            <a:off x="857224" y="2428868"/>
            <a:ext cx="6357982" cy="2400805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agent =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Agent.Start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fun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inbox -&gt;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 </a:t>
            </a:r>
            <a:r>
              <a:rPr lang="en-GB" b="1" dirty="0" err="1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loop count =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let!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msg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inbox.Receive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       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printfn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"got a message"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            </a:t>
            </a:r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return!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loop (count +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msg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) }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    loop 0)</a:t>
            </a:r>
          </a:p>
        </p:txBody>
      </p:sp>
      <p:sp>
        <p:nvSpPr>
          <p:cNvPr id="8" name="Folded Corner 924687"/>
          <p:cNvSpPr>
            <a:spLocks noChangeArrowheads="1"/>
          </p:cNvSpPr>
          <p:nvPr/>
        </p:nvSpPr>
        <p:spPr bwMode="auto">
          <a:xfrm>
            <a:off x="4929190" y="4643446"/>
            <a:ext cx="3857652" cy="1428760"/>
          </a:xfrm>
          <a:prstGeom prst="foldedCorner">
            <a:avLst>
              <a:gd name="adj" fmla="val 12866"/>
            </a:avLst>
          </a:prstGeom>
          <a:solidFill>
            <a:srgbClr val="FFC000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agent.Post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3</a:t>
            </a:r>
          </a:p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agent.Post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4</a:t>
            </a:r>
          </a:p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" name="Folded Corner 924687"/>
          <p:cNvSpPr>
            <a:spLocks noChangeArrowheads="1"/>
          </p:cNvSpPr>
          <p:nvPr/>
        </p:nvSpPr>
        <p:spPr bwMode="auto">
          <a:xfrm>
            <a:off x="0" y="5143512"/>
            <a:ext cx="4786314" cy="785818"/>
          </a:xfrm>
          <a:prstGeom prst="foldedCorner">
            <a:avLst>
              <a:gd name="adj" fmla="val 12866"/>
            </a:avLst>
          </a:prstGeom>
          <a:solidFill>
            <a:schemeClr val="bg2"/>
          </a:solidFill>
          <a:ln w="1587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08000" tIns="45720" rIns="10800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Note:</a:t>
            </a:r>
          </a:p>
          <a:p>
            <a:r>
              <a:rPr lang="en-GB" b="1" dirty="0" smtClean="0">
                <a:solidFill>
                  <a:srgbClr val="0033CC"/>
                </a:solidFill>
                <a:latin typeface="Consolas" pitchFamily="49" charset="0"/>
                <a:cs typeface="Consolas" pitchFamily="49" charset="0"/>
              </a:rPr>
              <a:t>type 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Agent&lt;'T&gt; =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MailboxProcessor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&lt;'T&gt;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28596" y="357166"/>
            <a:ext cx="4040188" cy="639762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rgbClr val="92D050"/>
                </a:solidFill>
              </a:rPr>
              <a:t>Pleasure</a:t>
            </a:r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0" y="1142984"/>
            <a:ext cx="6758006" cy="54292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>
                <a:solidFill>
                  <a:srgbClr val="92D050"/>
                </a:solidFill>
                <a:latin typeface="Consolas" pitchFamily="49" charset="0"/>
              </a:rPr>
              <a:t>let swap (x, y) = (y, x)</a:t>
            </a: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US" sz="1600" b="1" dirty="0" smtClean="0">
                <a:solidFill>
                  <a:srgbClr val="92D050"/>
                </a:solidFill>
                <a:latin typeface="Consolas" pitchFamily="49" charset="0"/>
              </a:rPr>
              <a:t>let rotations (x, y, z) = </a:t>
            </a:r>
          </a:p>
          <a:p>
            <a:pPr>
              <a:buNone/>
            </a:pPr>
            <a:r>
              <a:rPr lang="en-US" sz="1600" b="1" dirty="0" smtClean="0">
                <a:solidFill>
                  <a:srgbClr val="92D050"/>
                </a:solidFill>
                <a:latin typeface="Consolas" pitchFamily="49" charset="0"/>
              </a:rPr>
              <a:t>    [ (x, y, z);</a:t>
            </a:r>
          </a:p>
          <a:p>
            <a:pPr>
              <a:buNone/>
            </a:pPr>
            <a:r>
              <a:rPr lang="en-US" sz="1600" b="1" dirty="0" smtClean="0">
                <a:solidFill>
                  <a:srgbClr val="92D050"/>
                </a:solidFill>
                <a:latin typeface="Consolas" pitchFamily="49" charset="0"/>
              </a:rPr>
              <a:t>      (z, x, y);</a:t>
            </a:r>
          </a:p>
          <a:p>
            <a:pPr>
              <a:buNone/>
            </a:pPr>
            <a:r>
              <a:rPr lang="en-US" sz="1600" b="1" dirty="0" smtClean="0">
                <a:solidFill>
                  <a:srgbClr val="92D050"/>
                </a:solidFill>
                <a:latin typeface="Consolas" pitchFamily="49" charset="0"/>
              </a:rPr>
              <a:t>      (y, z, x) ]</a:t>
            </a:r>
          </a:p>
          <a:p>
            <a:pPr>
              <a:buNone/>
            </a:pPr>
            <a:endParaRPr lang="en-US" sz="1600" b="1" dirty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US" sz="1600" b="1" dirty="0" smtClean="0">
                <a:solidFill>
                  <a:srgbClr val="92D050"/>
                </a:solidFill>
                <a:latin typeface="Consolas" pitchFamily="49" charset="0"/>
              </a:rPr>
              <a:t>let reduce f (x, y, z) = </a:t>
            </a:r>
          </a:p>
          <a:p>
            <a:pPr>
              <a:buNone/>
            </a:pPr>
            <a:r>
              <a:rPr lang="en-US" sz="1600" b="1" dirty="0" smtClean="0">
                <a:solidFill>
                  <a:srgbClr val="92D050"/>
                </a:solidFill>
                <a:latin typeface="Consolas" pitchFamily="49" charset="0"/>
              </a:rPr>
              <a:t>    f x + f y + f z</a:t>
            </a: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  <a:p>
            <a:pPr>
              <a:buNone/>
            </a:pPr>
            <a:endParaRPr lang="en-US" sz="1600" dirty="0" smtClean="0">
              <a:solidFill>
                <a:srgbClr val="92D050"/>
              </a:solidFill>
              <a:latin typeface="Consolas" pitchFamily="49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16421" y="357166"/>
            <a:ext cx="4041775" cy="639762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Pain</a:t>
            </a:r>
            <a:endParaRPr lang="en-GB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3714744" y="1142984"/>
            <a:ext cx="5757906" cy="505461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&lt;U,T&gt; Swap&lt;T,U&gt;(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&lt;T,U&gt; t)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   return new 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&lt;U,T&gt;(t.Item2, t.Item1)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sz="1600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ReadOnlyCollection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&lt;T,T,T&gt;&gt; Rotations&lt;T&gt;(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&lt;T,T,T&gt; t) 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 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 new 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ReadOnlyCollection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int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&gt;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  (new 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&lt;T,T,T&gt;[]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    { new 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&lt;T,T,T&gt;(t.Item1,t.Item2,t.Item3);     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      new 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&lt;T,T,T&gt;(t.Item3,t.Item1,t.Item2); 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      new 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&lt;T,T,T&gt;(t.Item2,t.Item3,t.Item1); });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</a:t>
            </a:r>
            <a:endParaRPr lang="en-GB" sz="1600" dirty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buNone/>
            </a:pPr>
            <a:endParaRPr lang="en-GB" sz="1600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buNone/>
            </a:pP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int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Reduce&lt;T&gt;(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Func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T,int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&gt; </a:t>
            </a:r>
            <a:r>
              <a:rPr lang="en-GB" sz="160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f,Tuple</a:t>
            </a: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&lt;T,T,T&gt; t) 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{ 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    return f(t.Item1) + f(t.Item2) + f (t.Item3); </a:t>
            </a:r>
          </a:p>
          <a:p>
            <a:pPr>
              <a:buNone/>
            </a:pPr>
            <a:r>
              <a:rPr lang="en-GB" sz="1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sz="1600" dirty="0" smtClean="0">
              <a:solidFill>
                <a:schemeClr val="accent5">
                  <a:lumMod val="40000"/>
                  <a:lumOff val="60000"/>
                </a:schemeClr>
              </a:solidFill>
              <a:latin typeface="Consolas" pitchFamily="49" charset="0"/>
            </a:endParaRPr>
          </a:p>
          <a:p>
            <a:pPr>
              <a:buNone/>
            </a:pPr>
            <a:endParaRPr lang="en-GB" sz="1600" dirty="0" smtClean="0"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Let’s do Web Translation!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Let’s do Twitter!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Typical F# Reactive Architecture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88912" y="1457324"/>
            <a:ext cx="8048625" cy="45259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85752" y="2214554"/>
            <a:ext cx="2286016" cy="40719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Single Threaded GUI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Or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Single Threaded Page Handler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Or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Command Line Driver</a:t>
            </a:r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286016" y="2428868"/>
            <a:ext cx="1000100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lded Corner 6"/>
          <p:cNvSpPr/>
          <p:nvPr/>
        </p:nvSpPr>
        <p:spPr>
          <a:xfrm>
            <a:off x="3428992" y="2143116"/>
            <a:ext cx="3071834" cy="417343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Async.Parallel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[ ... ]</a:t>
            </a:r>
          </a:p>
        </p:txBody>
      </p:sp>
      <p:sp>
        <p:nvSpPr>
          <p:cNvPr id="8" name="Circular Arrow 7"/>
          <p:cNvSpPr/>
          <p:nvPr/>
        </p:nvSpPr>
        <p:spPr>
          <a:xfrm>
            <a:off x="6715140" y="2071678"/>
            <a:ext cx="500066" cy="5000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45456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Circular Arrow 8"/>
          <p:cNvSpPr/>
          <p:nvPr/>
        </p:nvSpPr>
        <p:spPr>
          <a:xfrm>
            <a:off x="7358082" y="2071678"/>
            <a:ext cx="500066" cy="5000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45456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Circular Arrow 9"/>
          <p:cNvSpPr/>
          <p:nvPr/>
        </p:nvSpPr>
        <p:spPr>
          <a:xfrm>
            <a:off x="7929586" y="2071678"/>
            <a:ext cx="500066" cy="5000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45456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438416" y="3367086"/>
            <a:ext cx="704856" cy="133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lded Corner 11"/>
          <p:cNvSpPr/>
          <p:nvPr/>
        </p:nvSpPr>
        <p:spPr>
          <a:xfrm>
            <a:off x="3286116" y="3214686"/>
            <a:ext cx="4929222" cy="417343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new Agent&lt;_&gt;(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... })</a:t>
            </a:r>
          </a:p>
        </p:txBody>
      </p:sp>
      <p:sp>
        <p:nvSpPr>
          <p:cNvPr id="17" name="Folded Corner 16"/>
          <p:cNvSpPr/>
          <p:nvPr/>
        </p:nvSpPr>
        <p:spPr>
          <a:xfrm>
            <a:off x="3286116" y="4357694"/>
            <a:ext cx="4929222" cy="2070228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new WebCrawler&lt;_&gt;()</a:t>
            </a:r>
          </a:p>
          <a:p>
            <a:r>
              <a:rPr lang="en-GB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Internally: new Agent&lt;_&gt;(...) ...</a:t>
            </a:r>
          </a:p>
          <a:p>
            <a:endParaRPr lang="en-GB" b="1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event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x.Started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event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x.CrawledPage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   event 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x.Finished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</a:p>
        </p:txBody>
      </p:sp>
      <p:sp>
        <p:nvSpPr>
          <p:cNvPr id="18" name="Circular Arrow 17"/>
          <p:cNvSpPr/>
          <p:nvPr/>
        </p:nvSpPr>
        <p:spPr>
          <a:xfrm>
            <a:off x="8358214" y="3214686"/>
            <a:ext cx="500066" cy="5000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45456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72528" y="200024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...</a:t>
            </a:r>
            <a:endParaRPr lang="en-GB" b="1" dirty="0"/>
          </a:p>
        </p:txBody>
      </p:sp>
      <p:sp>
        <p:nvSpPr>
          <p:cNvPr id="24" name="Circular Arrow 23"/>
          <p:cNvSpPr/>
          <p:nvPr/>
        </p:nvSpPr>
        <p:spPr>
          <a:xfrm>
            <a:off x="6858048" y="5286388"/>
            <a:ext cx="500066" cy="5000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45456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rot="10800000">
            <a:off x="2428892" y="5429264"/>
            <a:ext cx="1214446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2428892" y="5715016"/>
            <a:ext cx="1214446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>
            <a:off x="2428892" y="6000768"/>
            <a:ext cx="1214446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2356660" y="3715546"/>
            <a:ext cx="930282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ircular Arrow 32"/>
          <p:cNvSpPr/>
          <p:nvPr/>
        </p:nvSpPr>
        <p:spPr>
          <a:xfrm>
            <a:off x="7500990" y="5286388"/>
            <a:ext cx="500066" cy="5000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45456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rot="5400000" flipH="1" flipV="1">
            <a:off x="2214546" y="1428736"/>
            <a:ext cx="1071570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olded Corner 36"/>
          <p:cNvSpPr/>
          <p:nvPr/>
        </p:nvSpPr>
        <p:spPr>
          <a:xfrm>
            <a:off x="3428992" y="1071546"/>
            <a:ext cx="3643338" cy="417343"/>
          </a:xfrm>
          <a:prstGeom prst="foldedCorner">
            <a:avLst/>
          </a:prstGeom>
          <a:solidFill>
            <a:srgbClr val="FFFF66">
              <a:alpha val="9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Async.Start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(</a:t>
            </a:r>
            <a:r>
              <a:rPr lang="en-GB" b="1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async</a:t>
            </a:r>
            <a:r>
              <a:rPr lang="en-GB" b="1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{ ... }</a:t>
            </a:r>
          </a:p>
        </p:txBody>
      </p:sp>
      <p:sp>
        <p:nvSpPr>
          <p:cNvPr id="38" name="Circular Arrow 37"/>
          <p:cNvSpPr/>
          <p:nvPr/>
        </p:nvSpPr>
        <p:spPr>
          <a:xfrm>
            <a:off x="7215206" y="1000108"/>
            <a:ext cx="500066" cy="5000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45456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9" name="Rectangular Callout 38"/>
          <p:cNvSpPr/>
          <p:nvPr/>
        </p:nvSpPr>
        <p:spPr>
          <a:xfrm>
            <a:off x="7786678" y="2571744"/>
            <a:ext cx="1357322" cy="369332"/>
          </a:xfrm>
          <a:prstGeom prst="wedgeRectCallout">
            <a:avLst>
              <a:gd name="adj1" fmla="val -47533"/>
              <a:gd name="adj2" fmla="val 52497"/>
            </a:avLst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(queued)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7" grpId="0" animBg="1"/>
      <p:bldP spid="18" grpId="0" animBg="1"/>
      <p:bldP spid="24" grpId="0" animBg="1"/>
      <p:bldP spid="33" grpId="0" animBg="1"/>
      <p:bldP spid="37" grpId="0" animBg="1"/>
      <p:bldP spid="38" grpId="0" animBg="1"/>
      <p:bldP spid="39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not just use .NET/Java/OS Threads?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Ultimately, the CPU portions of </a:t>
            </a:r>
            <a:r>
              <a:rPr lang="en-GB" dirty="0" err="1" smtClean="0"/>
              <a:t>async</a:t>
            </a:r>
            <a:r>
              <a:rPr lang="en-GB" dirty="0" smtClean="0"/>
              <a:t> { ... } run on various .NET threads.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However:</a:t>
            </a:r>
          </a:p>
          <a:p>
            <a:r>
              <a:rPr lang="en-GB" dirty="0" smtClean="0"/>
              <a:t>No </a:t>
            </a:r>
            <a:r>
              <a:rPr lang="en-GB" b="1" u="sng" dirty="0" smtClean="0"/>
              <a:t>cooperative cancellation</a:t>
            </a:r>
            <a:r>
              <a:rPr lang="en-GB" dirty="0" smtClean="0"/>
              <a:t> </a:t>
            </a:r>
          </a:p>
          <a:p>
            <a:r>
              <a:rPr lang="en-GB" dirty="0" smtClean="0"/>
              <a:t>Blocking threads is </a:t>
            </a:r>
            <a:r>
              <a:rPr lang="en-GB" b="1" u="sng" dirty="0" smtClean="0"/>
              <a:t>expensive</a:t>
            </a:r>
          </a:p>
          <a:p>
            <a:r>
              <a:rPr lang="en-GB" dirty="0" err="1" smtClean="0"/>
              <a:t>Async</a:t>
            </a:r>
            <a:r>
              <a:rPr lang="en-GB" dirty="0" smtClean="0"/>
              <a:t> using </a:t>
            </a:r>
            <a:r>
              <a:rPr lang="en-GB" dirty="0" err="1" smtClean="0"/>
              <a:t>callbacks</a:t>
            </a:r>
            <a:r>
              <a:rPr lang="en-GB" dirty="0" smtClean="0"/>
              <a:t> is </a:t>
            </a:r>
            <a:r>
              <a:rPr lang="en-GB" b="1" u="sng" dirty="0" smtClean="0"/>
              <a:t>insanely complicated and very error prone</a:t>
            </a:r>
          </a:p>
          <a:p>
            <a:r>
              <a:rPr lang="en-GB" dirty="0" smtClean="0"/>
              <a:t>Very bad </a:t>
            </a:r>
            <a:r>
              <a:rPr lang="en-GB" b="1" u="sng" dirty="0" smtClean="0"/>
              <a:t>error propagation</a:t>
            </a:r>
            <a:r>
              <a:rPr lang="en-GB" dirty="0" smtClean="0"/>
              <a:t> (no exception continuation)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Code: Your First F# </a:t>
            </a:r>
            <a:r>
              <a:rPr lang="en-US" dirty="0" err="1" smtClean="0"/>
              <a:t>Async</a:t>
            </a:r>
            <a:r>
              <a:rPr lang="en-US" dirty="0" smtClean="0"/>
              <a:t> Agent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8288" y="2090738"/>
            <a:ext cx="7100887" cy="17192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Code: </a:t>
            </a:r>
            <a:r>
              <a:rPr lang="en-US" dirty="0" err="1" smtClean="0"/>
              <a:t>Async</a:t>
            </a:r>
            <a:r>
              <a:rPr lang="en-US" dirty="0" smtClean="0"/>
              <a:t> Web Crawler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8288" y="3870325"/>
            <a:ext cx="7100887" cy="11366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solidFill>
                <a:srgbClr val="A2998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b="1" dirty="0" smtClean="0"/>
              <a:t>Interlude: Case Study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F# and </a:t>
            </a:r>
            <a:r>
              <a:rPr lang="en-US" dirty="0" err="1" smtClean="0"/>
              <a:t>adCenter</a:t>
            </a:r>
            <a:endParaRPr lang="en-GB" dirty="0"/>
          </a:p>
        </p:txBody>
      </p:sp>
      <p:sp>
        <p:nvSpPr>
          <p:cNvPr id="141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521148" cy="455874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200" dirty="0" smtClean="0"/>
              <a:t>4 week project, 4 machine learning experts</a:t>
            </a:r>
          </a:p>
          <a:p>
            <a:pPr>
              <a:lnSpc>
                <a:spcPct val="120000"/>
              </a:lnSpc>
            </a:pPr>
            <a:r>
              <a:rPr lang="en-US" sz="3200" dirty="0" smtClean="0"/>
              <a:t>100million probabilistic variables </a:t>
            </a:r>
          </a:p>
          <a:p>
            <a:pPr>
              <a:lnSpc>
                <a:spcPct val="120000"/>
              </a:lnSpc>
            </a:pPr>
            <a:r>
              <a:rPr lang="en-US" sz="3200" dirty="0" smtClean="0"/>
              <a:t>Processes 6TB of training data </a:t>
            </a:r>
          </a:p>
          <a:p>
            <a:pPr>
              <a:lnSpc>
                <a:spcPct val="120000"/>
              </a:lnSpc>
            </a:pPr>
            <a:r>
              <a:rPr lang="en-US" sz="3200" dirty="0" smtClean="0"/>
              <a:t>Real time processing</a:t>
            </a:r>
          </a:p>
          <a:p>
            <a:pPr lvl="1">
              <a:lnSpc>
                <a:spcPct val="120000"/>
              </a:lnSpc>
              <a:buNone/>
            </a:pPr>
            <a:endParaRPr lang="en-US" sz="2400" dirty="0" smtClean="0"/>
          </a:p>
          <a:p>
            <a:pPr lvl="1">
              <a:lnSpc>
                <a:spcPct val="120000"/>
              </a:lnSpc>
              <a:buNone/>
            </a:pPr>
            <a:endParaRPr lang="en-GB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AdPredict</a:t>
            </a:r>
            <a:r>
              <a:rPr lang="en-US" dirty="0" smtClean="0"/>
              <a:t>: What We Observed</a:t>
            </a:r>
            <a:endParaRPr lang="en-GB" dirty="0"/>
          </a:p>
        </p:txBody>
      </p:sp>
      <p:sp>
        <p:nvSpPr>
          <p:cNvPr id="141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lvl="1">
              <a:lnSpc>
                <a:spcPct val="150000"/>
              </a:lnSpc>
            </a:pPr>
            <a:r>
              <a:rPr lang="en-US" sz="3200" dirty="0" smtClean="0"/>
              <a:t>Quick Coding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/>
              <a:t>Agile Coding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/>
              <a:t>Scripting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/>
              <a:t>Performance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/>
              <a:t>Memory-Faithful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/>
              <a:t>Succinct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/>
              <a:t>Symbolic</a:t>
            </a:r>
          </a:p>
          <a:p>
            <a:pPr lvl="1">
              <a:lnSpc>
                <a:spcPct val="150000"/>
              </a:lnSpc>
            </a:pPr>
            <a:r>
              <a:rPr lang="en-US" sz="3200" dirty="0" smtClean="0"/>
              <a:t>.NET Integration</a:t>
            </a:r>
            <a:endParaRPr lang="en-GB" sz="3200" dirty="0" smtClean="0"/>
          </a:p>
        </p:txBody>
      </p:sp>
      <p:sp>
        <p:nvSpPr>
          <p:cNvPr id="4" name="Rectangular Callout 3"/>
          <p:cNvSpPr/>
          <p:nvPr/>
        </p:nvSpPr>
        <p:spPr>
          <a:xfrm>
            <a:off x="5791200" y="304800"/>
            <a:ext cx="2743200" cy="1015663"/>
          </a:xfrm>
          <a:prstGeom prst="wedgeRectCallout">
            <a:avLst>
              <a:gd name="adj1" fmla="val -120033"/>
              <a:gd name="adj2" fmla="val 64626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000" dirty="0" smtClean="0"/>
              <a:t>F#’s powerful type inference means less typing, more thinking</a:t>
            </a:r>
            <a:endParaRPr lang="en-GB" sz="20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5562600" y="1447800"/>
            <a:ext cx="2743200" cy="707886"/>
          </a:xfrm>
          <a:prstGeom prst="wedgeRectCallout">
            <a:avLst>
              <a:gd name="adj1" fmla="val -140910"/>
              <a:gd name="adj2" fmla="val 52381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000" dirty="0" smtClean="0"/>
              <a:t>Type-inferred code is easily </a:t>
            </a:r>
            <a:r>
              <a:rPr lang="en-US" sz="2000" dirty="0" err="1" smtClean="0"/>
              <a:t>refactored</a:t>
            </a:r>
            <a:endParaRPr lang="en-GB" sz="20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357818" y="2286000"/>
            <a:ext cx="3024182" cy="400110"/>
          </a:xfrm>
          <a:prstGeom prst="wedgeRectCallout">
            <a:avLst>
              <a:gd name="adj1" fmla="val -161167"/>
              <a:gd name="adj2" fmla="val 80124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000" dirty="0" smtClean="0"/>
              <a:t>“Hands-on” exploration. </a:t>
            </a:r>
            <a:endParaRPr lang="en-GB" sz="2000" b="1" dirty="0" smtClean="0">
              <a:solidFill>
                <a:schemeClr val="bg1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5181600" y="2819400"/>
            <a:ext cx="2743200" cy="707886"/>
          </a:xfrm>
          <a:prstGeom prst="wedgeRectCallout">
            <a:avLst>
              <a:gd name="adj1" fmla="val -128340"/>
              <a:gd name="adj2" fmla="val 1686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000" dirty="0" smtClean="0"/>
              <a:t>Immediate scaling to massive data sets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5638800" y="3733800"/>
            <a:ext cx="2743200" cy="707886"/>
          </a:xfrm>
          <a:prstGeom prst="wedgeRectCallout">
            <a:avLst>
              <a:gd name="adj1" fmla="val -122648"/>
              <a:gd name="adj2" fmla="val -2143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000" dirty="0" smtClean="0"/>
              <a:t>mega-data structures, 16GB machines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5029200" y="4495800"/>
            <a:ext cx="2743200" cy="707886"/>
          </a:xfrm>
          <a:prstGeom prst="wedgeRectCallout">
            <a:avLst>
              <a:gd name="adj1" fmla="val -140516"/>
              <a:gd name="adj2" fmla="val -37044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000" dirty="0" smtClean="0"/>
              <a:t>Live in the </a:t>
            </a:r>
            <a:r>
              <a:rPr lang="en-US" sz="2000" b="1" dirty="0" smtClean="0"/>
              <a:t>domain</a:t>
            </a:r>
            <a:r>
              <a:rPr lang="en-US" sz="2000" dirty="0" smtClean="0"/>
              <a:t>, not the language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5105400" y="5334000"/>
            <a:ext cx="2743200" cy="707886"/>
          </a:xfrm>
          <a:prstGeom prst="wedgeRectCallout">
            <a:avLst>
              <a:gd name="adj1" fmla="val -132517"/>
              <a:gd name="adj2" fmla="val -77624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dirty="0" smtClean="0"/>
              <a:t>Schema compilation and “Schedules”</a:t>
            </a:r>
            <a:endParaRPr lang="en-US" sz="2000" dirty="0" smtClean="0"/>
          </a:p>
        </p:txBody>
      </p:sp>
      <p:sp>
        <p:nvSpPr>
          <p:cNvPr id="11" name="Rectangular Callout 10"/>
          <p:cNvSpPr/>
          <p:nvPr/>
        </p:nvSpPr>
        <p:spPr>
          <a:xfrm>
            <a:off x="3714744" y="5857892"/>
            <a:ext cx="2743200" cy="707886"/>
          </a:xfrm>
          <a:prstGeom prst="wedgeRectCallout">
            <a:avLst>
              <a:gd name="adj1" fmla="val -61250"/>
              <a:gd name="adj2" fmla="val -98315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dirty="0" smtClean="0"/>
              <a:t>Especially Excel, SQL Server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Smooth Transitions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 smtClean="0"/>
              <a:t>Researcher’s Brain </a:t>
            </a:r>
            <a:r>
              <a:rPr lang="en-GB" sz="2800" dirty="0" smtClean="0">
                <a:sym typeface="Wingdings" pitchFamily="2" charset="2"/>
              </a:rPr>
              <a:t> Realistic, Efficient Code</a:t>
            </a:r>
          </a:p>
          <a:p>
            <a:endParaRPr lang="en-GB" sz="2800" dirty="0" smtClean="0">
              <a:sym typeface="Wingdings" pitchFamily="2" charset="2"/>
            </a:endParaRPr>
          </a:p>
          <a:p>
            <a:r>
              <a:rPr lang="en-GB" sz="2800" dirty="0" smtClean="0">
                <a:sym typeface="Wingdings" pitchFamily="2" charset="2"/>
              </a:rPr>
              <a:t>Realistic, Efficient Code  Component</a:t>
            </a:r>
          </a:p>
          <a:p>
            <a:endParaRPr lang="en-GB" sz="2800" dirty="0" smtClean="0">
              <a:sym typeface="Wingdings" pitchFamily="2" charset="2"/>
            </a:endParaRPr>
          </a:p>
          <a:p>
            <a:r>
              <a:rPr lang="en-GB" sz="2800" dirty="0" smtClean="0">
                <a:sym typeface="Wingdings" pitchFamily="2" charset="2"/>
              </a:rPr>
              <a:t>Component  Deployment</a:t>
            </a:r>
          </a:p>
          <a:p>
            <a:endParaRPr lang="en-GB" sz="2800" dirty="0" smtClean="0">
              <a:sym typeface="Wingdings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Ed2007-Developer">
  <a:themeElements>
    <a:clrScheme name="Custom 5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F37720"/>
      </a:accent1>
      <a:accent2>
        <a:srgbClr val="0076BF"/>
      </a:accent2>
      <a:accent3>
        <a:srgbClr val="66CC33"/>
      </a:accent3>
      <a:accent4>
        <a:srgbClr val="FFCC00"/>
      </a:accent4>
      <a:accent5>
        <a:srgbClr val="EE3424"/>
      </a:accent5>
      <a:accent6>
        <a:srgbClr val="FFFFFF"/>
      </a:accent6>
      <a:hlink>
        <a:srgbClr val="F37720"/>
      </a:hlink>
      <a:folHlink>
        <a:srgbClr val="F37720"/>
      </a:folHlink>
    </a:clrScheme>
    <a:fontScheme name="Custom 8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9F9F8"/>
        </a:lt1>
        <a:dk2>
          <a:srgbClr val="F37736"/>
        </a:dk2>
        <a:lt2>
          <a:srgbClr val="DDDDDD"/>
        </a:lt2>
        <a:accent1>
          <a:srgbClr val="FEC214"/>
        </a:accent1>
        <a:accent2>
          <a:srgbClr val="A2C83A"/>
        </a:accent2>
        <a:accent3>
          <a:srgbClr val="FBFBFB"/>
        </a:accent3>
        <a:accent4>
          <a:srgbClr val="000000"/>
        </a:accent4>
        <a:accent5>
          <a:srgbClr val="FEDDAA"/>
        </a:accent5>
        <a:accent6>
          <a:srgbClr val="92B534"/>
        </a:accent6>
        <a:hlink>
          <a:srgbClr val="519CD5"/>
        </a:hlink>
        <a:folHlink>
          <a:srgbClr val="A2998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11353</TotalTime>
  <Words>4075</Words>
  <Application>Microsoft Office PowerPoint</Application>
  <PresentationFormat>On-screen Show (4:3)</PresentationFormat>
  <Paragraphs>1213</Paragraphs>
  <Slides>114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114</vt:i4>
      </vt:variant>
    </vt:vector>
  </HeadingPairs>
  <TitlesOfParts>
    <vt:vector size="115" baseType="lpstr">
      <vt:lpstr>TechEd2007-Developer</vt:lpstr>
      <vt:lpstr>F# Tutorial</vt:lpstr>
      <vt:lpstr>Tutorial Contents</vt:lpstr>
      <vt:lpstr>What is F# about?  </vt:lpstr>
      <vt:lpstr>Simplicity</vt:lpstr>
      <vt:lpstr>Economics</vt:lpstr>
      <vt:lpstr>Fun</vt:lpstr>
      <vt:lpstr>Code!</vt:lpstr>
      <vt:lpstr>Slide 8</vt:lpstr>
      <vt:lpstr>Slide 9</vt:lpstr>
      <vt:lpstr>Slide 10</vt:lpstr>
      <vt:lpstr>F#:  Influences</vt:lpstr>
      <vt:lpstr>F#: Combining Paradigms</vt:lpstr>
      <vt:lpstr>Code: Let’s WebCrawl…</vt:lpstr>
      <vt:lpstr>Weakly Typed? Slow?</vt:lpstr>
      <vt:lpstr>Tutorial: Fundamentals</vt:lpstr>
      <vt:lpstr>Your First F# Application</vt:lpstr>
      <vt:lpstr>Your Second F# Application</vt:lpstr>
      <vt:lpstr>Your Third F# Application</vt:lpstr>
      <vt:lpstr>Your Third F# Application</vt:lpstr>
      <vt:lpstr>Fundamentals: Let</vt:lpstr>
      <vt:lpstr>Fundamentals - Whitespace Matters</vt:lpstr>
      <vt:lpstr>Fundamentals - Whitespace Matters</vt:lpstr>
      <vt:lpstr>Fundamentals - Comments</vt:lpstr>
      <vt:lpstr>Fundamentals - Comments</vt:lpstr>
      <vt:lpstr>Fundamentals - Comments</vt:lpstr>
      <vt:lpstr>Functional: Functions</vt:lpstr>
      <vt:lpstr>Fundamentals – Basic Operators</vt:lpstr>
      <vt:lpstr>Fundamentals: Basic Types (cont.)</vt:lpstr>
      <vt:lpstr>Fundamentals: Basic Types (cont.)</vt:lpstr>
      <vt:lpstr>Functional– Pipelines</vt:lpstr>
      <vt:lpstr>Functional– Pipelines</vt:lpstr>
      <vt:lpstr>Functional – Pipelining</vt:lpstr>
      <vt:lpstr>Functional – Pipelining</vt:lpstr>
      <vt:lpstr>Tutorial: Functional Data</vt:lpstr>
      <vt:lpstr>Generating Data with [ … ]</vt:lpstr>
      <vt:lpstr>Generating Data with [ … ]</vt:lpstr>
      <vt:lpstr>Generating Data with [ … ]</vt:lpstr>
      <vt:lpstr>Generating Data with [ … ]</vt:lpstr>
      <vt:lpstr>Generating Data with [ … ]</vt:lpstr>
      <vt:lpstr>Generating Data with [ … ]</vt:lpstr>
      <vt:lpstr>Generating Data with [ … ]</vt:lpstr>
      <vt:lpstr>Generating Data with seq { … }</vt:lpstr>
      <vt:lpstr>Generating Data with seq { … }</vt:lpstr>
      <vt:lpstr>Generating Data with seq { … }</vt:lpstr>
      <vt:lpstr>Functional Data – Recap </vt:lpstr>
      <vt:lpstr>Functional Data – Generating Structured Data</vt:lpstr>
      <vt:lpstr>Functional Data – Generating Structured Data (2)</vt:lpstr>
      <vt:lpstr>Immutability the norm…</vt:lpstr>
      <vt:lpstr>In Praise of Immutability</vt:lpstr>
      <vt:lpstr>Sample Task</vt:lpstr>
      <vt:lpstr>Tutorial: Pattern Matching</vt:lpstr>
      <vt:lpstr>Functional– Patterns</vt:lpstr>
      <vt:lpstr>Patterns – Tables </vt:lpstr>
      <vt:lpstr>Patterns– Wildcards</vt:lpstr>
      <vt:lpstr>Patterns – Missing Cases</vt:lpstr>
      <vt:lpstr>Patterns – Naming Things</vt:lpstr>
      <vt:lpstr>Patterns – Naming Things (2)</vt:lpstr>
      <vt:lpstr>Patterns – Literal Patterns </vt:lpstr>
      <vt:lpstr>Patterns – Or Patterns </vt:lpstr>
      <vt:lpstr>Patterns – when Guards</vt:lpstr>
      <vt:lpstr>Patterns – Matching Structured Data</vt:lpstr>
      <vt:lpstr>Patterns – Everywhere!</vt:lpstr>
      <vt:lpstr>Tutorial: Imperative Programming</vt:lpstr>
      <vt:lpstr>Imperative – Changing Values</vt:lpstr>
      <vt:lpstr>Imperative – Reference Cells</vt:lpstr>
      <vt:lpstr>Imperative – Mutable Collections</vt:lpstr>
      <vt:lpstr>Sample Exercise </vt:lpstr>
      <vt:lpstr>Tutorial: Objects</vt:lpstr>
      <vt:lpstr>Objects</vt:lpstr>
      <vt:lpstr>F# - Objects + Functional</vt:lpstr>
      <vt:lpstr>F# - Objects + Functional</vt:lpstr>
      <vt:lpstr>F# - Objects + Functional</vt:lpstr>
      <vt:lpstr>F# - Objects + Functional</vt:lpstr>
      <vt:lpstr>Code: Some OO Design Patterns in F#</vt:lpstr>
      <vt:lpstr>Sample Exercise </vt:lpstr>
      <vt:lpstr>Tutorial: F# Scripting</vt:lpstr>
      <vt:lpstr>Scripting – Directives</vt:lpstr>
      <vt:lpstr>Tutorial: Async/Parallel/Reactive </vt:lpstr>
      <vt:lpstr>Slide 79</vt:lpstr>
      <vt:lpstr>async { ... }</vt:lpstr>
      <vt:lpstr>async { ... }</vt:lpstr>
      <vt:lpstr>Code: Async Basics</vt:lpstr>
      <vt:lpstr>The many uses of async { ... }</vt:lpstr>
      <vt:lpstr>The many uses of async { ... }</vt:lpstr>
      <vt:lpstr>The many uses of async { ... }</vt:lpstr>
      <vt:lpstr>The many uses of async { ... }</vt:lpstr>
      <vt:lpstr>The many uses of async { ... }</vt:lpstr>
      <vt:lpstr>The many uses of async { ... }</vt:lpstr>
      <vt:lpstr>The many uses of async { ... }</vt:lpstr>
      <vt:lpstr>Let’s do Web Translation!</vt:lpstr>
      <vt:lpstr>Let’s do Twitter!</vt:lpstr>
      <vt:lpstr>Typical F# Reactive Architecture</vt:lpstr>
      <vt:lpstr>Why not just use .NET/Java/OS Threads?</vt:lpstr>
      <vt:lpstr>Code: Your First F# Async Agent</vt:lpstr>
      <vt:lpstr>Code: Async Web Crawler</vt:lpstr>
      <vt:lpstr>Interlude: Case Study</vt:lpstr>
      <vt:lpstr>F# and adCenter</vt:lpstr>
      <vt:lpstr>AdPredict: What We Observed</vt:lpstr>
      <vt:lpstr>Smooth Transitions</vt:lpstr>
      <vt:lpstr>Tutorial: Units of Measure</vt:lpstr>
      <vt:lpstr>NASA Mars Climate Orbiter, 1999</vt:lpstr>
      <vt:lpstr>Slide 102</vt:lpstr>
      <vt:lpstr>Units of Measure – Basics</vt:lpstr>
      <vt:lpstr>Units of Measure – Converting</vt:lpstr>
      <vt:lpstr>Units of Measure – Converting</vt:lpstr>
      <vt:lpstr>Units of Measure – Sample Code</vt:lpstr>
      <vt:lpstr>Units of Measure – Inferred Types</vt:lpstr>
      <vt:lpstr>Units on Types</vt:lpstr>
      <vt:lpstr>8 Ways to Learn</vt:lpstr>
      <vt:lpstr>Books about F#</vt:lpstr>
      <vt:lpstr>Books about F#</vt:lpstr>
      <vt:lpstr>Getting F#</vt:lpstr>
      <vt:lpstr>Questions &amp; Discussion</vt:lpstr>
      <vt:lpstr>Slide 114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dsyme</dc:creator>
  <cp:lastModifiedBy>Don Syme</cp:lastModifiedBy>
  <cp:revision>486</cp:revision>
  <dcterms:created xsi:type="dcterms:W3CDTF">2007-05-01T12:49:55Z</dcterms:created>
  <dcterms:modified xsi:type="dcterms:W3CDTF">2009-10-15T02:12:13Z</dcterms:modified>
</cp:coreProperties>
</file>