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72" r:id="rId16"/>
    <p:sldId id="269" r:id="rId17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7" d="100"/>
          <a:sy n="167" d="100"/>
        </p:scale>
        <p:origin x="998" y="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1479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1479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1479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3214" y="164437"/>
            <a:ext cx="1123670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1479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326" y="883571"/>
            <a:ext cx="3803446" cy="1619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46346" y="3172647"/>
            <a:ext cx="196850" cy="128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21479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ford.edu/class/engr108/julia.html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julialang.org/teach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053" y="854288"/>
            <a:ext cx="1458595" cy="4661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200" b="1" spc="-80" dirty="0">
                <a:solidFill>
                  <a:srgbClr val="214796"/>
                </a:solidFill>
                <a:latin typeface="Tahoma"/>
                <a:cs typeface="Tahoma"/>
              </a:rPr>
              <a:t>Introduction</a:t>
            </a:r>
            <a:r>
              <a:rPr sz="1200" b="1" spc="70" dirty="0">
                <a:solidFill>
                  <a:srgbClr val="214796"/>
                </a:solidFill>
                <a:latin typeface="Tahoma"/>
                <a:cs typeface="Tahoma"/>
              </a:rPr>
              <a:t> </a:t>
            </a:r>
            <a:r>
              <a:rPr sz="1200" b="1" spc="-50" dirty="0">
                <a:solidFill>
                  <a:srgbClr val="214796"/>
                </a:solidFill>
                <a:latin typeface="Tahoma"/>
                <a:cs typeface="Tahoma"/>
              </a:rPr>
              <a:t>to</a:t>
            </a:r>
            <a:r>
              <a:rPr sz="1200" b="1" spc="70" dirty="0">
                <a:solidFill>
                  <a:srgbClr val="214796"/>
                </a:solidFill>
                <a:latin typeface="Tahoma"/>
                <a:cs typeface="Tahoma"/>
              </a:rPr>
              <a:t> </a:t>
            </a:r>
            <a:r>
              <a:rPr sz="1200" b="1" spc="-60" dirty="0">
                <a:solidFill>
                  <a:srgbClr val="214796"/>
                </a:solidFill>
                <a:latin typeface="Tahoma"/>
                <a:cs typeface="Tahoma"/>
              </a:rPr>
              <a:t>Julia</a:t>
            </a:r>
            <a:endParaRPr sz="12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ahoma"/>
              <a:cs typeface="Tahom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7650" y="1806575"/>
            <a:ext cx="480291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based on 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>
                <a:hlinkClick r:id="rId2"/>
              </a:rPr>
              <a:t>https</a:t>
            </a:r>
            <a:r>
              <a:rPr lang="en-US" sz="1100" dirty="0">
                <a:hlinkClick r:id="rId2"/>
              </a:rPr>
              <a:t>://</a:t>
            </a:r>
            <a:r>
              <a:rPr lang="en-US" sz="1100" dirty="0" smtClean="0">
                <a:hlinkClick r:id="rId2"/>
              </a:rPr>
              <a:t>stanford.edu/class/engr108/julia.html</a:t>
            </a:r>
            <a:endParaRPr lang="en-US" sz="1100" dirty="0" smtClean="0"/>
          </a:p>
          <a:p>
            <a:r>
              <a:rPr lang="en-US" sz="1100" dirty="0"/>
              <a:t>https://syl1.gitbook.io/julia-language-a-concise-tutorial/language-core/functions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117" y="164437"/>
            <a:ext cx="3422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7883" y="639235"/>
            <a:ext cx="3801745" cy="222694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247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25425" algn="l"/>
              </a:tabLst>
            </a:pPr>
            <a:r>
              <a:rPr sz="1000" spc="-40" dirty="0">
                <a:latin typeface="Tahoma"/>
                <a:cs typeface="Tahoma"/>
              </a:rPr>
              <a:t>create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numbered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objects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different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types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spc="130" dirty="0">
                <a:latin typeface="PMingLiU"/>
                <a:cs typeface="PMingLiU"/>
              </a:rPr>
              <a:t>[]</a:t>
            </a:r>
            <a:r>
              <a:rPr sz="1000" spc="130" dirty="0">
                <a:latin typeface="Tahoma"/>
                <a:cs typeface="Tahoma"/>
              </a:rPr>
              <a:t>,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e.g.</a:t>
            </a:r>
            <a:r>
              <a:rPr sz="1000" spc="-10" dirty="0">
                <a:latin typeface="Tahoma"/>
                <a:cs typeface="Tahoma"/>
              </a:rPr>
              <a:t>,</a:t>
            </a:r>
            <a:endParaRPr sz="1000">
              <a:latin typeface="Tahoma"/>
              <a:cs typeface="Tahoma"/>
            </a:endParaRPr>
          </a:p>
          <a:p>
            <a:pPr marL="224790">
              <a:lnSpc>
                <a:spcPct val="100000"/>
              </a:lnSpc>
              <a:spcBef>
                <a:spcPts val="295"/>
              </a:spcBef>
            </a:pPr>
            <a:r>
              <a:rPr sz="1000" spc="120" dirty="0">
                <a:latin typeface="PMingLiU"/>
                <a:cs typeface="PMingLiU"/>
              </a:rPr>
              <a:t>my_list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75" dirty="0">
                <a:latin typeface="PMingLiU"/>
                <a:cs typeface="PMingLiU"/>
              </a:rPr>
              <a:t>["a",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1,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40" dirty="0">
                <a:latin typeface="PMingLiU"/>
                <a:cs typeface="PMingLiU"/>
              </a:rPr>
              <a:t>-0.76]</a:t>
            </a:r>
            <a:endParaRPr sz="1000">
              <a:latin typeface="PMingLiU"/>
              <a:cs typeface="PMingLiU"/>
            </a:endParaRPr>
          </a:p>
          <a:p>
            <a:pPr marL="224790" marR="1049655" indent="-161925">
              <a:lnSpc>
                <a:spcPct val="124500"/>
              </a:lnSpc>
              <a:buClr>
                <a:srgbClr val="214796"/>
              </a:buClr>
              <a:buFont typeface="Lucida Sans Unicode"/>
              <a:buChar char="►"/>
              <a:tabLst>
                <a:tab pos="225425" algn="l"/>
              </a:tabLst>
            </a:pPr>
            <a:r>
              <a:rPr sz="1000" spc="-40" dirty="0">
                <a:latin typeface="Tahoma"/>
                <a:cs typeface="Tahoma"/>
              </a:rPr>
              <a:t>can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access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i="1" spc="-10" dirty="0">
                <a:latin typeface="Sitka Small"/>
                <a:cs typeface="Sitka Small"/>
              </a:rPr>
              <a:t>i</a:t>
            </a:r>
            <a:r>
              <a:rPr sz="1000" spc="-10" dirty="0">
                <a:latin typeface="Tahoma"/>
                <a:cs typeface="Tahoma"/>
              </a:rPr>
              <a:t>th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element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spc="225" dirty="0">
                <a:latin typeface="PMingLiU"/>
                <a:cs typeface="PMingLiU"/>
              </a:rPr>
              <a:t>[i]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my_list[2]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+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my_list[3]</a:t>
            </a:r>
            <a:endParaRPr sz="1000">
              <a:latin typeface="PMingLiU"/>
              <a:cs typeface="PMingLiU"/>
            </a:endParaRPr>
          </a:p>
          <a:p>
            <a:pPr marL="2247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25425" algn="l"/>
              </a:tabLst>
            </a:pPr>
            <a:r>
              <a:rPr sz="1000" spc="-35" dirty="0">
                <a:latin typeface="Tahoma"/>
                <a:cs typeface="Tahoma"/>
              </a:rPr>
              <a:t>unlike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many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other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programming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languages,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Julia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indexes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start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at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  <a:p>
            <a:pPr marL="224790" marR="977900">
              <a:lnSpc>
                <a:spcPct val="100000"/>
              </a:lnSpc>
              <a:spcBef>
                <a:spcPts val="290"/>
              </a:spcBef>
              <a:tabLst>
                <a:tab pos="1021715" algn="l"/>
              </a:tabLst>
            </a:pPr>
            <a:r>
              <a:rPr sz="1000" spc="130" dirty="0">
                <a:latin typeface="PMingLiU"/>
                <a:cs typeface="PMingLiU"/>
              </a:rPr>
              <a:t>my_list[1]	</a:t>
            </a:r>
            <a:r>
              <a:rPr sz="1000" spc="50" dirty="0">
                <a:latin typeface="PMingLiU"/>
                <a:cs typeface="PMingLiU"/>
              </a:rPr>
              <a:t>#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220" dirty="0">
                <a:latin typeface="PMingLiU"/>
                <a:cs typeface="PMingLiU"/>
              </a:rPr>
              <a:t>first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element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of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40" dirty="0">
                <a:latin typeface="PMingLiU"/>
                <a:cs typeface="PMingLiU"/>
              </a:rPr>
              <a:t>the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235" dirty="0">
                <a:latin typeface="PMingLiU"/>
                <a:cs typeface="PMingLiU"/>
              </a:rPr>
              <a:t>list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my_list[0]	</a:t>
            </a:r>
            <a:r>
              <a:rPr sz="1000" spc="50" dirty="0">
                <a:latin typeface="PMingLiU"/>
                <a:cs typeface="PMingLiU"/>
              </a:rPr>
              <a:t>#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45" dirty="0">
                <a:latin typeface="PMingLiU"/>
                <a:cs typeface="PMingLiU"/>
              </a:rPr>
              <a:t>issues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an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error</a:t>
            </a:r>
            <a:endParaRPr sz="1000">
              <a:latin typeface="PMingLiU"/>
              <a:cs typeface="PMingLiU"/>
            </a:endParaRPr>
          </a:p>
          <a:p>
            <a:pPr marL="224790" indent="-161925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25425" algn="l"/>
              </a:tabLst>
            </a:pPr>
            <a:r>
              <a:rPr sz="1000" spc="-50" dirty="0">
                <a:latin typeface="Tahoma"/>
                <a:cs typeface="Tahoma"/>
              </a:rPr>
              <a:t>access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from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end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70" dirty="0">
                <a:latin typeface="PMingLiU"/>
                <a:cs typeface="PMingLiU"/>
              </a:rPr>
              <a:t>end</a:t>
            </a:r>
            <a:endParaRPr sz="1000">
              <a:latin typeface="PMingLiU"/>
              <a:cs typeface="PMingLiU"/>
            </a:endParaRPr>
          </a:p>
          <a:p>
            <a:pPr marL="224790" marR="645795">
              <a:lnSpc>
                <a:spcPct val="100000"/>
              </a:lnSpc>
              <a:spcBef>
                <a:spcPts val="295"/>
              </a:spcBef>
              <a:tabLst>
                <a:tab pos="1420495" algn="l"/>
              </a:tabLst>
            </a:pPr>
            <a:r>
              <a:rPr sz="1000" spc="120" dirty="0">
                <a:latin typeface="PMingLiU"/>
                <a:cs typeface="PMingLiU"/>
              </a:rPr>
              <a:t>my_list[end]	</a:t>
            </a:r>
            <a:r>
              <a:rPr sz="1000" spc="50" dirty="0">
                <a:latin typeface="PMingLiU"/>
                <a:cs typeface="PMingLiU"/>
              </a:rPr>
              <a:t>#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95" dirty="0">
                <a:latin typeface="PMingLiU"/>
                <a:cs typeface="PMingLiU"/>
              </a:rPr>
              <a:t>last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element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of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40" dirty="0">
                <a:latin typeface="PMingLiU"/>
                <a:cs typeface="PMingLiU"/>
              </a:rPr>
              <a:t>the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235" dirty="0">
                <a:latin typeface="PMingLiU"/>
                <a:cs typeface="PMingLiU"/>
              </a:rPr>
              <a:t>list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my_list[end</a:t>
            </a:r>
            <a:r>
              <a:rPr sz="1000" spc="260" dirty="0">
                <a:latin typeface="PMingLiU"/>
                <a:cs typeface="PMingLiU"/>
              </a:rPr>
              <a:t> </a:t>
            </a:r>
            <a:r>
              <a:rPr sz="1000" spc="204" dirty="0">
                <a:latin typeface="PMingLiU"/>
                <a:cs typeface="PMingLiU"/>
              </a:rPr>
              <a:t>-</a:t>
            </a:r>
            <a:r>
              <a:rPr sz="1000" spc="26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1]	</a:t>
            </a:r>
            <a:r>
              <a:rPr sz="1000" spc="50" dirty="0">
                <a:latin typeface="PMingLiU"/>
                <a:cs typeface="PMingLiU"/>
              </a:rPr>
              <a:t>#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second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to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95" dirty="0">
                <a:latin typeface="PMingLiU"/>
                <a:cs typeface="PMingLiU"/>
              </a:rPr>
              <a:t>last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element</a:t>
            </a:r>
            <a:endParaRPr sz="1000">
              <a:latin typeface="PMingLiU"/>
              <a:cs typeface="PMingLiU"/>
            </a:endParaRPr>
          </a:p>
          <a:p>
            <a:pPr marL="224790" indent="-161925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25425" algn="l"/>
              </a:tabLst>
            </a:pPr>
            <a:r>
              <a:rPr sz="1000" spc="-65" dirty="0">
                <a:latin typeface="Tahoma"/>
                <a:cs typeface="Tahoma"/>
              </a:rPr>
              <a:t>use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130" dirty="0">
                <a:latin typeface="PMingLiU"/>
                <a:cs typeface="PMingLiU"/>
              </a:rPr>
              <a:t>length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-10" dirty="0">
                <a:latin typeface="Tahoma"/>
                <a:cs typeface="Tahoma"/>
              </a:rPr>
              <a:t>to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find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how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long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is</a:t>
            </a:r>
            <a:endParaRPr sz="1000">
              <a:latin typeface="Tahoma"/>
              <a:cs typeface="Tahoma"/>
            </a:endParaRPr>
          </a:p>
          <a:p>
            <a:pPr marL="224790">
              <a:lnSpc>
                <a:spcPct val="100000"/>
              </a:lnSpc>
              <a:spcBef>
                <a:spcPts val="295"/>
              </a:spcBef>
            </a:pPr>
            <a:r>
              <a:rPr sz="1000" spc="135" dirty="0">
                <a:latin typeface="PMingLiU"/>
                <a:cs typeface="PMingLiU"/>
              </a:rPr>
              <a:t>length(my_list)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1865" y="164437"/>
            <a:ext cx="66484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For</a:t>
            </a:r>
            <a:r>
              <a:rPr spc="15" dirty="0"/>
              <a:t> </a:t>
            </a:r>
            <a:r>
              <a:rPr spc="-80" dirty="0"/>
              <a:t>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744112"/>
            <a:ext cx="3255010" cy="203771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50" dirty="0">
                <a:latin typeface="Tahoma"/>
                <a:cs typeface="Tahoma"/>
              </a:rPr>
              <a:t>executes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code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block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multiple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times</a:t>
            </a:r>
            <a:endParaRPr sz="1000">
              <a:latin typeface="Tahoma"/>
              <a:cs typeface="Tahoma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35" dirty="0">
                <a:latin typeface="Tahoma"/>
                <a:cs typeface="Tahoma"/>
              </a:rPr>
              <a:t>most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common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construction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involves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looping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over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range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ts val="1200"/>
              </a:lnSpc>
              <a:spcBef>
                <a:spcPts val="290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0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5"/>
              </a:lnSpc>
            </a:pPr>
            <a:r>
              <a:rPr sz="1000" spc="155" dirty="0">
                <a:latin typeface="PMingLiU"/>
                <a:cs typeface="PMingLiU"/>
              </a:rPr>
              <a:t>for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i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in</a:t>
            </a:r>
            <a:r>
              <a:rPr sz="1000" spc="24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1:10</a:t>
            </a:r>
            <a:endParaRPr sz="1000">
              <a:latin typeface="PMingLiU"/>
              <a:cs typeface="PMingLiU"/>
            </a:endParaRPr>
          </a:p>
          <a:p>
            <a:pPr marL="199390" marR="191135" indent="132715">
              <a:lnSpc>
                <a:spcPts val="1200"/>
              </a:lnSpc>
              <a:spcBef>
                <a:spcPts val="40"/>
              </a:spcBef>
              <a:tabLst>
                <a:tab pos="1129030" algn="l"/>
              </a:tabLst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6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+=</a:t>
            </a:r>
            <a:r>
              <a:rPr sz="1000" spc="265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i	</a:t>
            </a:r>
            <a:r>
              <a:rPr sz="1000" spc="50" dirty="0">
                <a:latin typeface="PMingLiU"/>
                <a:cs typeface="PMingLiU"/>
              </a:rPr>
              <a:t>#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45" dirty="0">
                <a:latin typeface="PMingLiU"/>
                <a:cs typeface="PMingLiU"/>
              </a:rPr>
              <a:t>short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for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+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i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end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5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50" dirty="0">
                <a:latin typeface="Tahoma"/>
                <a:cs typeface="Tahoma"/>
              </a:rPr>
              <a:t>or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you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can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loop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over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list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ts val="1200"/>
              </a:lnSpc>
              <a:spcBef>
                <a:spcPts val="295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0</a:t>
            </a:r>
            <a:endParaRPr sz="1000">
              <a:latin typeface="PMingLiU"/>
              <a:cs typeface="PMingLiU"/>
            </a:endParaRPr>
          </a:p>
          <a:p>
            <a:pPr marL="199390" marR="1386205">
              <a:lnSpc>
                <a:spcPts val="1200"/>
              </a:lnSpc>
              <a:spcBef>
                <a:spcPts val="35"/>
              </a:spcBef>
            </a:pPr>
            <a:r>
              <a:rPr sz="1000" spc="120" dirty="0">
                <a:latin typeface="PMingLiU"/>
                <a:cs typeface="PMingLiU"/>
              </a:rPr>
              <a:t>my_list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80" dirty="0">
                <a:latin typeface="PMingLiU"/>
                <a:cs typeface="PMingLiU"/>
              </a:rPr>
              <a:t>[1,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2,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3,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4,</a:t>
            </a:r>
            <a:r>
              <a:rPr sz="1000" spc="24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5]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for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i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in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my_list</a:t>
            </a:r>
            <a:endParaRPr sz="1000">
              <a:latin typeface="PMingLiU"/>
              <a:cs typeface="PMingLiU"/>
            </a:endParaRPr>
          </a:p>
          <a:p>
            <a:pPr marL="332105">
              <a:lnSpc>
                <a:spcPts val="1150"/>
              </a:lnSpc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+=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i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200"/>
              </a:lnSpc>
            </a:pPr>
            <a:r>
              <a:rPr sz="1000" spc="70" dirty="0">
                <a:latin typeface="PMingLiU"/>
                <a:cs typeface="PMingLiU"/>
              </a:rPr>
              <a:t>end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8479" y="164437"/>
            <a:ext cx="6908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</a:t>
            </a:r>
            <a:r>
              <a:rPr spc="-80" dirty="0"/>
              <a:t>unctions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sz="1000" spc="-50" dirty="0"/>
              <a:t>a</a:t>
            </a:r>
            <a:r>
              <a:rPr sz="1000" spc="15" dirty="0"/>
              <a:t> </a:t>
            </a:r>
            <a:r>
              <a:rPr sz="1000" spc="-35" dirty="0"/>
              <a:t>chunk</a:t>
            </a:r>
            <a:r>
              <a:rPr sz="1000" spc="20" dirty="0"/>
              <a:t> </a:t>
            </a:r>
            <a:r>
              <a:rPr sz="1000" spc="-30" dirty="0"/>
              <a:t>of</a:t>
            </a:r>
            <a:r>
              <a:rPr sz="1000" spc="15" dirty="0"/>
              <a:t> </a:t>
            </a:r>
            <a:r>
              <a:rPr sz="1000" spc="-45" dirty="0"/>
              <a:t>code</a:t>
            </a:r>
            <a:r>
              <a:rPr sz="1000" spc="20" dirty="0"/>
              <a:t> </a:t>
            </a:r>
            <a:r>
              <a:rPr sz="1000" spc="-10" dirty="0"/>
              <a:t>that</a:t>
            </a:r>
            <a:r>
              <a:rPr sz="1000" spc="15" dirty="0"/>
              <a:t> </a:t>
            </a:r>
            <a:r>
              <a:rPr sz="1000" spc="-40" dirty="0"/>
              <a:t>can</a:t>
            </a:r>
            <a:r>
              <a:rPr sz="1000" spc="25" dirty="0"/>
              <a:t> </a:t>
            </a:r>
            <a:r>
              <a:rPr sz="1000" spc="-50" dirty="0"/>
              <a:t>be</a:t>
            </a:r>
            <a:r>
              <a:rPr sz="1000" spc="20" dirty="0"/>
              <a:t> </a:t>
            </a:r>
            <a:r>
              <a:rPr sz="1000" spc="-40" dirty="0"/>
              <a:t>run</a:t>
            </a:r>
            <a:r>
              <a:rPr sz="1000" spc="20" dirty="0"/>
              <a:t> </a:t>
            </a:r>
            <a:r>
              <a:rPr sz="1000" spc="-50" dirty="0"/>
              <a:t>over</a:t>
            </a:r>
            <a:r>
              <a:rPr sz="1000" spc="15" dirty="0"/>
              <a:t> </a:t>
            </a:r>
            <a:r>
              <a:rPr sz="1000" spc="-50" dirty="0"/>
              <a:t>an</a:t>
            </a:r>
            <a:r>
              <a:rPr sz="1000" spc="20" dirty="0"/>
              <a:t> </a:t>
            </a:r>
            <a:r>
              <a:rPr sz="1000" spc="-45" dirty="0"/>
              <a:t>over,</a:t>
            </a:r>
            <a:r>
              <a:rPr sz="1000" spc="30" dirty="0"/>
              <a:t> </a:t>
            </a:r>
            <a:r>
              <a:rPr sz="1000" i="1" spc="-10" dirty="0">
                <a:latin typeface="Calibri"/>
                <a:cs typeface="Calibri"/>
              </a:rPr>
              <a:t>e.g.</a:t>
            </a:r>
            <a:r>
              <a:rPr sz="1000" spc="-10" dirty="0"/>
              <a:t>,</a:t>
            </a:r>
            <a:endParaRPr sz="1000" dirty="0">
              <a:latin typeface="Calibri"/>
              <a:cs typeface="Calibri"/>
            </a:endParaRPr>
          </a:p>
          <a:p>
            <a:pPr marL="208915" marR="1659255">
              <a:lnSpc>
                <a:spcPct val="100000"/>
              </a:lnSpc>
              <a:spcBef>
                <a:spcPts val="295"/>
              </a:spcBef>
            </a:pPr>
            <a:r>
              <a:rPr spc="150" dirty="0">
                <a:latin typeface="PMingLiU"/>
                <a:cs typeface="PMingLiU"/>
              </a:rPr>
              <a:t>println("Hello,</a:t>
            </a:r>
            <a:r>
              <a:rPr spc="254" dirty="0">
                <a:latin typeface="PMingLiU"/>
                <a:cs typeface="PMingLiU"/>
              </a:rPr>
              <a:t> </a:t>
            </a:r>
            <a:r>
              <a:rPr spc="95" dirty="0">
                <a:latin typeface="PMingLiU"/>
                <a:cs typeface="PMingLiU"/>
              </a:rPr>
              <a:t>World!") </a:t>
            </a:r>
            <a:r>
              <a:rPr spc="100" dirty="0">
                <a:latin typeface="PMingLiU"/>
                <a:cs typeface="PMingLiU"/>
              </a:rPr>
              <a:t> println("How</a:t>
            </a:r>
            <a:r>
              <a:rPr spc="250" dirty="0">
                <a:latin typeface="PMingLiU"/>
                <a:cs typeface="PMingLiU"/>
              </a:rPr>
              <a:t> </a:t>
            </a:r>
            <a:r>
              <a:rPr spc="140" dirty="0">
                <a:latin typeface="PMingLiU"/>
                <a:cs typeface="PMingLiU"/>
              </a:rPr>
              <a:t>are</a:t>
            </a:r>
            <a:r>
              <a:rPr spc="250" dirty="0">
                <a:latin typeface="PMingLiU"/>
                <a:cs typeface="PMingLiU"/>
              </a:rPr>
              <a:t> </a:t>
            </a:r>
            <a:r>
              <a:rPr spc="50" dirty="0">
                <a:latin typeface="PMingLiU"/>
                <a:cs typeface="PMingLiU"/>
              </a:rPr>
              <a:t>you</a:t>
            </a:r>
            <a:r>
              <a:rPr spc="250" dirty="0">
                <a:latin typeface="PMingLiU"/>
                <a:cs typeface="PMingLiU"/>
              </a:rPr>
              <a:t> </a:t>
            </a:r>
            <a:r>
              <a:rPr spc="114" dirty="0">
                <a:latin typeface="PMingLiU"/>
                <a:cs typeface="PMingLiU"/>
              </a:rPr>
              <a:t>doing?") </a:t>
            </a:r>
            <a:r>
              <a:rPr spc="-245" dirty="0">
                <a:latin typeface="PMingLiU"/>
                <a:cs typeface="PMingLiU"/>
              </a:rPr>
              <a:t> </a:t>
            </a:r>
            <a:r>
              <a:rPr spc="130" dirty="0">
                <a:latin typeface="PMingLiU"/>
                <a:cs typeface="PMingLiU"/>
              </a:rPr>
              <a:t>println(49876)</a:t>
            </a:r>
          </a:p>
          <a:p>
            <a:pPr marL="208915" indent="-161925">
              <a:lnSpc>
                <a:spcPct val="100000"/>
              </a:lnSpc>
              <a:spcBef>
                <a:spcPts val="284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sz="1000" spc="-30" dirty="0"/>
              <a:t>functions</a:t>
            </a:r>
            <a:r>
              <a:rPr sz="1000" spc="15" dirty="0"/>
              <a:t> </a:t>
            </a:r>
            <a:r>
              <a:rPr sz="1000" spc="-40" dirty="0"/>
              <a:t>can</a:t>
            </a:r>
            <a:r>
              <a:rPr sz="1000" spc="25" dirty="0"/>
              <a:t> </a:t>
            </a:r>
            <a:r>
              <a:rPr sz="1000" spc="-40" dirty="0"/>
              <a:t>take</a:t>
            </a:r>
            <a:r>
              <a:rPr sz="1000" spc="15" dirty="0"/>
              <a:t> </a:t>
            </a:r>
            <a:r>
              <a:rPr sz="1000" spc="-45" dirty="0"/>
              <a:t>arguments,</a:t>
            </a:r>
            <a:r>
              <a:rPr sz="1000" spc="20" dirty="0"/>
              <a:t> </a:t>
            </a:r>
            <a:r>
              <a:rPr sz="1000" i="1" spc="-10" dirty="0">
                <a:latin typeface="Calibri"/>
                <a:cs typeface="Calibri"/>
              </a:rPr>
              <a:t>e.g.</a:t>
            </a:r>
            <a:r>
              <a:rPr sz="1000" spc="-10" dirty="0"/>
              <a:t>,</a:t>
            </a:r>
            <a:r>
              <a:rPr sz="1000" spc="25" dirty="0"/>
              <a:t> </a:t>
            </a:r>
            <a:r>
              <a:rPr sz="1000" spc="165" dirty="0">
                <a:latin typeface="PMingLiU"/>
                <a:cs typeface="PMingLiU"/>
              </a:rPr>
              <a:t>println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-30" dirty="0"/>
              <a:t>prints</a:t>
            </a:r>
            <a:r>
              <a:rPr sz="1000" spc="25" dirty="0"/>
              <a:t> </a:t>
            </a:r>
            <a:r>
              <a:rPr sz="1000" spc="-15" dirty="0"/>
              <a:t>its</a:t>
            </a:r>
            <a:r>
              <a:rPr sz="1000" spc="25" dirty="0"/>
              <a:t> </a:t>
            </a:r>
            <a:r>
              <a:rPr sz="1000" spc="-45" dirty="0"/>
              <a:t>argument</a:t>
            </a:r>
            <a:endParaRPr sz="1000" dirty="0">
              <a:latin typeface="PMingLiU"/>
              <a:cs typeface="PMingLiU"/>
            </a:endParaRPr>
          </a:p>
          <a:p>
            <a:pPr marL="208915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sz="1000" spc="-30" dirty="0"/>
              <a:t>functions</a:t>
            </a:r>
            <a:r>
              <a:rPr sz="1000" spc="15" dirty="0"/>
              <a:t> </a:t>
            </a:r>
            <a:r>
              <a:rPr sz="1000" spc="-40" dirty="0"/>
              <a:t>can</a:t>
            </a:r>
            <a:r>
              <a:rPr sz="1000" spc="25" dirty="0"/>
              <a:t> </a:t>
            </a:r>
            <a:r>
              <a:rPr sz="1000" spc="-35" dirty="0"/>
              <a:t>return</a:t>
            </a:r>
            <a:r>
              <a:rPr sz="1000" spc="25" dirty="0"/>
              <a:t> </a:t>
            </a:r>
            <a:r>
              <a:rPr sz="1000" spc="-50" dirty="0"/>
              <a:t>a</a:t>
            </a:r>
            <a:r>
              <a:rPr sz="1000" spc="20" dirty="0"/>
              <a:t> </a:t>
            </a:r>
            <a:r>
              <a:rPr sz="1000" spc="-40" dirty="0"/>
              <a:t>value,</a:t>
            </a:r>
            <a:r>
              <a:rPr sz="1000" spc="20" dirty="0"/>
              <a:t> </a:t>
            </a:r>
            <a:r>
              <a:rPr sz="1000" spc="-35" dirty="0"/>
              <a:t>which</a:t>
            </a:r>
            <a:r>
              <a:rPr sz="1000" spc="25" dirty="0"/>
              <a:t> </a:t>
            </a:r>
            <a:r>
              <a:rPr sz="1000" spc="-40" dirty="0"/>
              <a:t>can</a:t>
            </a:r>
            <a:r>
              <a:rPr sz="1000" spc="20" dirty="0"/>
              <a:t> </a:t>
            </a:r>
            <a:r>
              <a:rPr sz="1000" spc="-50" dirty="0"/>
              <a:t>be</a:t>
            </a:r>
            <a:r>
              <a:rPr sz="1000" spc="15" dirty="0"/>
              <a:t> </a:t>
            </a:r>
            <a:r>
              <a:rPr sz="1000" spc="-45" dirty="0"/>
              <a:t>stored</a:t>
            </a:r>
            <a:r>
              <a:rPr sz="1000" spc="25" dirty="0"/>
              <a:t> </a:t>
            </a:r>
            <a:r>
              <a:rPr sz="1000" spc="-20" dirty="0"/>
              <a:t>in</a:t>
            </a:r>
            <a:r>
              <a:rPr sz="1000" spc="25" dirty="0"/>
              <a:t> </a:t>
            </a:r>
            <a:r>
              <a:rPr sz="1000" spc="-50" dirty="0"/>
              <a:t>a</a:t>
            </a:r>
            <a:r>
              <a:rPr sz="1000" spc="20" dirty="0"/>
              <a:t> </a:t>
            </a:r>
            <a:r>
              <a:rPr sz="1000" spc="-40" dirty="0"/>
              <a:t>variable</a:t>
            </a:r>
            <a:endParaRPr sz="1000" dirty="0"/>
          </a:p>
          <a:p>
            <a:pPr marL="208915">
              <a:lnSpc>
                <a:spcPct val="100000"/>
              </a:lnSpc>
              <a:spcBef>
                <a:spcPts val="290"/>
              </a:spcBef>
            </a:pPr>
            <a:r>
              <a:rPr spc="150" dirty="0">
                <a:latin typeface="PMingLiU"/>
                <a:cs typeface="PMingLiU"/>
              </a:rPr>
              <a:t>length_of_list</a:t>
            </a:r>
            <a:r>
              <a:rPr spc="235" dirty="0">
                <a:latin typeface="PMingLiU"/>
                <a:cs typeface="PMingLiU"/>
              </a:rPr>
              <a:t> </a:t>
            </a:r>
            <a:r>
              <a:rPr spc="-10" dirty="0">
                <a:latin typeface="PMingLiU"/>
                <a:cs typeface="PMingLiU"/>
              </a:rPr>
              <a:t>=</a:t>
            </a:r>
            <a:r>
              <a:rPr spc="235" dirty="0">
                <a:latin typeface="PMingLiU"/>
                <a:cs typeface="PMingLiU"/>
              </a:rPr>
              <a:t> </a:t>
            </a:r>
            <a:r>
              <a:rPr spc="135" dirty="0">
                <a:latin typeface="PMingLiU"/>
                <a:cs typeface="PMingLiU"/>
              </a:rPr>
              <a:t>length(my_list)</a:t>
            </a:r>
          </a:p>
          <a:p>
            <a:pPr marL="208915" indent="-161925">
              <a:lnSpc>
                <a:spcPts val="12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sz="1000" spc="-30" dirty="0"/>
              <a:t>functions</a:t>
            </a:r>
            <a:r>
              <a:rPr sz="1000" spc="15" dirty="0"/>
              <a:t> </a:t>
            </a:r>
            <a:r>
              <a:rPr sz="1000" spc="-40" dirty="0"/>
              <a:t>can</a:t>
            </a:r>
            <a:r>
              <a:rPr sz="1000" spc="25" dirty="0"/>
              <a:t> </a:t>
            </a:r>
            <a:r>
              <a:rPr sz="1000" spc="-55" dirty="0"/>
              <a:t>have</a:t>
            </a:r>
            <a:r>
              <a:rPr sz="1000" spc="25" dirty="0"/>
              <a:t> </a:t>
            </a:r>
            <a:r>
              <a:rPr sz="1000" spc="-50" dirty="0"/>
              <a:t>a</a:t>
            </a:r>
            <a:r>
              <a:rPr sz="1000" spc="15" dirty="0"/>
              <a:t> </a:t>
            </a:r>
            <a:r>
              <a:rPr sz="1000" spc="-45" dirty="0"/>
              <a:t>side</a:t>
            </a:r>
            <a:r>
              <a:rPr sz="1000" spc="25" dirty="0"/>
              <a:t> </a:t>
            </a:r>
            <a:r>
              <a:rPr sz="1000" spc="-40" dirty="0"/>
              <a:t>effect</a:t>
            </a:r>
            <a:r>
              <a:rPr sz="1000" spc="20" dirty="0"/>
              <a:t> </a:t>
            </a:r>
            <a:r>
              <a:rPr sz="1000" spc="-5" dirty="0"/>
              <a:t>(</a:t>
            </a:r>
            <a:r>
              <a:rPr sz="1000" i="1" spc="-5" dirty="0">
                <a:latin typeface="Calibri"/>
                <a:cs typeface="Calibri"/>
              </a:rPr>
              <a:t>i.e.</a:t>
            </a:r>
            <a:r>
              <a:rPr sz="1000" spc="-5" dirty="0"/>
              <a:t>,</a:t>
            </a:r>
            <a:r>
              <a:rPr sz="1000" spc="20" dirty="0"/>
              <a:t> </a:t>
            </a:r>
            <a:r>
              <a:rPr sz="1000" spc="-45" dirty="0"/>
              <a:t>do</a:t>
            </a:r>
            <a:r>
              <a:rPr sz="1000" spc="25" dirty="0"/>
              <a:t> </a:t>
            </a:r>
            <a:r>
              <a:rPr sz="1000" spc="-35" dirty="0"/>
              <a:t>something),</a:t>
            </a:r>
            <a:r>
              <a:rPr sz="1000" spc="25" dirty="0"/>
              <a:t> </a:t>
            </a:r>
            <a:r>
              <a:rPr sz="1000" i="1" spc="-10" dirty="0">
                <a:latin typeface="Calibri"/>
                <a:cs typeface="Calibri"/>
              </a:rPr>
              <a:t>e.g.</a:t>
            </a:r>
            <a:r>
              <a:rPr sz="1000" spc="-10" dirty="0"/>
              <a:t>,</a:t>
            </a:r>
            <a:r>
              <a:rPr sz="1000" spc="25" dirty="0"/>
              <a:t> </a:t>
            </a:r>
            <a:r>
              <a:rPr sz="1000" spc="165" dirty="0">
                <a:latin typeface="PMingLiU"/>
                <a:cs typeface="PMingLiU"/>
              </a:rPr>
              <a:t>println</a:t>
            </a:r>
            <a:endParaRPr sz="1000" dirty="0">
              <a:latin typeface="PMingLiU"/>
              <a:cs typeface="PMingLiU"/>
            </a:endParaRPr>
          </a:p>
          <a:p>
            <a:pPr marL="208915">
              <a:lnSpc>
                <a:spcPts val="1200"/>
              </a:lnSpc>
            </a:pPr>
            <a:r>
              <a:rPr spc="-30" dirty="0"/>
              <a:t>prints</a:t>
            </a:r>
            <a:r>
              <a:rPr spc="5" dirty="0"/>
              <a:t> </a:t>
            </a:r>
            <a:r>
              <a:rPr spc="-40" dirty="0"/>
              <a:t>something</a:t>
            </a:r>
            <a:r>
              <a:rPr spc="5" dirty="0"/>
              <a:t> </a:t>
            </a:r>
            <a:r>
              <a:rPr spc="-10" dirty="0"/>
              <a:t>to</a:t>
            </a:r>
            <a:r>
              <a:rPr spc="5" dirty="0"/>
              <a:t> </a:t>
            </a:r>
            <a:r>
              <a:rPr spc="-35" dirty="0"/>
              <a:t>the</a:t>
            </a:r>
            <a:r>
              <a:rPr spc="5" dirty="0"/>
              <a:t> </a:t>
            </a:r>
            <a:r>
              <a:rPr spc="-55" dirty="0"/>
              <a:t>screen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214" y="164437"/>
            <a:ext cx="1628636" cy="369332"/>
          </a:xfrm>
        </p:spPr>
        <p:txBody>
          <a:bodyPr/>
          <a:lstStyle/>
          <a:p>
            <a:r>
              <a:rPr lang="en-US" dirty="0" smtClean="0"/>
              <a:t>Defining Functions</a:t>
            </a:r>
            <a:endParaRPr lang="en-US" dirty="0"/>
          </a:p>
        </p:txBody>
      </p:sp>
      <p:pic>
        <p:nvPicPr>
          <p:cNvPr id="4" name="Shape 8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04850" y="546596"/>
            <a:ext cx="2417486" cy="2067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849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386992" y="164437"/>
            <a:ext cx="18338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85" dirty="0">
                <a:solidFill>
                  <a:srgbClr val="214796"/>
                </a:solidFill>
                <a:latin typeface="Tahoma"/>
                <a:cs typeface="Tahoma"/>
              </a:rPr>
              <a:t>Some</a:t>
            </a:r>
            <a:r>
              <a:rPr sz="1200" b="1" spc="65" dirty="0">
                <a:solidFill>
                  <a:srgbClr val="214796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214796"/>
                </a:solidFill>
                <a:latin typeface="Tahoma"/>
                <a:cs typeface="Tahoma"/>
              </a:rPr>
              <a:t>important</a:t>
            </a:r>
            <a:r>
              <a:rPr sz="1200" b="1" spc="70" dirty="0">
                <a:solidFill>
                  <a:srgbClr val="214796"/>
                </a:solidFill>
                <a:latin typeface="Tahoma"/>
                <a:cs typeface="Tahoma"/>
              </a:rPr>
              <a:t> </a:t>
            </a:r>
            <a:r>
              <a:rPr sz="1200" b="1" spc="-75" dirty="0">
                <a:solidFill>
                  <a:srgbClr val="214796"/>
                </a:solidFill>
                <a:latin typeface="Tahoma"/>
                <a:cs typeface="Tahoma"/>
              </a:rPr>
              <a:t>functions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283" y="1387138"/>
            <a:ext cx="3075305" cy="4051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15" dirty="0">
                <a:latin typeface="Tahoma"/>
                <a:cs typeface="Tahoma"/>
              </a:rPr>
              <a:t>quit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Julia:</a:t>
            </a:r>
            <a:r>
              <a:rPr sz="1000" spc="100" dirty="0">
                <a:latin typeface="Tahoma"/>
                <a:cs typeface="Tahoma"/>
              </a:rPr>
              <a:t> </a:t>
            </a:r>
            <a:r>
              <a:rPr sz="1000" spc="175" dirty="0">
                <a:latin typeface="PMingLiU"/>
                <a:cs typeface="PMingLiU"/>
              </a:rPr>
              <a:t>quit()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50" dirty="0">
                <a:latin typeface="Tahoma"/>
                <a:cs typeface="Tahoma"/>
              </a:rPr>
              <a:t>generate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random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number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between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10" dirty="0">
                <a:latin typeface="Calibri"/>
                <a:cs typeface="Calibri"/>
              </a:rPr>
              <a:t>0</a:t>
            </a:r>
            <a:r>
              <a:rPr sz="1000" spc="105" dirty="0">
                <a:latin typeface="Calibri"/>
                <a:cs typeface="Calibri"/>
              </a:rPr>
              <a:t> </a:t>
            </a:r>
            <a:r>
              <a:rPr sz="1000" spc="-45" dirty="0">
                <a:latin typeface="Tahoma"/>
                <a:cs typeface="Tahoma"/>
              </a:rPr>
              <a:t>and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Calibri"/>
                <a:cs typeface="Calibri"/>
              </a:rPr>
              <a:t>1</a:t>
            </a:r>
            <a:r>
              <a:rPr sz="1000" spc="-45" dirty="0">
                <a:latin typeface="Tahoma"/>
                <a:cs typeface="Tahoma"/>
              </a:rPr>
              <a:t>:</a:t>
            </a:r>
            <a:r>
              <a:rPr sz="1000" spc="125" dirty="0">
                <a:latin typeface="Tahoma"/>
                <a:cs typeface="Tahoma"/>
              </a:rPr>
              <a:t> </a:t>
            </a:r>
            <a:r>
              <a:rPr sz="1000" spc="140" dirty="0">
                <a:latin typeface="PMingLiU"/>
                <a:cs typeface="PMingLiU"/>
              </a:rPr>
              <a:t>rand()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214" y="164437"/>
            <a:ext cx="2009636" cy="369332"/>
          </a:xfrm>
        </p:spPr>
        <p:txBody>
          <a:bodyPr/>
          <a:lstStyle/>
          <a:p>
            <a:r>
              <a:rPr lang="en-US" dirty="0" smtClean="0"/>
              <a:t>Higher-Order Functions</a:t>
            </a:r>
            <a:endParaRPr lang="en-US" dirty="0"/>
          </a:p>
        </p:txBody>
      </p:sp>
      <p:sp>
        <p:nvSpPr>
          <p:cNvPr id="5" name="object 3"/>
          <p:cNvSpPr txBox="1">
            <a:spLocks noGrp="1"/>
          </p:cNvSpPr>
          <p:nvPr>
            <p:ph type="body" idx="1"/>
          </p:nvPr>
        </p:nvSpPr>
        <p:spPr>
          <a:xfrm>
            <a:off x="403326" y="883571"/>
            <a:ext cx="3803446" cy="12304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en-US" spc="-55" dirty="0"/>
              <a:t> x -&gt; </a:t>
            </a:r>
            <a:r>
              <a:rPr lang="en-US" spc="-55" dirty="0" smtClean="0"/>
              <a:t>x^2</a:t>
            </a:r>
          </a:p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en-US" spc="-55" dirty="0"/>
              <a:t> </a:t>
            </a:r>
            <a:r>
              <a:rPr lang="en-US" spc="-55" dirty="0"/>
              <a:t>map(x -&gt; x^2, [1:5</a:t>
            </a:r>
            <a:r>
              <a:rPr lang="en-US" spc="-55" dirty="0" smtClean="0"/>
              <a:t>])</a:t>
            </a:r>
          </a:p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nn-NO" spc="-55" dirty="0"/>
              <a:t>map(/, [16, 9, 4], [8, 3, 2]) </a:t>
            </a:r>
            <a:endParaRPr lang="nn-NO" spc="-55" dirty="0" smtClean="0"/>
          </a:p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en-US" spc="-55" dirty="0"/>
              <a:t> filter(</a:t>
            </a:r>
            <a:r>
              <a:rPr lang="en-US" spc="-55" dirty="0" err="1"/>
              <a:t>isprime</a:t>
            </a:r>
            <a:r>
              <a:rPr lang="en-US" spc="-55" dirty="0"/>
              <a:t>, [1:50</a:t>
            </a:r>
            <a:r>
              <a:rPr lang="en-US" spc="-55" dirty="0" smtClean="0"/>
              <a:t>])</a:t>
            </a:r>
          </a:p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en-US" spc="-55" dirty="0"/>
              <a:t>reduce(/, 1:4</a:t>
            </a:r>
            <a:r>
              <a:rPr lang="en-US" spc="-55" dirty="0" smtClean="0"/>
              <a:t>)</a:t>
            </a:r>
          </a:p>
          <a:p>
            <a:pPr marL="208915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10185" algn="l"/>
              </a:tabLst>
            </a:pPr>
            <a:r>
              <a:rPr lang="en-US" spc="-55" dirty="0" err="1"/>
              <a:t>mapreduce</a:t>
            </a:r>
            <a:r>
              <a:rPr lang="en-US" spc="-55" dirty="0"/>
              <a:t>(x -&gt; x^2, +, [1:5])</a:t>
            </a:r>
            <a:endParaRPr spc="-55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3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3214" y="164437"/>
            <a:ext cx="112204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Other</a:t>
            </a:r>
            <a:r>
              <a:rPr spc="45" dirty="0"/>
              <a:t> </a:t>
            </a:r>
            <a:r>
              <a:rPr spc="-95" dirty="0"/>
              <a:t>resources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1307293"/>
            <a:ext cx="3371215" cy="55689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55" dirty="0">
                <a:latin typeface="Tahoma"/>
                <a:cs typeface="Tahoma"/>
              </a:rPr>
              <a:t>these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slides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only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scratch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surface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features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Julia</a:t>
            </a:r>
            <a:endParaRPr sz="1000">
              <a:latin typeface="Tahoma"/>
              <a:cs typeface="Tahoma"/>
            </a:endParaRPr>
          </a:p>
          <a:p>
            <a:pPr marL="199390" indent="-161925">
              <a:lnSpc>
                <a:spcPts val="12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60" dirty="0">
                <a:latin typeface="Tahoma"/>
                <a:cs typeface="Tahoma"/>
              </a:rPr>
              <a:t>more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tutorials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can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be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found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here: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ts val="1200"/>
              </a:lnSpc>
            </a:pPr>
            <a:r>
              <a:rPr sz="1000" spc="165" dirty="0">
                <a:latin typeface="PMingLiU"/>
                <a:cs typeface="PMingLiU"/>
                <a:hlinkClick r:id="rId2"/>
              </a:rPr>
              <a:t>http://julialang.org/teaching/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2097" y="164437"/>
            <a:ext cx="102425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What</a:t>
            </a:r>
            <a:r>
              <a:rPr spc="50" dirty="0"/>
              <a:t> </a:t>
            </a:r>
            <a:r>
              <a:rPr spc="-90" dirty="0"/>
              <a:t>is</a:t>
            </a:r>
            <a:r>
              <a:rPr spc="55" dirty="0"/>
              <a:t> </a:t>
            </a:r>
            <a:r>
              <a:rPr spc="-60" dirty="0"/>
              <a:t>Julia?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1058170"/>
            <a:ext cx="3469640" cy="11264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new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programming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language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for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scientific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computing</a:t>
            </a:r>
            <a:endParaRPr sz="1000">
              <a:latin typeface="Tahoma"/>
              <a:cs typeface="Tahoma"/>
            </a:endParaRPr>
          </a:p>
          <a:p>
            <a:pPr marL="290830" indent="-162560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91465" algn="l"/>
              </a:tabLst>
            </a:pPr>
            <a:r>
              <a:rPr sz="1000" spc="-50" dirty="0">
                <a:latin typeface="Tahoma"/>
                <a:cs typeface="Tahoma"/>
              </a:rPr>
              <a:t>developed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by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group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mostly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from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MIT</a:t>
            </a:r>
            <a:endParaRPr sz="1000">
              <a:latin typeface="Tahoma"/>
              <a:cs typeface="Tahoma"/>
            </a:endParaRPr>
          </a:p>
          <a:p>
            <a:pPr marL="290830" indent="-162560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91465" algn="l"/>
              </a:tabLst>
            </a:pPr>
            <a:r>
              <a:rPr sz="1000" spc="-20" dirty="0">
                <a:latin typeface="Tahoma"/>
                <a:cs typeface="Tahoma"/>
              </a:rPr>
              <a:t>fully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open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source,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Calibri"/>
                <a:cs typeface="Calibri"/>
              </a:rPr>
              <a:t>i.e.</a:t>
            </a:r>
            <a:r>
              <a:rPr sz="1000" spc="-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free</a:t>
            </a:r>
            <a:endParaRPr sz="1000">
              <a:latin typeface="Tahoma"/>
              <a:cs typeface="Tahoma"/>
            </a:endParaRPr>
          </a:p>
          <a:p>
            <a:pPr marL="290830" marR="3048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91465" algn="l"/>
              </a:tabLst>
            </a:pPr>
            <a:r>
              <a:rPr sz="1000" spc="-40" dirty="0">
                <a:latin typeface="Tahoma"/>
                <a:cs typeface="Tahoma"/>
              </a:rPr>
              <a:t>convenient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syntax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for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building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math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constructs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like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vectors,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matrices,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etc.</a:t>
            </a:r>
            <a:endParaRPr sz="1000">
              <a:latin typeface="Tahoma"/>
              <a:cs typeface="Tahoma"/>
            </a:endParaRPr>
          </a:p>
          <a:p>
            <a:pPr marL="290830" indent="-162560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91465" algn="l"/>
              </a:tabLst>
            </a:pPr>
            <a:r>
              <a:rPr sz="1000" spc="-50" dirty="0">
                <a:latin typeface="Tahoma"/>
                <a:cs typeface="Tahoma"/>
              </a:rPr>
              <a:t>super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fast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236" y="164437"/>
            <a:ext cx="9239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 smtClean="0"/>
              <a:t>Data</a:t>
            </a:r>
            <a:r>
              <a:rPr lang="en-US" spc="-40" dirty="0" smtClean="0"/>
              <a:t> Types</a:t>
            </a:r>
            <a:endParaRPr spc="-60" dirty="0"/>
          </a:p>
        </p:txBody>
      </p:sp>
      <p:sp>
        <p:nvSpPr>
          <p:cNvPr id="3" name="object 3"/>
          <p:cNvSpPr txBox="1"/>
          <p:nvPr/>
        </p:nvSpPr>
        <p:spPr>
          <a:xfrm>
            <a:off x="372871" y="663575"/>
            <a:ext cx="4101567" cy="328230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-45" dirty="0" smtClean="0">
                <a:latin typeface="Tahoma"/>
                <a:cs typeface="Tahoma"/>
              </a:rPr>
              <a:t>Int64, Float64, Char, Bool...</a:t>
            </a:r>
            <a:r>
              <a:rPr sz="1000" spc="-50" dirty="0" smtClean="0">
                <a:latin typeface="Tahoma"/>
                <a:cs typeface="Tahoma"/>
              </a:rPr>
              <a:t>:</a:t>
            </a:r>
            <a:r>
              <a:rPr sz="1000" spc="130" dirty="0" smtClean="0">
                <a:latin typeface="Tahoma"/>
                <a:cs typeface="Tahoma"/>
              </a:rPr>
              <a:t> </a:t>
            </a:r>
            <a:r>
              <a:rPr sz="1000" i="1" spc="-10" dirty="0">
                <a:latin typeface="Calibri"/>
                <a:cs typeface="Calibri"/>
              </a:rPr>
              <a:t>e.g.</a:t>
            </a:r>
            <a:r>
              <a:rPr sz="1000" spc="-1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80" dirty="0">
                <a:latin typeface="PMingLiU"/>
                <a:cs typeface="PMingLiU"/>
              </a:rPr>
              <a:t>1.23</a:t>
            </a:r>
            <a:r>
              <a:rPr sz="1000" spc="8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65" dirty="0">
                <a:latin typeface="PMingLiU"/>
                <a:cs typeface="PMingLiU"/>
              </a:rPr>
              <a:t>-135</a:t>
            </a:r>
            <a:r>
              <a:rPr sz="1000" spc="65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114" dirty="0" smtClean="0">
                <a:latin typeface="PMingLiU"/>
                <a:cs typeface="PMingLiU"/>
              </a:rPr>
              <a:t>3.77e-7</a:t>
            </a:r>
            <a:r>
              <a:rPr lang="en-US" sz="1000" spc="114" dirty="0" smtClean="0">
                <a:latin typeface="PMingLiU"/>
                <a:cs typeface="PMingLiU"/>
              </a:rPr>
              <a:t>, ‘a’, true</a:t>
            </a:r>
            <a:endParaRPr sz="1000" dirty="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-40" dirty="0" smtClean="0">
                <a:latin typeface="Tahoma"/>
                <a:cs typeface="Tahoma"/>
              </a:rPr>
              <a:t>String</a:t>
            </a:r>
            <a:r>
              <a:rPr sz="1000" spc="-40" dirty="0" smtClean="0">
                <a:latin typeface="Tahoma"/>
                <a:cs typeface="Tahoma"/>
              </a:rPr>
              <a:t>:</a:t>
            </a:r>
            <a:r>
              <a:rPr sz="1000" spc="114" dirty="0" smtClean="0">
                <a:latin typeface="Tahoma"/>
                <a:cs typeface="Tahoma"/>
              </a:rPr>
              <a:t> </a:t>
            </a:r>
            <a:r>
              <a:rPr lang="en-US" sz="1000" spc="110" dirty="0" smtClean="0">
                <a:latin typeface="PMingLiU"/>
                <a:cs typeface="PMingLiU"/>
              </a:rPr>
              <a:t>length(s), string(123), s1 * s2, </a:t>
            </a:r>
            <a:r>
              <a:rPr lang="en-US" sz="1000" spc="110" dirty="0" smtClean="0">
                <a:latin typeface="PMingLiU"/>
                <a:cs typeface="PMingLiU"/>
              </a:rPr>
              <a:t>split(s), </a:t>
            </a:r>
            <a:r>
              <a:rPr lang="en-US" sz="1000" dirty="0" smtClean="0"/>
              <a:t>join</a:t>
            </a:r>
            <a:r>
              <a:rPr lang="en-US" sz="1000" dirty="0"/>
              <a:t>([s1,s2</a:t>
            </a:r>
            <a:r>
              <a:rPr lang="en-US" sz="1000" dirty="0" smtClean="0"/>
              <a:t>]) </a:t>
            </a:r>
          </a:p>
          <a:p>
            <a:pPr marL="199390" indent="-161925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Vector: [</a:t>
            </a:r>
            <a:r>
              <a:rPr lang="en-US" sz="1000" spc="110" dirty="0">
                <a:latin typeface="PMingLiU"/>
                <a:cs typeface="PMingLiU"/>
              </a:rPr>
              <a:t>1,2,3], Int64[1,2,3</a:t>
            </a:r>
            <a:r>
              <a:rPr lang="en-US" sz="1000" spc="110" dirty="0" smtClean="0">
                <a:latin typeface="PMingLiU"/>
                <a:cs typeface="PMingLiU"/>
              </a:rPr>
              <a:t>], [1,’a’,”hi”]</a:t>
            </a: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length(a); push!(a,’6’); pop!(a); 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err="1" smtClean="0">
                <a:latin typeface="PMingLiU"/>
                <a:cs typeface="PMingLiU"/>
              </a:rPr>
              <a:t>pushfirst</a:t>
            </a:r>
            <a:r>
              <a:rPr lang="en-US" sz="1000" spc="110" dirty="0" smtClean="0">
                <a:latin typeface="PMingLiU"/>
                <a:cs typeface="PMingLiU"/>
              </a:rPr>
              <a:t>!(a,0); </a:t>
            </a:r>
            <a:r>
              <a:rPr lang="en-US" sz="1000" spc="110" dirty="0" err="1" smtClean="0">
                <a:latin typeface="PMingLiU"/>
                <a:cs typeface="PMingLiU"/>
              </a:rPr>
              <a:t>popfirst</a:t>
            </a:r>
            <a:r>
              <a:rPr lang="en-US" sz="1000" spc="110" dirty="0" smtClean="0">
                <a:latin typeface="PMingLiU"/>
                <a:cs typeface="PMingLiU"/>
              </a:rPr>
              <a:t>!(a)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err="1" smtClean="0">
                <a:latin typeface="PMingLiU"/>
                <a:cs typeface="PMingLiU"/>
              </a:rPr>
              <a:t>deleteat</a:t>
            </a:r>
            <a:r>
              <a:rPr lang="en-US" sz="1000" spc="110" dirty="0" smtClean="0">
                <a:latin typeface="PMingLiU"/>
                <a:cs typeface="PMingLiU"/>
              </a:rPr>
              <a:t>!(a,2); append!(a1,a2);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b = collect(1:2:10)</a:t>
            </a: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a[1] = 8; </a:t>
            </a:r>
          </a:p>
          <a:p>
            <a:pPr marL="199390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Matrix:[1 2; 3 4]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size(m), transpose(m)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a[1,2] = 6</a:t>
            </a:r>
          </a:p>
          <a:p>
            <a:pPr marL="199390" indent="-161925">
              <a:lnSpc>
                <a:spcPct val="100000"/>
              </a:lnSpc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  <a:cs typeface="PMingLiU"/>
              </a:rPr>
              <a:t>Tuple: (1,2,3)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>
                <a:latin typeface="PMingLiU"/>
                <a:cs typeface="PMingLiU"/>
              </a:rPr>
              <a:t>t</a:t>
            </a:r>
            <a:r>
              <a:rPr lang="en-US" sz="1000" spc="110" dirty="0" smtClean="0">
                <a:latin typeface="PMingLiU"/>
                <a:cs typeface="PMingLiU"/>
              </a:rPr>
              <a:t>[1] = 6, [t...]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sz="1000" dirty="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236" y="164437"/>
            <a:ext cx="1453414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 smtClean="0"/>
              <a:t>Data</a:t>
            </a:r>
            <a:r>
              <a:rPr lang="en-US" spc="-40" dirty="0" smtClean="0"/>
              <a:t> Types (Cont.)</a:t>
            </a:r>
            <a:endParaRPr spc="-60" dirty="0"/>
          </a:p>
        </p:txBody>
      </p:sp>
      <p:sp>
        <p:nvSpPr>
          <p:cNvPr id="3" name="object 3"/>
          <p:cNvSpPr txBox="1"/>
          <p:nvPr/>
        </p:nvSpPr>
        <p:spPr>
          <a:xfrm>
            <a:off x="372871" y="663575"/>
            <a:ext cx="4101567" cy="2897588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err="1" smtClean="0">
                <a:latin typeface="PMingLiU"/>
                <a:cs typeface="PMingLiU"/>
              </a:rPr>
              <a:t>Dict</a:t>
            </a:r>
            <a:r>
              <a:rPr lang="en-US" sz="1000" spc="110" dirty="0" smtClean="0">
                <a:latin typeface="PMingLiU"/>
                <a:cs typeface="PMingLiU"/>
              </a:rPr>
              <a:t>: 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spc="110" dirty="0" smtClean="0">
                <a:latin typeface="PMingLiU"/>
              </a:rPr>
              <a:t>d = </a:t>
            </a:r>
            <a:r>
              <a:rPr lang="en-US" sz="1000" dirty="0" err="1" smtClean="0"/>
              <a:t>Dict</a:t>
            </a:r>
            <a:r>
              <a:rPr lang="en-US" sz="1000" dirty="0"/>
              <a:t>('a'=&gt;1, 'b'=&gt;2, 'c'=&gt;3</a:t>
            </a:r>
            <a:r>
              <a:rPr lang="en-US" sz="1000" dirty="0" smtClean="0"/>
              <a:t>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err="1" smtClean="0"/>
              <a:t>println</a:t>
            </a:r>
            <a:r>
              <a:rPr lang="en-US" sz="1000" dirty="0" smtClean="0"/>
              <a:t>(d[‘a’])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err="1" smtClean="0"/>
              <a:t>println</a:t>
            </a:r>
            <a:r>
              <a:rPr lang="en-US" sz="1000" dirty="0" smtClean="0"/>
              <a:t>(get(d,’e’,0))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keys(d)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values(d)</a:t>
            </a:r>
          </a:p>
          <a:p>
            <a:pPr marL="199390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Set: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s = Set([1,2,3])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push!(s,4)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lang="en-US" sz="1000" dirty="0" smtClean="0"/>
              <a:t>pop!(s)	</a:t>
            </a: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dirty="0" smtClean="0"/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lang="en-US" sz="1000" spc="110" dirty="0" smtClean="0">
              <a:latin typeface="PMingLiU"/>
              <a:cs typeface="PMingLiU"/>
            </a:endParaRPr>
          </a:p>
          <a:p>
            <a:pPr marL="656590" lvl="1" indent="-161925">
              <a:spcBef>
                <a:spcPts val="29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endParaRPr sz="1000" dirty="0">
              <a:latin typeface="PMingLiU"/>
              <a:cs typeface="PMingLiU"/>
            </a:endParaRPr>
          </a:p>
        </p:txBody>
      </p:sp>
    </p:spTree>
    <p:extLst>
      <p:ext uri="{BB962C8B-B14F-4D97-AF65-F5344CB8AC3E}">
        <p14:creationId xmlns:p14="http://schemas.microsoft.com/office/powerpoint/2010/main" val="2391360099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717332" y="164437"/>
            <a:ext cx="11734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60" dirty="0">
                <a:solidFill>
                  <a:srgbClr val="214796"/>
                </a:solidFill>
                <a:latin typeface="Tahoma"/>
                <a:cs typeface="Tahoma"/>
              </a:rPr>
              <a:t>Setting</a:t>
            </a:r>
            <a:r>
              <a:rPr sz="1200" b="1" spc="40" dirty="0">
                <a:solidFill>
                  <a:srgbClr val="214796"/>
                </a:solidFill>
                <a:latin typeface="Tahoma"/>
                <a:cs typeface="Tahoma"/>
              </a:rPr>
              <a:t> </a:t>
            </a:r>
            <a:r>
              <a:rPr sz="1200" b="1" spc="-95" dirty="0">
                <a:solidFill>
                  <a:srgbClr val="214796"/>
                </a:solidFill>
                <a:latin typeface="Tahoma"/>
                <a:cs typeface="Tahoma"/>
              </a:rPr>
              <a:t>variables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682" y="1336250"/>
            <a:ext cx="3085568" cy="39690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739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174625" algn="l"/>
              </a:tabLst>
            </a:pPr>
            <a:r>
              <a:rPr sz="1000" spc="-45" dirty="0">
                <a:latin typeface="Tahoma"/>
                <a:cs typeface="Tahoma"/>
              </a:rPr>
              <a:t>assignments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use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-35" dirty="0">
                <a:latin typeface="Tahoma"/>
                <a:cs typeface="Tahoma"/>
              </a:rPr>
              <a:t>operator</a:t>
            </a:r>
            <a:endParaRPr sz="1000" dirty="0">
              <a:latin typeface="Tahoma"/>
              <a:cs typeface="Tahoma"/>
            </a:endParaRPr>
          </a:p>
          <a:p>
            <a:pPr marL="173990" marR="854075">
              <a:lnSpc>
                <a:spcPct val="100000"/>
              </a:lnSpc>
              <a:spcBef>
                <a:spcPts val="295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5.0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name</a:t>
            </a:r>
            <a:r>
              <a:rPr sz="1000" spc="220" dirty="0">
                <a:latin typeface="PMingLiU"/>
                <a:cs typeface="PMingLiU"/>
              </a:rPr>
              <a:t> </a:t>
            </a:r>
            <a:r>
              <a:rPr sz="1000" spc="-10" dirty="0" smtClean="0">
                <a:latin typeface="PMingLiU"/>
                <a:cs typeface="PMingLiU"/>
              </a:rPr>
              <a:t>=</a:t>
            </a:r>
            <a:r>
              <a:rPr lang="en-US" sz="1000" spc="225" dirty="0">
                <a:latin typeface="PMingLiU"/>
                <a:cs typeface="PMingLiU"/>
              </a:rPr>
              <a:t> </a:t>
            </a:r>
            <a:r>
              <a:rPr lang="en-US" sz="1000" spc="225" dirty="0" smtClean="0">
                <a:latin typeface="PMingLiU"/>
                <a:cs typeface="PMingLiU"/>
              </a:rPr>
              <a:t>“</a:t>
            </a:r>
            <a:r>
              <a:rPr sz="1000" spc="55" dirty="0" smtClean="0">
                <a:latin typeface="PMingLiU"/>
                <a:cs typeface="PMingLiU"/>
              </a:rPr>
              <a:t>Bob</a:t>
            </a:r>
            <a:r>
              <a:rPr sz="1000" spc="55" dirty="0">
                <a:latin typeface="PMingLiU"/>
                <a:cs typeface="PMingLiU"/>
              </a:rPr>
              <a:t>"</a:t>
            </a:r>
            <a:endParaRPr sz="1000" dirty="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485" y="164437"/>
            <a:ext cx="31349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Basic</a:t>
            </a:r>
            <a:r>
              <a:rPr spc="80" dirty="0"/>
              <a:t> </a:t>
            </a:r>
            <a:r>
              <a:rPr spc="-75" dirty="0"/>
              <a:t>arithmetic</a:t>
            </a:r>
            <a:r>
              <a:rPr spc="85" dirty="0"/>
              <a:t> </a:t>
            </a:r>
            <a:r>
              <a:rPr spc="-95" dirty="0"/>
              <a:t>and</a:t>
            </a:r>
            <a:r>
              <a:rPr spc="80" dirty="0"/>
              <a:t> </a:t>
            </a:r>
            <a:r>
              <a:rPr spc="-75" dirty="0"/>
              <a:t>mathematical</a:t>
            </a:r>
            <a:r>
              <a:rPr spc="85" dirty="0"/>
              <a:t> </a:t>
            </a:r>
            <a:r>
              <a:rPr spc="-7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942892"/>
            <a:ext cx="2894965" cy="146812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sz="1500" spc="-172" baseline="5555" dirty="0">
                <a:solidFill>
                  <a:srgbClr val="214796"/>
                </a:solidFill>
                <a:latin typeface="Lucida Sans Unicode"/>
                <a:cs typeface="Lucida Sans Unicode"/>
              </a:rPr>
              <a:t>►</a:t>
            </a:r>
            <a:r>
              <a:rPr sz="1500" spc="-44" baseline="5555" dirty="0">
                <a:solidFill>
                  <a:srgbClr val="214796"/>
                </a:solidFill>
                <a:latin typeface="Lucida Sans Unicode"/>
                <a:cs typeface="Lucida Sans Unicode"/>
              </a:rPr>
              <a:t> </a:t>
            </a:r>
            <a:r>
              <a:rPr sz="1000" spc="-20" dirty="0">
                <a:latin typeface="PMingLiU"/>
                <a:cs typeface="PMingLiU"/>
              </a:rPr>
              <a:t>+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90" dirty="0">
                <a:latin typeface="PMingLiU"/>
                <a:cs typeface="PMingLiU"/>
              </a:rPr>
              <a:t>-</a:t>
            </a:r>
            <a:r>
              <a:rPr sz="1000" spc="90" dirty="0">
                <a:latin typeface="Tahoma"/>
                <a:cs typeface="Tahoma"/>
              </a:rPr>
              <a:t>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0" dirty="0">
                <a:latin typeface="PMingLiU"/>
                <a:cs typeface="PMingLiU"/>
              </a:rPr>
              <a:t>*</a:t>
            </a:r>
            <a:r>
              <a:rPr sz="1000" spc="10" dirty="0">
                <a:latin typeface="Tahoma"/>
                <a:cs typeface="Tahoma"/>
              </a:rPr>
              <a:t>, </a:t>
            </a:r>
            <a:r>
              <a:rPr sz="1000" spc="260" dirty="0">
                <a:latin typeface="PMingLiU"/>
                <a:cs typeface="PMingLiU"/>
              </a:rPr>
              <a:t>/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-40" dirty="0">
                <a:latin typeface="Tahoma"/>
                <a:cs typeface="Tahoma"/>
              </a:rPr>
              <a:t>operators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ts val="1200"/>
              </a:lnSpc>
              <a:spcBef>
                <a:spcPts val="295"/>
              </a:spcBef>
            </a:pPr>
            <a:r>
              <a:rPr sz="1000" spc="105" dirty="0">
                <a:latin typeface="PMingLiU"/>
                <a:cs typeface="PMingLiU"/>
              </a:rPr>
              <a:t>a</a:t>
            </a:r>
            <a:r>
              <a:rPr sz="1000" spc="21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1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4.0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5"/>
              </a:lnSpc>
            </a:pPr>
            <a:r>
              <a:rPr sz="1000" spc="50" dirty="0">
                <a:latin typeface="PMingLiU"/>
                <a:cs typeface="PMingLiU"/>
              </a:rPr>
              <a:t>b</a:t>
            </a:r>
            <a:r>
              <a:rPr sz="1000" spc="21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1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7.0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200"/>
              </a:lnSpc>
            </a:pPr>
            <a:r>
              <a:rPr sz="1000" spc="105" dirty="0">
                <a:latin typeface="PMingLiU"/>
                <a:cs typeface="PMingLiU"/>
              </a:rPr>
              <a:t>c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(b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204" dirty="0">
                <a:latin typeface="PMingLiU"/>
                <a:cs typeface="PMingLiU"/>
              </a:rPr>
              <a:t>-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a)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*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(b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+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a)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/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a</a:t>
            </a:r>
            <a:endParaRPr sz="1000">
              <a:latin typeface="PMingLiU"/>
              <a:cs typeface="PMingLiU"/>
            </a:endParaRPr>
          </a:p>
          <a:p>
            <a:pPr marL="199390" marR="1589405" indent="-161925">
              <a:lnSpc>
                <a:spcPct val="124500"/>
              </a:lnSpc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40" dirty="0">
                <a:latin typeface="Tahoma"/>
                <a:cs typeface="Tahoma"/>
              </a:rPr>
              <a:t>exponentiate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80" dirty="0">
                <a:latin typeface="PMingLiU"/>
                <a:cs typeface="PMingLiU"/>
              </a:rPr>
              <a:t>^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a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2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^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10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10" dirty="0">
                <a:latin typeface="Tahoma"/>
                <a:cs typeface="Tahoma"/>
              </a:rPr>
              <a:t>all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usual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math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functions,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li</a:t>
            </a:r>
            <a:r>
              <a:rPr sz="1000" spc="-30" dirty="0">
                <a:latin typeface="Tahoma"/>
                <a:cs typeface="Tahoma"/>
              </a:rPr>
              <a:t>k</a:t>
            </a:r>
            <a:r>
              <a:rPr sz="1000" spc="-85" dirty="0">
                <a:latin typeface="Tahoma"/>
                <a:cs typeface="Tahoma"/>
              </a:rPr>
              <a:t>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70" dirty="0">
                <a:latin typeface="PMingLiU"/>
                <a:cs typeface="PMingLiU"/>
              </a:rPr>
              <a:t>exp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155" dirty="0">
                <a:latin typeface="PMingLiU"/>
                <a:cs typeface="PMingLiU"/>
              </a:rPr>
              <a:t>sin</a:t>
            </a:r>
            <a:r>
              <a:rPr sz="1000" spc="-3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ct val="100000"/>
              </a:lnSpc>
              <a:spcBef>
                <a:spcPts val="290"/>
              </a:spcBef>
            </a:pPr>
            <a:r>
              <a:rPr sz="1000" spc="175" dirty="0">
                <a:latin typeface="PMingLiU"/>
                <a:cs typeface="PMingLiU"/>
              </a:rPr>
              <a:t>result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exp(-2.33)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*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cos(22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*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180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260" dirty="0">
                <a:latin typeface="PMingLiU"/>
                <a:cs typeface="PMingLiU"/>
              </a:rPr>
              <a:t>/</a:t>
            </a:r>
            <a:r>
              <a:rPr sz="1000" spc="254" dirty="0">
                <a:latin typeface="PMingLiU"/>
                <a:cs typeface="PMingLiU"/>
              </a:rPr>
              <a:t> </a:t>
            </a:r>
            <a:r>
              <a:rPr sz="1000" spc="175" dirty="0">
                <a:latin typeface="PMingLiU"/>
                <a:cs typeface="PMingLiU"/>
              </a:rPr>
              <a:t>pi)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7431" y="164437"/>
            <a:ext cx="14135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5" dirty="0"/>
              <a:t>Boolean</a:t>
            </a:r>
            <a:r>
              <a:rPr spc="60" dirty="0"/>
              <a:t> </a:t>
            </a:r>
            <a:r>
              <a:rPr spc="-105" dirty="0"/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709530"/>
            <a:ext cx="2651760" cy="21132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40" dirty="0">
                <a:latin typeface="Tahoma"/>
                <a:cs typeface="Tahoma"/>
              </a:rPr>
              <a:t>evaluate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to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55" dirty="0">
                <a:latin typeface="PMingLiU"/>
                <a:cs typeface="PMingLiU"/>
              </a:rPr>
              <a:t>true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-50" dirty="0">
                <a:latin typeface="Tahoma"/>
                <a:cs typeface="Tahoma"/>
              </a:rPr>
              <a:t>or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165" dirty="0">
                <a:latin typeface="PMingLiU"/>
                <a:cs typeface="PMingLiU"/>
              </a:rPr>
              <a:t>false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65" dirty="0">
                <a:latin typeface="Tahoma"/>
                <a:cs typeface="Tahoma"/>
              </a:rPr>
              <a:t>use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PMingLiU"/>
                <a:cs typeface="PMingLiU"/>
              </a:rPr>
              <a:t>==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55" dirty="0">
                <a:latin typeface="PMingLiU"/>
                <a:cs typeface="PMingLiU"/>
              </a:rPr>
              <a:t>!=</a:t>
            </a:r>
            <a:r>
              <a:rPr sz="1000" spc="5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PMingLiU"/>
                <a:cs typeface="PMingLiU"/>
              </a:rPr>
              <a:t>&lt;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PMingLiU"/>
                <a:cs typeface="PMingLiU"/>
              </a:rPr>
              <a:t>&gt;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0" dirty="0">
                <a:latin typeface="PMingLiU"/>
                <a:cs typeface="PMingLiU"/>
              </a:rPr>
              <a:t>&lt;=</a:t>
            </a:r>
            <a:r>
              <a:rPr sz="1000" spc="-20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10" dirty="0">
                <a:latin typeface="PMingLiU"/>
                <a:cs typeface="PMingLiU"/>
              </a:rPr>
              <a:t>&gt;=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-40" dirty="0">
                <a:latin typeface="Tahoma"/>
                <a:cs typeface="Tahoma"/>
              </a:rPr>
              <a:t>operators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ts val="1200"/>
              </a:lnSpc>
              <a:spcBef>
                <a:spcPts val="290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4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5"/>
              </a:lnSpc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4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5"/>
              </a:lnSpc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"4"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5"/>
              </a:lnSpc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&gt;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9.0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200"/>
              </a:lnSpc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2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&lt;=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5.3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15" dirty="0">
                <a:latin typeface="Tahoma"/>
                <a:cs typeface="Tahoma"/>
              </a:rPr>
              <a:t>flip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value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boolean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expression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35" dirty="0">
                <a:latin typeface="Tahoma"/>
                <a:cs typeface="Tahoma"/>
              </a:rPr>
              <a:t> </a:t>
            </a:r>
            <a:r>
              <a:rPr sz="1000" spc="204" dirty="0">
                <a:latin typeface="PMingLiU"/>
                <a:cs typeface="PMingLiU"/>
              </a:rPr>
              <a:t>!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ct val="100000"/>
              </a:lnSpc>
              <a:spcBef>
                <a:spcPts val="295"/>
              </a:spcBef>
            </a:pPr>
            <a:r>
              <a:rPr sz="1000" spc="140" dirty="0">
                <a:latin typeface="PMingLiU"/>
                <a:cs typeface="PMingLiU"/>
              </a:rPr>
              <a:t>!(value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135" dirty="0">
                <a:latin typeface="PMingLiU"/>
                <a:cs typeface="PMingLiU"/>
              </a:rPr>
              <a:t>"4")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40" dirty="0">
                <a:latin typeface="Tahoma"/>
                <a:cs typeface="Tahoma"/>
              </a:rPr>
              <a:t>combine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b</a:t>
            </a:r>
            <a:r>
              <a:rPr sz="1000" spc="-20" dirty="0">
                <a:latin typeface="Tahoma"/>
                <a:cs typeface="Tahoma"/>
              </a:rPr>
              <a:t>o</a:t>
            </a:r>
            <a:r>
              <a:rPr sz="1000" spc="-45" dirty="0">
                <a:latin typeface="Tahoma"/>
                <a:cs typeface="Tahoma"/>
              </a:rPr>
              <a:t>olean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ex</a:t>
            </a:r>
            <a:r>
              <a:rPr sz="1000" spc="-90" dirty="0">
                <a:latin typeface="Tahoma"/>
                <a:cs typeface="Tahoma"/>
              </a:rPr>
              <a:t>p</a:t>
            </a:r>
            <a:r>
              <a:rPr sz="1000" spc="-60" dirty="0">
                <a:latin typeface="Tahoma"/>
                <a:cs typeface="Tahoma"/>
              </a:rPr>
              <a:t>ress</a:t>
            </a:r>
            <a:r>
              <a:rPr sz="1000" spc="-25" dirty="0">
                <a:latin typeface="Tahoma"/>
                <a:cs typeface="Tahoma"/>
              </a:rPr>
              <a:t>io</a:t>
            </a:r>
            <a:r>
              <a:rPr sz="1000" spc="-40" dirty="0">
                <a:latin typeface="Tahoma"/>
                <a:cs typeface="Tahoma"/>
              </a:rPr>
              <a:t>n</a:t>
            </a:r>
            <a:r>
              <a:rPr sz="1000" spc="-65" dirty="0">
                <a:latin typeface="Tahoma"/>
                <a:cs typeface="Tahoma"/>
              </a:rPr>
              <a:t>s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-210" dirty="0">
                <a:latin typeface="PMingLiU"/>
                <a:cs typeface="PMingLiU"/>
              </a:rPr>
              <a:t>&amp;&amp;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-45" dirty="0">
                <a:latin typeface="Tahoma"/>
                <a:cs typeface="Tahoma"/>
              </a:rPr>
              <a:t>and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330" dirty="0">
                <a:latin typeface="PMingLiU"/>
                <a:cs typeface="PMingLiU"/>
              </a:rPr>
              <a:t>||</a:t>
            </a:r>
            <a:endParaRPr sz="1000">
              <a:latin typeface="PMingLiU"/>
              <a:cs typeface="PMingLiU"/>
            </a:endParaRPr>
          </a:p>
          <a:p>
            <a:pPr marL="199390" marR="451484">
              <a:lnSpc>
                <a:spcPct val="100000"/>
              </a:lnSpc>
              <a:spcBef>
                <a:spcPts val="295"/>
              </a:spcBef>
            </a:pP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4)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210" dirty="0">
                <a:latin typeface="PMingLiU"/>
                <a:cs typeface="PMingLiU"/>
              </a:rPr>
              <a:t>&amp;&amp;</a:t>
            </a:r>
            <a:r>
              <a:rPr sz="1000" spc="-19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35" dirty="0">
                <a:latin typeface="PMingLiU"/>
                <a:cs typeface="PMingLiU"/>
              </a:rPr>
              <a:t>"4")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4)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330" dirty="0">
                <a:latin typeface="PMingLiU"/>
                <a:cs typeface="PMingLiU"/>
              </a:rPr>
              <a:t>||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35" dirty="0">
                <a:latin typeface="PMingLiU"/>
                <a:cs typeface="PMingLiU"/>
              </a:rPr>
              <a:t>"4")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0169" y="164437"/>
            <a:ext cx="12884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If/else</a:t>
            </a:r>
            <a:r>
              <a:rPr spc="30" dirty="0"/>
              <a:t> </a:t>
            </a:r>
            <a:r>
              <a:rPr spc="-80" dirty="0"/>
              <a:t>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620120"/>
            <a:ext cx="3841115" cy="2416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9390" marR="30480" indent="-161925">
              <a:lnSpc>
                <a:spcPct val="100000"/>
              </a:lnSpc>
              <a:spcBef>
                <a:spcPts val="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25" dirty="0">
                <a:latin typeface="Tahoma"/>
                <a:cs typeface="Tahoma"/>
              </a:rPr>
              <a:t>test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" dirty="0">
                <a:latin typeface="Tahoma"/>
                <a:cs typeface="Tahoma"/>
              </a:rPr>
              <a:t>if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boolean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expression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is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155" dirty="0">
                <a:latin typeface="PMingLiU"/>
                <a:cs typeface="PMingLiU"/>
              </a:rPr>
              <a:t>true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-50" dirty="0">
                <a:latin typeface="Tahoma"/>
                <a:cs typeface="Tahoma"/>
              </a:rPr>
              <a:t>or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165" dirty="0">
                <a:latin typeface="PMingLiU"/>
                <a:cs typeface="PMingLiU"/>
              </a:rPr>
              <a:t>false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-45" dirty="0">
                <a:latin typeface="Tahoma"/>
                <a:cs typeface="Tahoma"/>
              </a:rPr>
              <a:t>and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run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different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code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in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each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case</a:t>
            </a:r>
            <a:endParaRPr sz="1000">
              <a:latin typeface="Tahoma"/>
              <a:cs typeface="Tahoma"/>
            </a:endParaRPr>
          </a:p>
          <a:p>
            <a:pPr marL="332105" marR="2703195" indent="-133350">
              <a:lnSpc>
                <a:spcPct val="100000"/>
              </a:lnSpc>
              <a:spcBef>
                <a:spcPts val="290"/>
              </a:spcBef>
            </a:pPr>
            <a:r>
              <a:rPr sz="1000" spc="235" dirty="0">
                <a:latin typeface="PMingLiU"/>
                <a:cs typeface="PMingLiU"/>
              </a:rPr>
              <a:t>if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&lt;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5)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  </a:t>
            </a:r>
            <a:r>
              <a:rPr sz="1000" spc="50" dirty="0">
                <a:latin typeface="PMingLiU"/>
                <a:cs typeface="PMingLiU"/>
              </a:rPr>
              <a:t>10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90"/>
              </a:lnSpc>
            </a:pPr>
            <a:r>
              <a:rPr sz="1000" spc="155" dirty="0">
                <a:latin typeface="PMingLiU"/>
                <a:cs typeface="PMingLiU"/>
              </a:rPr>
              <a:t>else</a:t>
            </a:r>
            <a:endParaRPr sz="1000">
              <a:latin typeface="PMingLiU"/>
              <a:cs typeface="PMingLiU"/>
            </a:endParaRPr>
          </a:p>
          <a:p>
            <a:pPr marL="199390" marR="2835910" indent="132715">
              <a:lnSpc>
                <a:spcPts val="1200"/>
              </a:lnSpc>
              <a:spcBef>
                <a:spcPts val="35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1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20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end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50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40" dirty="0">
                <a:latin typeface="Tahoma"/>
                <a:cs typeface="Tahoma"/>
              </a:rPr>
              <a:t>can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split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code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into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more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than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two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cases</a:t>
            </a:r>
            <a:endParaRPr sz="1000">
              <a:latin typeface="Tahoma"/>
              <a:cs typeface="Tahoma"/>
            </a:endParaRPr>
          </a:p>
          <a:p>
            <a:pPr marL="332105" marR="2703195" indent="-133350">
              <a:lnSpc>
                <a:spcPct val="100000"/>
              </a:lnSpc>
              <a:spcBef>
                <a:spcPts val="295"/>
              </a:spcBef>
            </a:pPr>
            <a:r>
              <a:rPr sz="1000" spc="235" dirty="0">
                <a:latin typeface="PMingLiU"/>
                <a:cs typeface="PMingLiU"/>
              </a:rPr>
              <a:t>if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&lt;</a:t>
            </a:r>
            <a:r>
              <a:rPr sz="1000" spc="229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5)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3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  </a:t>
            </a:r>
            <a:r>
              <a:rPr sz="1000" spc="50" dirty="0">
                <a:latin typeface="PMingLiU"/>
                <a:cs typeface="PMingLiU"/>
              </a:rPr>
              <a:t>10</a:t>
            </a:r>
            <a:endParaRPr sz="1000">
              <a:latin typeface="PMingLiU"/>
              <a:cs typeface="PMingLiU"/>
            </a:endParaRPr>
          </a:p>
          <a:p>
            <a:pPr marL="332105" marR="2371090" indent="-133350">
              <a:lnSpc>
                <a:spcPts val="1200"/>
              </a:lnSpc>
              <a:spcBef>
                <a:spcPts val="35"/>
              </a:spcBef>
            </a:pPr>
            <a:r>
              <a:rPr sz="1000" spc="180" dirty="0">
                <a:latin typeface="PMingLiU"/>
                <a:cs typeface="PMingLiU"/>
              </a:rPr>
              <a:t>elseif</a:t>
            </a:r>
            <a:r>
              <a:rPr sz="1000" spc="240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(value</a:t>
            </a:r>
            <a:r>
              <a:rPr sz="1000" spc="24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==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30" dirty="0">
                <a:latin typeface="PMingLiU"/>
                <a:cs typeface="PMingLiU"/>
              </a:rPr>
              <a:t>5)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5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15</a:t>
            </a:r>
            <a:endParaRPr sz="1000">
              <a:latin typeface="PMingLiU"/>
              <a:cs typeface="PMingLiU"/>
            </a:endParaRPr>
          </a:p>
          <a:p>
            <a:pPr marL="199390">
              <a:lnSpc>
                <a:spcPts val="1150"/>
              </a:lnSpc>
            </a:pPr>
            <a:r>
              <a:rPr sz="1000" spc="155" dirty="0">
                <a:latin typeface="PMingLiU"/>
                <a:cs typeface="PMingLiU"/>
              </a:rPr>
              <a:t>else</a:t>
            </a:r>
            <a:endParaRPr sz="1000">
              <a:latin typeface="PMingLiU"/>
              <a:cs typeface="PMingLiU"/>
            </a:endParaRPr>
          </a:p>
          <a:p>
            <a:pPr marL="199390" marR="2835910" indent="132715">
              <a:lnSpc>
                <a:spcPts val="1200"/>
              </a:lnSpc>
              <a:spcBef>
                <a:spcPts val="35"/>
              </a:spcBef>
            </a:pPr>
            <a:r>
              <a:rPr sz="1000" spc="114" dirty="0">
                <a:latin typeface="PMingLiU"/>
                <a:cs typeface="PMingLiU"/>
              </a:rPr>
              <a:t>value</a:t>
            </a:r>
            <a:r>
              <a:rPr sz="1000" spc="21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=</a:t>
            </a:r>
            <a:r>
              <a:rPr sz="1000" spc="2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20 </a:t>
            </a:r>
            <a:r>
              <a:rPr sz="1000" spc="-2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end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6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2934" y="164437"/>
            <a:ext cx="52324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Ranges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283" y="1083482"/>
            <a:ext cx="3180715" cy="1164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9390" indent="-161925">
              <a:lnSpc>
                <a:spcPct val="100000"/>
              </a:lnSpc>
              <a:spcBef>
                <a:spcPts val="3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40" dirty="0">
                <a:latin typeface="Tahoma"/>
                <a:cs typeface="Tahoma"/>
              </a:rPr>
              <a:t>create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sequence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of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numbers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using</a:t>
            </a:r>
            <a:r>
              <a:rPr sz="1000" spc="30" dirty="0">
                <a:latin typeface="Tahoma"/>
                <a:cs typeface="Tahoma"/>
              </a:rPr>
              <a:t> </a:t>
            </a:r>
            <a:r>
              <a:rPr sz="1000" spc="260" dirty="0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sequence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includes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the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endpoints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ct val="100000"/>
              </a:lnSpc>
              <a:spcBef>
                <a:spcPts val="290"/>
              </a:spcBef>
            </a:pPr>
            <a:r>
              <a:rPr sz="1000" spc="120" dirty="0">
                <a:latin typeface="PMingLiU"/>
                <a:cs typeface="PMingLiU"/>
              </a:rPr>
              <a:t>1:5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25" dirty="0">
                <a:latin typeface="Tahoma"/>
                <a:cs typeface="Tahoma"/>
              </a:rPr>
              <a:t>optional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middle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argument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gives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increment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(default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is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5" dirty="0">
                <a:latin typeface="Calibri"/>
                <a:cs typeface="Calibri"/>
              </a:rPr>
              <a:t>1</a:t>
            </a:r>
            <a:r>
              <a:rPr sz="1000" spc="-5" dirty="0">
                <a:latin typeface="Tahoma"/>
                <a:cs typeface="Tahoma"/>
              </a:rPr>
              <a:t>)</a:t>
            </a:r>
            <a:endParaRPr sz="1000">
              <a:latin typeface="Tahoma"/>
              <a:cs typeface="Tahoma"/>
            </a:endParaRPr>
          </a:p>
          <a:p>
            <a:pPr marL="199390">
              <a:lnSpc>
                <a:spcPct val="100000"/>
              </a:lnSpc>
              <a:spcBef>
                <a:spcPts val="295"/>
              </a:spcBef>
            </a:pPr>
            <a:r>
              <a:rPr sz="1000" spc="130" dirty="0">
                <a:latin typeface="PMingLiU"/>
                <a:cs typeface="PMingLiU"/>
              </a:rPr>
              <a:t>1:0.1:10</a:t>
            </a:r>
            <a:endParaRPr sz="1000">
              <a:latin typeface="PMingLiU"/>
              <a:cs typeface="PMingLiU"/>
            </a:endParaRPr>
          </a:p>
          <a:p>
            <a:pPr marL="199390" indent="-161925">
              <a:lnSpc>
                <a:spcPct val="100000"/>
              </a:lnSpc>
              <a:spcBef>
                <a:spcPts val="295"/>
              </a:spcBef>
              <a:buClr>
                <a:srgbClr val="214796"/>
              </a:buClr>
              <a:buFont typeface="Lucida Sans Unicode"/>
              <a:buChar char="►"/>
              <a:tabLst>
                <a:tab pos="200025" algn="l"/>
              </a:tabLst>
            </a:pPr>
            <a:r>
              <a:rPr sz="1000" spc="-10" dirty="0">
                <a:latin typeface="Tahoma"/>
                <a:cs typeface="Tahoma"/>
              </a:rPr>
              <a:t>to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view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range,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call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160" dirty="0">
                <a:latin typeface="PMingLiU"/>
                <a:cs typeface="PMingLiU"/>
              </a:rPr>
              <a:t>collect(1:0.1:5)</a:t>
            </a:r>
            <a:endParaRPr sz="10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738</Words>
  <Application>Microsoft Office PowerPoint</Application>
  <PresentationFormat>Custom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Lucida Sans Unicode</vt:lpstr>
      <vt:lpstr>PMingLiU</vt:lpstr>
      <vt:lpstr>Sitka Small</vt:lpstr>
      <vt:lpstr>Tahoma</vt:lpstr>
      <vt:lpstr>Trebuchet MS</vt:lpstr>
      <vt:lpstr>Office Theme</vt:lpstr>
      <vt:lpstr>PowerPoint Presentation</vt:lpstr>
      <vt:lpstr>What is Julia?</vt:lpstr>
      <vt:lpstr>Data Types</vt:lpstr>
      <vt:lpstr>Data Types (Cont.)</vt:lpstr>
      <vt:lpstr>PowerPoint Presentation</vt:lpstr>
      <vt:lpstr>Basic arithmetic and mathematical functions</vt:lpstr>
      <vt:lpstr>Boolean expressions</vt:lpstr>
      <vt:lpstr>If/else statements</vt:lpstr>
      <vt:lpstr>Ranges</vt:lpstr>
      <vt:lpstr>Lists</vt:lpstr>
      <vt:lpstr>For loops</vt:lpstr>
      <vt:lpstr>Functions</vt:lpstr>
      <vt:lpstr>Defining Functions</vt:lpstr>
      <vt:lpstr>PowerPoint Presentation</vt:lpstr>
      <vt:lpstr>Higher-Order Functions</vt:lpstr>
      <vt:lpstr>Other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Julia</dc:title>
  <dc:creator>ENGR108 Stanford University</dc:creator>
  <cp:lastModifiedBy>nzhou@acm.org</cp:lastModifiedBy>
  <cp:revision>8</cp:revision>
  <dcterms:created xsi:type="dcterms:W3CDTF">2022-04-28T14:46:57Z</dcterms:created>
  <dcterms:modified xsi:type="dcterms:W3CDTF">2022-04-28T15:57:46Z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2021-09-09T00:00:00Z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2022-04-28T00:00:00Z</vt:filetime>
  </property>
</Properties>
</file>