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8" r:id="rId48"/>
    <p:sldId id="369" r:id="rId49"/>
    <p:sldId id="370" r:id="rId50"/>
    <p:sldId id="371" r:id="rId51"/>
    <p:sldId id="372" r:id="rId52"/>
    <p:sldId id="373" r:id="rId53"/>
  </p:sldIdLst>
  <p:sldSz cx="2755900" cy="2070100"/>
  <p:notesSz cx="2755900" cy="2070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0" d="100"/>
          <a:sy n="270" d="100"/>
        </p:scale>
        <p:origin x="1190" y="1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193800" cy="103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60513" y="0"/>
            <a:ext cx="1195387" cy="103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13DA1-C8F5-4D63-9B61-372BD741DB81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258763"/>
            <a:ext cx="930275" cy="69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76225" y="996950"/>
            <a:ext cx="2203450" cy="814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66913"/>
            <a:ext cx="1193800" cy="103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60513" y="1966913"/>
            <a:ext cx="1195387" cy="103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DDB5B-57D6-45F6-9F3B-5D1BCF2AC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13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90811" y="685145"/>
            <a:ext cx="1774276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1" i="0">
                <a:solidFill>
                  <a:srgbClr val="4452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27048" y="1429701"/>
            <a:ext cx="1501802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FF28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7DAF4-DBBC-4BFA-BC40-790EE0FB3DF6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4452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00261-F856-4BD5-AC7E-29602AB80D6C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4452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7795" y="476123"/>
            <a:ext cx="1198816" cy="13662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419288" y="476123"/>
            <a:ext cx="1198816" cy="13662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7C8FD-B20B-48F3-A22B-FB81CF1BE6E0}" type="datetime1">
              <a:rPr lang="en-US" smtClean="0"/>
              <a:t>12/2/2021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4452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6F566-D37D-40BB-A239-BD5591A411D1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61FE-688E-4543-8547-855E8821F558}" type="datetime1">
              <a:rPr lang="en-US" smtClean="0"/>
              <a:t>12/2/2021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0746" y="390189"/>
            <a:ext cx="2434590" cy="0"/>
          </a:xfrm>
          <a:custGeom>
            <a:avLst/>
            <a:gdLst/>
            <a:ahLst/>
            <a:cxnLst/>
            <a:rect l="l" t="t" r="r" b="b"/>
            <a:pathLst>
              <a:path w="2434590">
                <a:moveTo>
                  <a:pt x="0" y="0"/>
                </a:moveTo>
                <a:lnTo>
                  <a:pt x="2434174" y="0"/>
                </a:lnTo>
              </a:path>
            </a:pathLst>
          </a:custGeom>
          <a:ln w="22952">
            <a:solidFill>
              <a:srgbClr val="FF69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8909" y="58451"/>
            <a:ext cx="1818080" cy="318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rgbClr val="4452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1063" y="414213"/>
            <a:ext cx="2313773" cy="1408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37006" y="1925193"/>
            <a:ext cx="881888" cy="103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7795" y="1925193"/>
            <a:ext cx="633857" cy="103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BF2CC-55EC-41B6-8B1C-A109B137DEB4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984248" y="1925193"/>
            <a:ext cx="633857" cy="103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9544" y="1929069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490811" y="685145"/>
            <a:ext cx="1774276" cy="17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marR="5080" indent="-5715">
              <a:lnSpc>
                <a:spcPct val="102800"/>
              </a:lnSpc>
              <a:spcBef>
                <a:spcPts val="100"/>
              </a:spcBef>
            </a:pPr>
            <a:r>
              <a:rPr spc="10" dirty="0" smtClean="0"/>
              <a:t>Natural</a:t>
            </a:r>
            <a:r>
              <a:rPr spc="-20" dirty="0" smtClean="0"/>
              <a:t> </a:t>
            </a:r>
            <a:r>
              <a:rPr spc="15" dirty="0"/>
              <a:t>Language</a:t>
            </a:r>
            <a:r>
              <a:rPr spc="-15" dirty="0"/>
              <a:t> </a:t>
            </a:r>
            <a:r>
              <a:rPr spc="15" dirty="0"/>
              <a:t>Processing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xfrm>
            <a:off x="627048" y="1429701"/>
            <a:ext cx="1501802" cy="372538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lang="en-US" spc="15" dirty="0" smtClean="0">
                <a:solidFill>
                  <a:schemeClr val="tx1"/>
                </a:solidFill>
              </a:rPr>
              <a:t>Based on lecture notes by </a:t>
            </a:r>
            <a:r>
              <a:rPr spc="15" dirty="0" smtClean="0"/>
              <a:t>Raymond</a:t>
            </a:r>
            <a:r>
              <a:rPr spc="-10" dirty="0" smtClean="0"/>
              <a:t> </a:t>
            </a:r>
            <a:r>
              <a:rPr spc="5" dirty="0"/>
              <a:t>J.</a:t>
            </a:r>
            <a:r>
              <a:rPr spc="-5" dirty="0"/>
              <a:t> </a:t>
            </a:r>
            <a:r>
              <a:rPr spc="10" dirty="0" smtClean="0"/>
              <a:t>Mooney</a:t>
            </a:r>
            <a:endParaRPr spc="10" dirty="0"/>
          </a:p>
        </p:txBody>
      </p:sp>
      <p:sp>
        <p:nvSpPr>
          <p:cNvPr id="5" name="object 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7387" y="1929069"/>
            <a:ext cx="6985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25" dirty="0">
                <a:latin typeface="Arial"/>
                <a:cs typeface="Arial"/>
              </a:rPr>
              <a:t>11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8272" y="122718"/>
            <a:ext cx="128016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Humor</a:t>
            </a:r>
            <a:r>
              <a:rPr sz="1050" spc="-25" dirty="0"/>
              <a:t> </a:t>
            </a:r>
            <a:r>
              <a:rPr sz="1050" spc="15" dirty="0"/>
              <a:t>and</a:t>
            </a:r>
            <a:r>
              <a:rPr sz="1050" spc="-25" dirty="0"/>
              <a:t> </a:t>
            </a:r>
            <a:r>
              <a:rPr sz="1050" spc="10" dirty="0"/>
              <a:t>Ambiguity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1" y="386721"/>
            <a:ext cx="2315210" cy="1395095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15570" indent="-103505">
              <a:lnSpc>
                <a:spcPct val="100000"/>
              </a:lnSpc>
              <a:spcBef>
                <a:spcPts val="309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Many </a:t>
            </a:r>
            <a:r>
              <a:rPr sz="850" spc="-5" dirty="0">
                <a:latin typeface="Times New Roman"/>
                <a:cs typeface="Times New Roman"/>
              </a:rPr>
              <a:t>jokes rely on the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ambiguity of language:</a:t>
            </a:r>
            <a:endParaRPr sz="850" dirty="0">
              <a:latin typeface="Times New Roman"/>
              <a:cs typeface="Times New Roman"/>
            </a:endParaRPr>
          </a:p>
          <a:p>
            <a:pPr marL="238125" marR="5080" lvl="1" indent="-88265">
              <a:lnSpc>
                <a:spcPct val="101299"/>
              </a:lnSpc>
              <a:spcBef>
                <a:spcPts val="19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Groucho Marx: One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morning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 shot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elephant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my 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pajamas.</a:t>
            </a:r>
            <a:r>
              <a:rPr sz="700" spc="17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How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he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got into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my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pajamas,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I’ll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never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know.</a:t>
            </a:r>
            <a:endParaRPr sz="700" dirty="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204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criticized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my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apartment,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so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knocked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her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flat.</a:t>
            </a:r>
            <a:endParaRPr sz="700" dirty="0">
              <a:latin typeface="Times New Roman"/>
              <a:cs typeface="Times New Roman"/>
            </a:endParaRPr>
          </a:p>
          <a:p>
            <a:pPr marL="238125" marR="39370" lvl="1" indent="-88265">
              <a:lnSpc>
                <a:spcPct val="101299"/>
              </a:lnSpc>
              <a:spcBef>
                <a:spcPts val="204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Noah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took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all of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animals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on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ark in pairs.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Except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worms,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they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came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in apples.</a:t>
            </a:r>
            <a:endParaRPr sz="700" dirty="0">
              <a:latin typeface="Times New Roman"/>
              <a:cs typeface="Times New Roman"/>
            </a:endParaRPr>
          </a:p>
          <a:p>
            <a:pPr marL="238125" marR="8890" lvl="1" indent="-88265">
              <a:lnSpc>
                <a:spcPct val="102600"/>
              </a:lnSpc>
              <a:spcBef>
                <a:spcPts val="18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Policeman to little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boy: “We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are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looking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for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thief with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bicycle.” Little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boy: “Wouldn’t you be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better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using 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your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eyes.”</a:t>
            </a:r>
            <a:endParaRPr sz="700" dirty="0">
              <a:latin typeface="Times New Roman"/>
              <a:cs typeface="Times New Roman"/>
            </a:endParaRPr>
          </a:p>
          <a:p>
            <a:pPr marL="238125" marR="137160" lvl="1" indent="-88265">
              <a:lnSpc>
                <a:spcPct val="104900"/>
              </a:lnSpc>
              <a:spcBef>
                <a:spcPts val="16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Why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is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teacher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wearing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sun-glasses.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Because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class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is so bright.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862" y="131899"/>
            <a:ext cx="2205990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Natural</a:t>
            </a:r>
            <a:r>
              <a:rPr spc="-10" dirty="0"/>
              <a:t> </a:t>
            </a:r>
            <a:r>
              <a:rPr spc="5" dirty="0"/>
              <a:t>Languages</a:t>
            </a:r>
            <a:r>
              <a:rPr spc="-5" dirty="0"/>
              <a:t> </a:t>
            </a:r>
            <a:r>
              <a:rPr spc="5" dirty="0"/>
              <a:t>vs.</a:t>
            </a:r>
            <a:r>
              <a:rPr spc="-10" dirty="0"/>
              <a:t> </a:t>
            </a:r>
            <a:r>
              <a:rPr spc="5" dirty="0"/>
              <a:t>Computer</a:t>
            </a:r>
            <a:r>
              <a:rPr spc="-5" dirty="0"/>
              <a:t> </a:t>
            </a:r>
            <a:r>
              <a:rPr spc="5" dirty="0"/>
              <a:t>Languages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532" y="414212"/>
            <a:ext cx="2307590" cy="14744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5570" marR="252095" indent="-103505">
              <a:lnSpc>
                <a:spcPct val="100000"/>
              </a:lnSpc>
              <a:spcBef>
                <a:spcPts val="9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Ambiguity </a:t>
            </a:r>
            <a:r>
              <a:rPr sz="850" spc="-5" dirty="0">
                <a:latin typeface="Times New Roman"/>
                <a:cs typeface="Times New Roman"/>
              </a:rPr>
              <a:t>is the primary difference between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natural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and computer languages.</a:t>
            </a:r>
            <a:endParaRPr sz="85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99700"/>
              </a:lnSpc>
              <a:spcBef>
                <a:spcPts val="18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Formal </a:t>
            </a:r>
            <a:r>
              <a:rPr sz="850" spc="-5" dirty="0">
                <a:latin typeface="Times New Roman"/>
                <a:cs typeface="Times New Roman"/>
              </a:rPr>
              <a:t>programming languages are designed to be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unambiguous, i.e. they can be defined by a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grammar that produces a unique parse for each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sentence </a:t>
            </a:r>
            <a:r>
              <a:rPr sz="850" spc="-5" dirty="0">
                <a:latin typeface="Times New Roman"/>
                <a:cs typeface="Times New Roman"/>
              </a:rPr>
              <a:t>in the language.</a:t>
            </a:r>
            <a:endParaRPr sz="850">
              <a:latin typeface="Times New Roman"/>
              <a:cs typeface="Times New Roman"/>
            </a:endParaRPr>
          </a:p>
          <a:p>
            <a:pPr marL="115570" marR="182880" indent="-103505">
              <a:lnSpc>
                <a:spcPct val="99300"/>
              </a:lnSpc>
              <a:spcBef>
                <a:spcPts val="18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Programming </a:t>
            </a:r>
            <a:r>
              <a:rPr sz="850" spc="-5" dirty="0">
                <a:latin typeface="Times New Roman"/>
                <a:cs typeface="Times New Roman"/>
              </a:rPr>
              <a:t>languages are also designed for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efficient (deterministic) parsing, i.e.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they are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deterministic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context-free languages (DCLFs).</a:t>
            </a:r>
            <a:endParaRPr sz="850">
              <a:latin typeface="Times New Roman"/>
              <a:cs typeface="Times New Roman"/>
            </a:endParaRPr>
          </a:p>
          <a:p>
            <a:pPr marL="238125" marR="241300" indent="-88265">
              <a:lnSpc>
                <a:spcPct val="101299"/>
              </a:lnSpc>
              <a:spcBef>
                <a:spcPts val="195"/>
              </a:spcBef>
            </a:pPr>
            <a:r>
              <a:rPr sz="700" spc="10" dirty="0">
                <a:solidFill>
                  <a:srgbClr val="00D100"/>
                </a:solidFill>
                <a:latin typeface="Times New Roman"/>
                <a:cs typeface="Times New Roman"/>
              </a:rPr>
              <a:t>–</a:t>
            </a:r>
            <a:r>
              <a:rPr sz="700" spc="130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A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sentence in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DCFL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can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be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parsed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 O(</a:t>
            </a:r>
            <a:r>
              <a:rPr sz="7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)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time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where </a:t>
            </a:r>
            <a:r>
              <a:rPr sz="700" i="1" spc="10" dirty="0">
                <a:solidFill>
                  <a:srgbClr val="4348AA"/>
                </a:solidFill>
                <a:latin typeface="Times New Roman"/>
                <a:cs typeface="Times New Roman"/>
              </a:rPr>
              <a:t>n</a:t>
            </a:r>
            <a:r>
              <a:rPr sz="7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is the length of the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string.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12</a:t>
            </a:r>
            <a:endParaRPr sz="3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531" y="122717"/>
            <a:ext cx="2308860" cy="6096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76275">
              <a:lnSpc>
                <a:spcPct val="100000"/>
              </a:lnSpc>
              <a:spcBef>
                <a:spcPts val="135"/>
              </a:spcBef>
            </a:pP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Syntactic</a:t>
            </a:r>
            <a:r>
              <a:rPr sz="1050" spc="-40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Parsing</a:t>
            </a:r>
            <a:endParaRPr sz="105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100000"/>
              </a:lnSpc>
              <a:spcBef>
                <a:spcPts val="101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Produce </a:t>
            </a:r>
            <a:r>
              <a:rPr sz="950" spc="5" dirty="0">
                <a:latin typeface="Times New Roman"/>
                <a:cs typeface="Times New Roman"/>
              </a:rPr>
              <a:t>the correct </a:t>
            </a:r>
            <a:r>
              <a:rPr sz="950" dirty="0">
                <a:latin typeface="Times New Roman"/>
                <a:cs typeface="Times New Roman"/>
              </a:rPr>
              <a:t>syntactic </a:t>
            </a:r>
            <a:r>
              <a:rPr sz="950" spc="5" dirty="0">
                <a:latin typeface="Times New Roman"/>
                <a:cs typeface="Times New Roman"/>
              </a:rPr>
              <a:t>parse tree for a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sentence.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156" y="0"/>
            <a:ext cx="2768600" cy="2078355"/>
            <a:chOff x="-4156" y="0"/>
            <a:chExt cx="2768600" cy="20783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4621" y="772728"/>
              <a:ext cx="2608546" cy="83305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078" y="2077"/>
              <a:ext cx="2755900" cy="2066289"/>
            </a:xfrm>
            <a:custGeom>
              <a:avLst/>
              <a:gdLst/>
              <a:ahLst/>
              <a:cxnLst/>
              <a:rect l="l" t="t" r="r" b="b"/>
              <a:pathLst>
                <a:path w="2755900" h="2066289">
                  <a:moveTo>
                    <a:pt x="0" y="0"/>
                  </a:moveTo>
                  <a:lnTo>
                    <a:pt x="2755668" y="0"/>
                  </a:lnTo>
                  <a:lnTo>
                    <a:pt x="2755668" y="2065712"/>
                  </a:lnTo>
                  <a:lnTo>
                    <a:pt x="0" y="2065712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3004" y="122717"/>
            <a:ext cx="175069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Context</a:t>
            </a:r>
            <a:r>
              <a:rPr sz="1050" spc="-10" dirty="0"/>
              <a:t> </a:t>
            </a:r>
            <a:r>
              <a:rPr sz="1050" spc="10" dirty="0"/>
              <a:t>Free</a:t>
            </a:r>
            <a:r>
              <a:rPr sz="1050" spc="-5" dirty="0"/>
              <a:t> </a:t>
            </a:r>
            <a:r>
              <a:rPr sz="1050" spc="10" dirty="0"/>
              <a:t>Grammars</a:t>
            </a:r>
            <a:r>
              <a:rPr sz="1050" spc="-5" dirty="0"/>
              <a:t> </a:t>
            </a:r>
            <a:r>
              <a:rPr sz="1050" spc="15" dirty="0"/>
              <a:t>(CFG)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188521" y="386366"/>
            <a:ext cx="2425065" cy="116840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15570" indent="-103505" algn="just">
              <a:lnSpc>
                <a:spcPct val="100000"/>
              </a:lnSpc>
              <a:spcBef>
                <a:spcPts val="330"/>
              </a:spcBef>
              <a:buClr>
                <a:srgbClr val="FF2800"/>
              </a:buClr>
              <a:buFont typeface="Times New Roman"/>
              <a:buChar char="•"/>
              <a:tabLst>
                <a:tab pos="116205" algn="l"/>
              </a:tabLst>
            </a:pPr>
            <a:r>
              <a:rPr sz="950" i="1" spc="5" dirty="0">
                <a:latin typeface="Times New Roman"/>
                <a:cs typeface="Times New Roman"/>
              </a:rPr>
              <a:t>N</a:t>
            </a:r>
            <a:r>
              <a:rPr sz="950" i="1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set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non-terminal</a:t>
            </a:r>
            <a:r>
              <a:rPr sz="950" b="1" i="1" spc="-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symbols </a:t>
            </a:r>
            <a:r>
              <a:rPr sz="950" spc="5" dirty="0">
                <a:latin typeface="Times New Roman"/>
                <a:cs typeface="Times New Roman"/>
              </a:rPr>
              <a:t>(or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b="1" i="1" spc="5" dirty="0">
                <a:latin typeface="Times New Roman"/>
                <a:cs typeface="Times New Roman"/>
              </a:rPr>
              <a:t>variables</a:t>
            </a:r>
            <a:r>
              <a:rPr sz="950" spc="5" dirty="0"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  <a:p>
            <a:pPr marL="115570" indent="-103505" algn="just">
              <a:lnSpc>
                <a:spcPct val="100000"/>
              </a:lnSpc>
              <a:spcBef>
                <a:spcPts val="240"/>
              </a:spcBef>
              <a:buClr>
                <a:srgbClr val="FF2800"/>
              </a:buClr>
              <a:buFont typeface="Times New Roman"/>
              <a:buChar char="•"/>
              <a:tabLst>
                <a:tab pos="116205" algn="l"/>
              </a:tabLst>
            </a:pPr>
            <a:r>
              <a:rPr sz="950" spc="5" dirty="0">
                <a:latin typeface="Symbol"/>
                <a:cs typeface="Symbol"/>
              </a:rPr>
              <a:t>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set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b="1" i="1" spc="5" dirty="0">
                <a:latin typeface="Times New Roman"/>
                <a:cs typeface="Times New Roman"/>
              </a:rPr>
              <a:t>terminal</a:t>
            </a:r>
            <a:r>
              <a:rPr sz="950" b="1" i="1" spc="-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symbols</a:t>
            </a:r>
            <a:r>
              <a:rPr sz="950" b="1" i="1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(disjoint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from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i="1" spc="5" dirty="0">
                <a:latin typeface="Times New Roman"/>
                <a:cs typeface="Times New Roman"/>
              </a:rPr>
              <a:t>N</a:t>
            </a:r>
            <a:r>
              <a:rPr sz="950" spc="5" dirty="0"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  <a:p>
            <a:pPr marL="115570" marR="180340" indent="-103505" algn="just">
              <a:lnSpc>
                <a:spcPct val="102099"/>
              </a:lnSpc>
              <a:spcBef>
                <a:spcPts val="220"/>
              </a:spcBef>
              <a:buClr>
                <a:srgbClr val="FF2800"/>
              </a:buClr>
              <a:buFont typeface="Times New Roman"/>
              <a:buChar char="•"/>
              <a:tabLst>
                <a:tab pos="116205" algn="l"/>
              </a:tabLst>
            </a:pPr>
            <a:r>
              <a:rPr sz="950" i="1" spc="5" dirty="0">
                <a:latin typeface="Times New Roman"/>
                <a:cs typeface="Times New Roman"/>
              </a:rPr>
              <a:t>R </a:t>
            </a:r>
            <a:r>
              <a:rPr sz="950" spc="5" dirty="0">
                <a:latin typeface="Times New Roman"/>
                <a:cs typeface="Times New Roman"/>
              </a:rPr>
              <a:t>a </a:t>
            </a:r>
            <a:r>
              <a:rPr sz="950" dirty="0">
                <a:latin typeface="Times New Roman"/>
                <a:cs typeface="Times New Roman"/>
              </a:rPr>
              <a:t>set </a:t>
            </a:r>
            <a:r>
              <a:rPr sz="950" spc="5" dirty="0">
                <a:latin typeface="Times New Roman"/>
                <a:cs typeface="Times New Roman"/>
              </a:rPr>
              <a:t>of </a:t>
            </a:r>
            <a:r>
              <a:rPr sz="950" b="1" i="1" spc="5" dirty="0">
                <a:latin typeface="Times New Roman"/>
                <a:cs typeface="Times New Roman"/>
              </a:rPr>
              <a:t>productions </a:t>
            </a:r>
            <a:r>
              <a:rPr sz="950" spc="5" dirty="0">
                <a:latin typeface="Times New Roman"/>
                <a:cs typeface="Times New Roman"/>
              </a:rPr>
              <a:t>or </a:t>
            </a:r>
            <a:r>
              <a:rPr sz="950" b="1" i="1" dirty="0">
                <a:latin typeface="Times New Roman"/>
                <a:cs typeface="Times New Roman"/>
              </a:rPr>
              <a:t>rules </a:t>
            </a:r>
            <a:r>
              <a:rPr sz="950" spc="5" dirty="0">
                <a:latin typeface="Times New Roman"/>
                <a:cs typeface="Times New Roman"/>
              </a:rPr>
              <a:t>of the form 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A→</a:t>
            </a:r>
            <a:r>
              <a:rPr sz="950" spc="5" dirty="0">
                <a:latin typeface="Symbol"/>
                <a:cs typeface="Symbol"/>
              </a:rPr>
              <a:t></a:t>
            </a:r>
            <a:r>
              <a:rPr sz="950" spc="5" dirty="0">
                <a:latin typeface="Times New Roman"/>
                <a:cs typeface="Times New Roman"/>
              </a:rPr>
              <a:t>, </a:t>
            </a:r>
            <a:r>
              <a:rPr sz="950" dirty="0">
                <a:latin typeface="Times New Roman"/>
                <a:cs typeface="Times New Roman"/>
              </a:rPr>
              <a:t>where </a:t>
            </a:r>
            <a:r>
              <a:rPr sz="950" spc="10" dirty="0">
                <a:latin typeface="Times New Roman"/>
                <a:cs typeface="Times New Roman"/>
              </a:rPr>
              <a:t>A </a:t>
            </a:r>
            <a:r>
              <a:rPr sz="950" dirty="0">
                <a:latin typeface="Times New Roman"/>
                <a:cs typeface="Times New Roman"/>
              </a:rPr>
              <a:t>is </a:t>
            </a:r>
            <a:r>
              <a:rPr sz="950" spc="5" dirty="0">
                <a:latin typeface="Times New Roman"/>
                <a:cs typeface="Times New Roman"/>
              </a:rPr>
              <a:t>a non-terminal and </a:t>
            </a:r>
            <a:r>
              <a:rPr sz="950" spc="5" dirty="0">
                <a:latin typeface="Symbol"/>
                <a:cs typeface="Symbol"/>
              </a:rPr>
              <a:t></a:t>
            </a:r>
            <a:r>
              <a:rPr sz="950" spc="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is </a:t>
            </a:r>
            <a:r>
              <a:rPr sz="950" spc="5" dirty="0">
                <a:latin typeface="Times New Roman"/>
                <a:cs typeface="Times New Roman"/>
              </a:rPr>
              <a:t>a </a:t>
            </a:r>
            <a:r>
              <a:rPr sz="950" spc="-229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string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dirty="0">
                <a:latin typeface="Times New Roman"/>
                <a:cs typeface="Times New Roman"/>
              </a:rPr>
              <a:t> symbols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from</a:t>
            </a:r>
            <a:r>
              <a:rPr sz="95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(</a:t>
            </a:r>
            <a:r>
              <a:rPr sz="950" spc="5" dirty="0">
                <a:latin typeface="Symbol"/>
                <a:cs typeface="Symbol"/>
              </a:rPr>
              <a:t>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i="1" spc="5" dirty="0">
                <a:latin typeface="Times New Roman"/>
                <a:cs typeface="Times New Roman"/>
              </a:rPr>
              <a:t>N)*</a:t>
            </a:r>
            <a:endParaRPr sz="950">
              <a:latin typeface="Times New Roman"/>
              <a:cs typeface="Times New Roman"/>
            </a:endParaRPr>
          </a:p>
          <a:p>
            <a:pPr marL="115570" marR="141605" indent="-103505" algn="just">
              <a:lnSpc>
                <a:spcPct val="101299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S,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designated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non-terminal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called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the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start </a:t>
            </a:r>
            <a:r>
              <a:rPr sz="950" b="1" i="1" spc="-22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symbol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859" y="122719"/>
            <a:ext cx="170942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Simple</a:t>
            </a:r>
            <a:r>
              <a:rPr sz="1050" spc="-10" dirty="0"/>
              <a:t> </a:t>
            </a:r>
            <a:r>
              <a:rPr sz="1050" spc="20" dirty="0"/>
              <a:t>CFG</a:t>
            </a:r>
            <a:r>
              <a:rPr sz="1050" spc="-10" dirty="0"/>
              <a:t> </a:t>
            </a:r>
            <a:r>
              <a:rPr sz="1050" spc="10" dirty="0"/>
              <a:t>for</a:t>
            </a:r>
            <a:r>
              <a:rPr sz="1050" spc="-10" dirty="0"/>
              <a:t> </a:t>
            </a:r>
            <a:r>
              <a:rPr sz="1050" spc="15" dirty="0"/>
              <a:t>ATIS</a:t>
            </a:r>
            <a:r>
              <a:rPr sz="1050" spc="-10" dirty="0"/>
              <a:t> </a:t>
            </a:r>
            <a:r>
              <a:rPr sz="1050" spc="15" dirty="0"/>
              <a:t>English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67982" y="409317"/>
            <a:ext cx="864869" cy="138366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355"/>
              </a:spcBef>
            </a:pPr>
            <a:r>
              <a:rPr sz="700" spc="5" dirty="0">
                <a:solidFill>
                  <a:srgbClr val="4452FF"/>
                </a:solidFill>
                <a:latin typeface="Times New Roman"/>
                <a:cs typeface="Times New Roman"/>
              </a:rPr>
              <a:t>Grammar</a:t>
            </a:r>
            <a:endParaRPr sz="7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00"/>
              </a:spcBef>
            </a:pPr>
            <a:r>
              <a:rPr sz="600" dirty="0">
                <a:latin typeface="Times New Roman"/>
                <a:cs typeface="Times New Roman"/>
              </a:rPr>
              <a:t>S → </a:t>
            </a:r>
            <a:r>
              <a:rPr sz="600" spc="-5" dirty="0">
                <a:latin typeface="Times New Roman"/>
                <a:cs typeface="Times New Roman"/>
              </a:rPr>
              <a:t>N</a:t>
            </a:r>
            <a:r>
              <a:rPr sz="600" dirty="0">
                <a:latin typeface="Times New Roman"/>
                <a:cs typeface="Times New Roman"/>
              </a:rPr>
              <a:t>P</a:t>
            </a:r>
            <a:r>
              <a:rPr sz="600" spc="-3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VP</a:t>
            </a:r>
            <a:endParaRPr sz="600">
              <a:latin typeface="Times New Roman"/>
              <a:cs typeface="Times New Roman"/>
            </a:endParaRPr>
          </a:p>
          <a:p>
            <a:pPr marL="12700" marR="328930" algn="just">
              <a:lnSpc>
                <a:spcPct val="100000"/>
              </a:lnSpc>
              <a:spcBef>
                <a:spcPts val="5"/>
              </a:spcBef>
            </a:pPr>
            <a:r>
              <a:rPr sz="600" dirty="0">
                <a:latin typeface="Times New Roman"/>
                <a:cs typeface="Times New Roman"/>
              </a:rPr>
              <a:t>S →</a:t>
            </a:r>
            <a:r>
              <a:rPr sz="600" spc="-3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Au</a:t>
            </a:r>
            <a:r>
              <a:rPr sz="600" dirty="0">
                <a:latin typeface="Times New Roman"/>
                <a:cs typeface="Times New Roman"/>
              </a:rPr>
              <a:t>x </a:t>
            </a:r>
            <a:r>
              <a:rPr sz="600" spc="-5" dirty="0">
                <a:latin typeface="Times New Roman"/>
                <a:cs typeface="Times New Roman"/>
              </a:rPr>
              <a:t>N</a:t>
            </a:r>
            <a:r>
              <a:rPr sz="600" dirty="0">
                <a:latin typeface="Times New Roman"/>
                <a:cs typeface="Times New Roman"/>
              </a:rPr>
              <a:t>P</a:t>
            </a:r>
            <a:r>
              <a:rPr sz="600" spc="-3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VP  </a:t>
            </a:r>
            <a:r>
              <a:rPr sz="600" dirty="0">
                <a:latin typeface="Times New Roman"/>
                <a:cs typeface="Times New Roman"/>
              </a:rPr>
              <a:t>S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</a:t>
            </a:r>
            <a:r>
              <a:rPr sz="600" spc="-1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VP</a:t>
            </a:r>
            <a:endParaRPr sz="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latin typeface="Times New Roman"/>
                <a:cs typeface="Times New Roman"/>
              </a:rPr>
              <a:t>N</a:t>
            </a:r>
            <a:r>
              <a:rPr sz="600" dirty="0">
                <a:latin typeface="Times New Roman"/>
                <a:cs typeface="Times New Roman"/>
              </a:rPr>
              <a:t>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 </a:t>
            </a:r>
            <a:r>
              <a:rPr sz="600" spc="-5" dirty="0">
                <a:latin typeface="Times New Roman"/>
                <a:cs typeface="Times New Roman"/>
              </a:rPr>
              <a:t>Pronoun</a:t>
            </a:r>
            <a:endParaRPr sz="600">
              <a:latin typeface="Times New Roman"/>
              <a:cs typeface="Times New Roman"/>
            </a:endParaRPr>
          </a:p>
          <a:p>
            <a:pPr marL="12700" marR="236220" algn="just">
              <a:lnSpc>
                <a:spcPct val="100000"/>
              </a:lnSpc>
            </a:pPr>
            <a:r>
              <a:rPr sz="600" spc="-5" dirty="0">
                <a:latin typeface="Times New Roman"/>
                <a:cs typeface="Times New Roman"/>
              </a:rPr>
              <a:t>N</a:t>
            </a:r>
            <a:r>
              <a:rPr sz="600" dirty="0">
                <a:latin typeface="Times New Roman"/>
                <a:cs typeface="Times New Roman"/>
              </a:rPr>
              <a:t>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 </a:t>
            </a:r>
            <a:r>
              <a:rPr sz="600" spc="-5" dirty="0">
                <a:latin typeface="Times New Roman"/>
                <a:cs typeface="Times New Roman"/>
              </a:rPr>
              <a:t>Prope</a:t>
            </a:r>
            <a:r>
              <a:rPr sz="600" spc="-15" dirty="0">
                <a:latin typeface="Times New Roman"/>
                <a:cs typeface="Times New Roman"/>
              </a:rPr>
              <a:t>r</a:t>
            </a:r>
            <a:r>
              <a:rPr sz="600" dirty="0">
                <a:latin typeface="Times New Roman"/>
                <a:cs typeface="Times New Roman"/>
              </a:rPr>
              <a:t>-Noun  </a:t>
            </a:r>
            <a:r>
              <a:rPr sz="600" spc="-5" dirty="0">
                <a:latin typeface="Times New Roman"/>
                <a:cs typeface="Times New Roman"/>
              </a:rPr>
              <a:t>N</a:t>
            </a:r>
            <a:r>
              <a:rPr sz="600" dirty="0">
                <a:latin typeface="Times New Roman"/>
                <a:cs typeface="Times New Roman"/>
              </a:rPr>
              <a:t>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 </a:t>
            </a:r>
            <a:r>
              <a:rPr sz="600" spc="-5" dirty="0">
                <a:latin typeface="Times New Roman"/>
                <a:cs typeface="Times New Roman"/>
              </a:rPr>
              <a:t>De</a:t>
            </a:r>
            <a:r>
              <a:rPr sz="600" dirty="0">
                <a:latin typeface="Times New Roman"/>
                <a:cs typeface="Times New Roman"/>
              </a:rPr>
              <a:t>t </a:t>
            </a:r>
            <a:r>
              <a:rPr sz="600" spc="-5" dirty="0">
                <a:latin typeface="Times New Roman"/>
                <a:cs typeface="Times New Roman"/>
              </a:rPr>
              <a:t>Nominal  Nominal</a:t>
            </a:r>
            <a:r>
              <a:rPr sz="600" spc="-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</a:t>
            </a:r>
            <a:r>
              <a:rPr sz="600" spc="-1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Noun</a:t>
            </a:r>
            <a:endParaRPr sz="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600" spc="-5" dirty="0">
                <a:latin typeface="Times New Roman"/>
                <a:cs typeface="Times New Roman"/>
              </a:rPr>
              <a:t>Nominal </a:t>
            </a:r>
            <a:r>
              <a:rPr sz="600" dirty="0">
                <a:latin typeface="Times New Roman"/>
                <a:cs typeface="Times New Roman"/>
              </a:rPr>
              <a:t>→ </a:t>
            </a:r>
            <a:r>
              <a:rPr sz="600" spc="-5" dirty="0">
                <a:latin typeface="Times New Roman"/>
                <a:cs typeface="Times New Roman"/>
              </a:rPr>
              <a:t>Nominal Noun </a:t>
            </a:r>
            <a:r>
              <a:rPr sz="600" spc="-13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Nominal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</a:t>
            </a:r>
            <a:r>
              <a:rPr sz="600" spc="1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Nominal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PP </a:t>
            </a:r>
            <a:r>
              <a:rPr sz="60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VP</a:t>
            </a:r>
            <a:r>
              <a:rPr sz="600" spc="-3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spc="-20" dirty="0">
                <a:latin typeface="Times New Roman"/>
                <a:cs typeface="Times New Roman"/>
              </a:rPr>
              <a:t>Verb</a:t>
            </a:r>
            <a:endParaRPr sz="600">
              <a:latin typeface="Times New Roman"/>
              <a:cs typeface="Times New Roman"/>
            </a:endParaRPr>
          </a:p>
          <a:p>
            <a:pPr marL="12700" marR="374015">
              <a:lnSpc>
                <a:spcPct val="100000"/>
              </a:lnSpc>
              <a:spcBef>
                <a:spcPts val="10"/>
              </a:spcBef>
            </a:pPr>
            <a:r>
              <a:rPr sz="600" spc="-5" dirty="0">
                <a:latin typeface="Times New Roman"/>
                <a:cs typeface="Times New Roman"/>
              </a:rPr>
              <a:t>V</a:t>
            </a:r>
            <a:r>
              <a:rPr sz="600" dirty="0">
                <a:latin typeface="Times New Roman"/>
                <a:cs typeface="Times New Roman"/>
              </a:rPr>
              <a:t>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spc="-70" dirty="0">
                <a:latin typeface="Times New Roman"/>
                <a:cs typeface="Times New Roman"/>
              </a:rPr>
              <a:t>V</a:t>
            </a:r>
            <a:r>
              <a:rPr sz="600" dirty="0">
                <a:latin typeface="Times New Roman"/>
                <a:cs typeface="Times New Roman"/>
              </a:rPr>
              <a:t>erb </a:t>
            </a:r>
            <a:r>
              <a:rPr sz="600" spc="-5" dirty="0">
                <a:latin typeface="Times New Roman"/>
                <a:cs typeface="Times New Roman"/>
              </a:rPr>
              <a:t>NP  V</a:t>
            </a:r>
            <a:r>
              <a:rPr sz="600" dirty="0">
                <a:latin typeface="Times New Roman"/>
                <a:cs typeface="Times New Roman"/>
              </a:rPr>
              <a:t>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V</a:t>
            </a:r>
            <a:r>
              <a:rPr sz="600" dirty="0">
                <a:latin typeface="Times New Roman"/>
                <a:cs typeface="Times New Roman"/>
              </a:rPr>
              <a:t>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PP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latin typeface="Times New Roman"/>
                <a:cs typeface="Times New Roman"/>
              </a:rPr>
              <a:t>P</a:t>
            </a:r>
            <a:r>
              <a:rPr sz="600" dirty="0">
                <a:latin typeface="Times New Roman"/>
                <a:cs typeface="Times New Roman"/>
              </a:rPr>
              <a:t>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 </a:t>
            </a:r>
            <a:r>
              <a:rPr sz="600" spc="-5" dirty="0">
                <a:latin typeface="Times New Roman"/>
                <a:cs typeface="Times New Roman"/>
              </a:rPr>
              <a:t>Pre</a:t>
            </a:r>
            <a:r>
              <a:rPr sz="600" dirty="0">
                <a:latin typeface="Times New Roman"/>
                <a:cs typeface="Times New Roman"/>
              </a:rPr>
              <a:t>p </a:t>
            </a:r>
            <a:r>
              <a:rPr sz="600" spc="-5" dirty="0">
                <a:latin typeface="Times New Roman"/>
                <a:cs typeface="Times New Roman"/>
              </a:rPr>
              <a:t>NP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4987" y="383781"/>
            <a:ext cx="1149985" cy="88201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565"/>
              </a:spcBef>
            </a:pPr>
            <a:r>
              <a:rPr sz="700" spc="10" dirty="0">
                <a:solidFill>
                  <a:srgbClr val="4452FF"/>
                </a:solidFill>
                <a:latin typeface="Times New Roman"/>
                <a:cs typeface="Times New Roman"/>
              </a:rPr>
              <a:t>Lexicon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600" spc="-5" dirty="0">
                <a:latin typeface="Times New Roman"/>
                <a:cs typeface="Times New Roman"/>
              </a:rPr>
              <a:t>Det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the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|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a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|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that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|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this</a:t>
            </a:r>
            <a:endParaRPr sz="60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latin typeface="Times New Roman"/>
                <a:cs typeface="Times New Roman"/>
              </a:rPr>
              <a:t>Noun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book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|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flight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|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meal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|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money </a:t>
            </a:r>
            <a:r>
              <a:rPr sz="600" spc="-135" dirty="0">
                <a:latin typeface="Times New Roman"/>
                <a:cs typeface="Times New Roman"/>
              </a:rPr>
              <a:t> </a:t>
            </a:r>
            <a:r>
              <a:rPr sz="600" spc="-20" dirty="0">
                <a:latin typeface="Times New Roman"/>
                <a:cs typeface="Times New Roman"/>
              </a:rPr>
              <a:t>Verb </a:t>
            </a:r>
            <a:r>
              <a:rPr sz="600" dirty="0">
                <a:latin typeface="Times New Roman"/>
                <a:cs typeface="Times New Roman"/>
              </a:rPr>
              <a:t>→ book | include | prefer 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Pronoun </a:t>
            </a:r>
            <a:r>
              <a:rPr sz="600" dirty="0">
                <a:latin typeface="Times New Roman"/>
                <a:cs typeface="Times New Roman"/>
              </a:rPr>
              <a:t>→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I |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he |</a:t>
            </a:r>
            <a:r>
              <a:rPr sz="600" spc="-5" dirty="0">
                <a:latin typeface="Times New Roman"/>
                <a:cs typeface="Times New Roman"/>
              </a:rPr>
              <a:t> she</a:t>
            </a:r>
            <a:r>
              <a:rPr sz="600" dirty="0">
                <a:latin typeface="Times New Roman"/>
                <a:cs typeface="Times New Roman"/>
              </a:rPr>
              <a:t> |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me</a:t>
            </a:r>
            <a:endParaRPr sz="600">
              <a:latin typeface="Times New Roman"/>
              <a:cs typeface="Times New Roman"/>
            </a:endParaRPr>
          </a:p>
          <a:p>
            <a:pPr marL="12700" marR="128905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latin typeface="Times New Roman"/>
                <a:cs typeface="Times New Roman"/>
              </a:rPr>
              <a:t>Proper-Noun </a:t>
            </a:r>
            <a:r>
              <a:rPr sz="600" dirty="0">
                <a:latin typeface="Times New Roman"/>
                <a:cs typeface="Times New Roman"/>
              </a:rPr>
              <a:t>→ </a:t>
            </a:r>
            <a:r>
              <a:rPr sz="600" spc="-5" dirty="0">
                <a:latin typeface="Times New Roman"/>
                <a:cs typeface="Times New Roman"/>
              </a:rPr>
              <a:t>Houston </a:t>
            </a:r>
            <a:r>
              <a:rPr sz="600" dirty="0">
                <a:latin typeface="Times New Roman"/>
                <a:cs typeface="Times New Roman"/>
              </a:rPr>
              <a:t>| </a:t>
            </a:r>
            <a:r>
              <a:rPr sz="600" spc="-25" dirty="0">
                <a:latin typeface="Times New Roman"/>
                <a:cs typeface="Times New Roman"/>
              </a:rPr>
              <a:t>NWA </a:t>
            </a:r>
            <a:r>
              <a:rPr sz="600" spc="-13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Aux </a:t>
            </a:r>
            <a:r>
              <a:rPr sz="600" dirty="0">
                <a:latin typeface="Times New Roman"/>
                <a:cs typeface="Times New Roman"/>
              </a:rPr>
              <a:t>→ does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600" spc="-5" dirty="0">
                <a:latin typeface="Times New Roman"/>
                <a:cs typeface="Times New Roman"/>
              </a:rPr>
              <a:t>Prep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→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from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|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to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|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on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|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near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|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through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6755" y="122719"/>
            <a:ext cx="116903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Sentence</a:t>
            </a:r>
            <a:r>
              <a:rPr sz="1050" spc="-45" dirty="0"/>
              <a:t> </a:t>
            </a:r>
            <a:r>
              <a:rPr sz="1050" spc="10" dirty="0"/>
              <a:t>Generation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2" y="414213"/>
            <a:ext cx="2214880" cy="509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5570" marR="5080" indent="-103505" algn="just">
              <a:lnSpc>
                <a:spcPct val="98900"/>
              </a:lnSpc>
              <a:spcBef>
                <a:spcPts val="10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Sentences </a:t>
            </a:r>
            <a:r>
              <a:rPr sz="850" spc="-5" dirty="0">
                <a:latin typeface="Times New Roman"/>
                <a:cs typeface="Times New Roman"/>
              </a:rPr>
              <a:t>are generated by recursively rewriting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 </a:t>
            </a:r>
            <a:r>
              <a:rPr sz="850" spc="-10" dirty="0">
                <a:latin typeface="Times New Roman"/>
                <a:cs typeface="Times New Roman"/>
              </a:rPr>
              <a:t>start symbol </a:t>
            </a:r>
            <a:r>
              <a:rPr sz="850" spc="-5" dirty="0">
                <a:latin typeface="Times New Roman"/>
                <a:cs typeface="Times New Roman"/>
              </a:rPr>
              <a:t>using the productions until only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terminals</a:t>
            </a:r>
            <a:r>
              <a:rPr sz="850" spc="-10" dirty="0">
                <a:latin typeface="Times New Roman"/>
                <a:cs typeface="Times New Roman"/>
              </a:rPr>
              <a:t> symbols</a:t>
            </a:r>
            <a:r>
              <a:rPr sz="850" spc="-5" dirty="0">
                <a:latin typeface="Times New Roman"/>
                <a:cs typeface="Times New Roman"/>
              </a:rPr>
              <a:t> remain.</a:t>
            </a:r>
            <a:endParaRPr sz="850">
              <a:latin typeface="Times New Roman"/>
              <a:cs typeface="Times New Roman"/>
            </a:endParaRPr>
          </a:p>
          <a:p>
            <a:pPr marR="130810" algn="ctr">
              <a:lnSpc>
                <a:spcPct val="100000"/>
              </a:lnSpc>
              <a:spcBef>
                <a:spcPts val="55"/>
              </a:spcBef>
            </a:pPr>
            <a:r>
              <a:rPr sz="600" dirty="0">
                <a:latin typeface="Times New Roman"/>
                <a:cs typeface="Times New Roman"/>
              </a:rPr>
              <a:t>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3714" y="969698"/>
            <a:ext cx="12382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Times New Roman"/>
                <a:cs typeface="Times New Roman"/>
              </a:rPr>
              <a:t>VP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0110" y="1129408"/>
            <a:ext cx="480695" cy="266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Times New Roman"/>
                <a:cs typeface="Times New Roman"/>
              </a:rPr>
              <a:t>NP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600" spc="-5" dirty="0">
                <a:latin typeface="Times New Roman"/>
                <a:cs typeface="Times New Roman"/>
              </a:rPr>
              <a:t>Det</a:t>
            </a:r>
            <a:r>
              <a:rPr sz="600" spc="38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Nominal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1918" y="1129408"/>
            <a:ext cx="186690" cy="271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20" dirty="0">
                <a:latin typeface="Times New Roman"/>
                <a:cs typeface="Times New Roman"/>
              </a:rPr>
              <a:t>Verb</a:t>
            </a:r>
            <a:endParaRPr sz="60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  <a:spcBef>
                <a:spcPts val="495"/>
              </a:spcBef>
            </a:pPr>
            <a:r>
              <a:rPr sz="600" dirty="0">
                <a:latin typeface="Times New Roman"/>
                <a:cs typeface="Times New Roman"/>
              </a:rPr>
              <a:t>book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98440" y="899922"/>
            <a:ext cx="808990" cy="594995"/>
          </a:xfrm>
          <a:custGeom>
            <a:avLst/>
            <a:gdLst/>
            <a:ahLst/>
            <a:cxnLst/>
            <a:rect l="l" t="t" r="r" b="b"/>
            <a:pathLst>
              <a:path w="808989" h="594994">
                <a:moveTo>
                  <a:pt x="158355" y="0"/>
                </a:moveTo>
                <a:lnTo>
                  <a:pt x="158355" y="95157"/>
                </a:lnTo>
              </a:path>
              <a:path w="808989" h="594994">
                <a:moveTo>
                  <a:pt x="154528" y="157797"/>
                </a:moveTo>
                <a:lnTo>
                  <a:pt x="18658" y="253432"/>
                </a:lnTo>
              </a:path>
              <a:path w="808989" h="594994">
                <a:moveTo>
                  <a:pt x="154528" y="161623"/>
                </a:moveTo>
                <a:lnTo>
                  <a:pt x="404260" y="253432"/>
                </a:lnTo>
              </a:path>
              <a:path w="808989" h="594994">
                <a:moveTo>
                  <a:pt x="0" y="322768"/>
                </a:moveTo>
                <a:lnTo>
                  <a:pt x="3827" y="422228"/>
                </a:lnTo>
              </a:path>
              <a:path w="808989" h="594994">
                <a:moveTo>
                  <a:pt x="397083" y="315595"/>
                </a:moveTo>
                <a:lnTo>
                  <a:pt x="319580" y="411229"/>
                </a:lnTo>
              </a:path>
              <a:path w="808989" h="594994">
                <a:moveTo>
                  <a:pt x="397083" y="319420"/>
                </a:moveTo>
                <a:lnTo>
                  <a:pt x="558788" y="411229"/>
                </a:lnTo>
              </a:path>
              <a:path w="808989" h="594994">
                <a:moveTo>
                  <a:pt x="312405" y="466220"/>
                </a:moveTo>
                <a:lnTo>
                  <a:pt x="257386" y="594849"/>
                </a:lnTo>
              </a:path>
              <a:path w="808989" h="594994">
                <a:moveTo>
                  <a:pt x="565964" y="473392"/>
                </a:moveTo>
                <a:lnTo>
                  <a:pt x="510946" y="594849"/>
                </a:lnTo>
              </a:path>
              <a:path w="808989" h="594994">
                <a:moveTo>
                  <a:pt x="565964" y="477218"/>
                </a:moveTo>
                <a:lnTo>
                  <a:pt x="808520" y="576200"/>
                </a:lnTo>
              </a:path>
            </a:pathLst>
          </a:custGeom>
          <a:ln w="41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91311" y="1459827"/>
            <a:ext cx="1158875" cy="547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the    </a:t>
            </a:r>
            <a:r>
              <a:rPr sz="600" spc="1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Nominal</a:t>
            </a:r>
            <a:r>
              <a:rPr sz="600" spc="229" dirty="0">
                <a:latin typeface="Times New Roman"/>
                <a:cs typeface="Times New Roman"/>
              </a:rPr>
              <a:t> </a:t>
            </a:r>
            <a:r>
              <a:rPr sz="600" spc="23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PP</a:t>
            </a:r>
            <a:endParaRPr sz="600">
              <a:latin typeface="Times New Roman"/>
              <a:cs typeface="Times New Roman"/>
            </a:endParaRPr>
          </a:p>
          <a:p>
            <a:pPr marL="158115">
              <a:lnSpc>
                <a:spcPct val="100000"/>
              </a:lnSpc>
              <a:spcBef>
                <a:spcPts val="500"/>
              </a:spcBef>
              <a:tabLst>
                <a:tab pos="465455" algn="l"/>
                <a:tab pos="815975" algn="l"/>
              </a:tabLst>
            </a:pPr>
            <a:r>
              <a:rPr sz="600" spc="-5" dirty="0">
                <a:latin typeface="Times New Roman"/>
                <a:cs typeface="Times New Roman"/>
              </a:rPr>
              <a:t>Noun	Prep	NP</a:t>
            </a:r>
            <a:endParaRPr sz="600">
              <a:latin typeface="Times New Roman"/>
              <a:cs typeface="Times New Roman"/>
            </a:endParaRPr>
          </a:p>
          <a:p>
            <a:pPr marL="144145">
              <a:lnSpc>
                <a:spcPct val="100000"/>
              </a:lnSpc>
              <a:spcBef>
                <a:spcPts val="375"/>
              </a:spcBef>
            </a:pPr>
            <a:r>
              <a:rPr sz="600" dirty="0">
                <a:latin typeface="Times New Roman"/>
                <a:cs typeface="Times New Roman"/>
              </a:rPr>
              <a:t>flight    </a:t>
            </a:r>
            <a:r>
              <a:rPr sz="600" spc="2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through    </a:t>
            </a:r>
            <a:r>
              <a:rPr sz="600" spc="50" dirty="0">
                <a:latin typeface="Times New Roman"/>
                <a:cs typeface="Times New Roman"/>
              </a:rPr>
              <a:t> </a:t>
            </a:r>
            <a:r>
              <a:rPr sz="900" spc="-7" baseline="4629" dirty="0">
                <a:latin typeface="Times New Roman"/>
                <a:cs typeface="Times New Roman"/>
              </a:rPr>
              <a:t>Proper-Noun</a:t>
            </a:r>
            <a:endParaRPr sz="900" baseline="4629">
              <a:latin typeface="Times New Roman"/>
              <a:cs typeface="Times New Roman"/>
            </a:endParaRPr>
          </a:p>
          <a:p>
            <a:pPr marL="795020">
              <a:lnSpc>
                <a:spcPct val="100000"/>
              </a:lnSpc>
              <a:spcBef>
                <a:spcPts val="350"/>
              </a:spcBef>
            </a:pPr>
            <a:r>
              <a:rPr sz="600" spc="-5" dirty="0">
                <a:latin typeface="Times New Roman"/>
                <a:cs typeface="Times New Roman"/>
              </a:rPr>
              <a:t>Houston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32362" y="1542588"/>
            <a:ext cx="657860" cy="389255"/>
          </a:xfrm>
          <a:custGeom>
            <a:avLst/>
            <a:gdLst/>
            <a:ahLst/>
            <a:cxnLst/>
            <a:rect l="l" t="t" r="r" b="b"/>
            <a:pathLst>
              <a:path w="657860" h="389255">
                <a:moveTo>
                  <a:pt x="378425" y="0"/>
                </a:moveTo>
                <a:lnTo>
                  <a:pt x="308577" y="106154"/>
                </a:lnTo>
              </a:path>
              <a:path w="657860" h="389255">
                <a:moveTo>
                  <a:pt x="378425" y="0"/>
                </a:moveTo>
                <a:lnTo>
                  <a:pt x="631985" y="95157"/>
                </a:lnTo>
              </a:path>
              <a:path w="657860" h="389255">
                <a:moveTo>
                  <a:pt x="66021" y="10998"/>
                </a:moveTo>
                <a:lnTo>
                  <a:pt x="14352" y="106154"/>
                </a:lnTo>
              </a:path>
              <a:path w="657860" h="389255">
                <a:moveTo>
                  <a:pt x="0" y="164970"/>
                </a:moveTo>
                <a:lnTo>
                  <a:pt x="0" y="253432"/>
                </a:lnTo>
              </a:path>
              <a:path w="657860" h="389255">
                <a:moveTo>
                  <a:pt x="289919" y="161623"/>
                </a:moveTo>
                <a:lnTo>
                  <a:pt x="289919" y="260605"/>
                </a:lnTo>
              </a:path>
              <a:path w="657860" h="389255">
                <a:moveTo>
                  <a:pt x="631985" y="157797"/>
                </a:moveTo>
                <a:lnTo>
                  <a:pt x="631985" y="253432"/>
                </a:lnTo>
              </a:path>
              <a:path w="657860" h="389255">
                <a:moveTo>
                  <a:pt x="650165" y="311769"/>
                </a:moveTo>
                <a:lnTo>
                  <a:pt x="657820" y="389234"/>
                </a:lnTo>
              </a:path>
            </a:pathLst>
          </a:custGeom>
          <a:ln w="41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53426" y="919967"/>
            <a:ext cx="427355" cy="35750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700" i="1" spc="5" dirty="0">
                <a:solidFill>
                  <a:srgbClr val="4452FF"/>
                </a:solidFill>
                <a:latin typeface="Times New Roman"/>
                <a:cs typeface="Times New Roman"/>
              </a:rPr>
              <a:t>Derivation</a:t>
            </a:r>
            <a:endParaRPr sz="700">
              <a:latin typeface="Times New Roman"/>
              <a:cs typeface="Times New Roman"/>
            </a:endParaRPr>
          </a:p>
          <a:p>
            <a:pPr marL="19050" algn="ctr">
              <a:lnSpc>
                <a:spcPct val="100000"/>
              </a:lnSpc>
              <a:spcBef>
                <a:spcPts val="35"/>
              </a:spcBef>
            </a:pPr>
            <a:r>
              <a:rPr sz="700" spc="5" dirty="0">
                <a:solidFill>
                  <a:srgbClr val="4452FF"/>
                </a:solidFill>
                <a:latin typeface="Times New Roman"/>
                <a:cs typeface="Times New Roman"/>
              </a:rPr>
              <a:t>or</a:t>
            </a:r>
            <a:endParaRPr sz="7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  <a:spcBef>
                <a:spcPts val="35"/>
              </a:spcBef>
            </a:pPr>
            <a:r>
              <a:rPr sz="700" i="1" spc="10" dirty="0">
                <a:solidFill>
                  <a:srgbClr val="4452FF"/>
                </a:solidFill>
                <a:latin typeface="Times New Roman"/>
                <a:cs typeface="Times New Roman"/>
              </a:rPr>
              <a:t>Parse</a:t>
            </a:r>
            <a:r>
              <a:rPr sz="700" i="1" spc="-3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4452FF"/>
                </a:solidFill>
                <a:latin typeface="Times New Roman"/>
                <a:cs typeface="Times New Roman"/>
              </a:rPr>
              <a:t>Tree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17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0429" y="122718"/>
            <a:ext cx="2075814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Parse</a:t>
            </a:r>
            <a:r>
              <a:rPr sz="1050" spc="-10" dirty="0"/>
              <a:t> </a:t>
            </a:r>
            <a:r>
              <a:rPr sz="1050" spc="15" dirty="0"/>
              <a:t>Trees</a:t>
            </a:r>
            <a:r>
              <a:rPr sz="1050" spc="-10" dirty="0"/>
              <a:t> </a:t>
            </a:r>
            <a:r>
              <a:rPr sz="1050" spc="15" dirty="0"/>
              <a:t>and</a:t>
            </a:r>
            <a:r>
              <a:rPr sz="1050" spc="-10" dirty="0"/>
              <a:t> </a:t>
            </a:r>
            <a:r>
              <a:rPr sz="1050" spc="10" dirty="0"/>
              <a:t>Syntactic</a:t>
            </a:r>
            <a:r>
              <a:rPr sz="1050" spc="-10" dirty="0"/>
              <a:t> </a:t>
            </a:r>
            <a:r>
              <a:rPr sz="1050" spc="10" dirty="0"/>
              <a:t>Ambiguity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144507" y="414212"/>
            <a:ext cx="120586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5570" marR="5080" indent="-103505">
              <a:lnSpc>
                <a:spcPct val="98900"/>
              </a:lnSpc>
              <a:spcBef>
                <a:spcPts val="10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If a </a:t>
            </a:r>
            <a:r>
              <a:rPr sz="850" spc="-10" dirty="0">
                <a:latin typeface="Times New Roman"/>
                <a:cs typeface="Times New Roman"/>
              </a:rPr>
              <a:t>sentence </a:t>
            </a:r>
            <a:r>
              <a:rPr sz="850" spc="-5" dirty="0">
                <a:latin typeface="Times New Roman"/>
                <a:cs typeface="Times New Roman"/>
              </a:rPr>
              <a:t>has more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than one possible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derivation (parse tree) it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is </a:t>
            </a:r>
            <a:r>
              <a:rPr sz="850" spc="-10" dirty="0">
                <a:latin typeface="Times New Roman"/>
                <a:cs typeface="Times New Roman"/>
              </a:rPr>
              <a:t>said </a:t>
            </a:r>
            <a:r>
              <a:rPr sz="850" spc="-5" dirty="0">
                <a:latin typeface="Times New Roman"/>
                <a:cs typeface="Times New Roman"/>
              </a:rPr>
              <a:t>to be </a:t>
            </a:r>
            <a:r>
              <a:rPr sz="850" i="1" spc="-10" dirty="0">
                <a:latin typeface="Times New Roman"/>
                <a:cs typeface="Times New Roman"/>
              </a:rPr>
              <a:t>syntactically </a:t>
            </a:r>
            <a:r>
              <a:rPr sz="850" i="1" spc="-200" dirty="0">
                <a:latin typeface="Times New Roman"/>
                <a:cs typeface="Times New Roman"/>
              </a:rPr>
              <a:t> </a:t>
            </a:r>
            <a:r>
              <a:rPr sz="850" i="1" spc="-5" dirty="0">
                <a:latin typeface="Times New Roman"/>
                <a:cs typeface="Times New Roman"/>
              </a:rPr>
              <a:t>ambiguous</a:t>
            </a:r>
            <a:r>
              <a:rPr sz="850" spc="-5" dirty="0"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4156" y="0"/>
            <a:ext cx="2768600" cy="2078355"/>
            <a:chOff x="-4156" y="0"/>
            <a:chExt cx="2768600" cy="207835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4653" y="433268"/>
              <a:ext cx="1095432" cy="141747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78" y="2078"/>
              <a:ext cx="2755900" cy="2066289"/>
            </a:xfrm>
            <a:custGeom>
              <a:avLst/>
              <a:gdLst/>
              <a:ahLst/>
              <a:cxnLst/>
              <a:rect l="l" t="t" r="r" b="b"/>
              <a:pathLst>
                <a:path w="2755900" h="2066289">
                  <a:moveTo>
                    <a:pt x="0" y="0"/>
                  </a:moveTo>
                  <a:lnTo>
                    <a:pt x="2755668" y="0"/>
                  </a:lnTo>
                  <a:lnTo>
                    <a:pt x="2755668" y="2065712"/>
                  </a:lnTo>
                  <a:lnTo>
                    <a:pt x="0" y="2065712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18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513" y="131899"/>
            <a:ext cx="2157730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Prepositional</a:t>
            </a:r>
            <a:r>
              <a:rPr spc="-10" dirty="0"/>
              <a:t> </a:t>
            </a:r>
            <a:r>
              <a:rPr dirty="0"/>
              <a:t>Phrase</a:t>
            </a:r>
            <a:r>
              <a:rPr spc="-10" dirty="0"/>
              <a:t> </a:t>
            </a:r>
            <a:r>
              <a:rPr dirty="0"/>
              <a:t>Attachment</a:t>
            </a:r>
            <a:r>
              <a:rPr spc="-10" dirty="0"/>
              <a:t> </a:t>
            </a:r>
            <a:r>
              <a:rPr spc="5" dirty="0"/>
              <a:t>Explosion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6132" y="414212"/>
            <a:ext cx="2306955" cy="3181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40970" indent="-103505">
              <a:lnSpc>
                <a:spcPct val="100000"/>
              </a:lnSpc>
              <a:spcBef>
                <a:spcPts val="110"/>
              </a:spcBef>
              <a:buClr>
                <a:srgbClr val="FF2800"/>
              </a:buClr>
              <a:buChar char="•"/>
              <a:tabLst>
                <a:tab pos="141605" algn="l"/>
              </a:tabLst>
            </a:pPr>
            <a:r>
              <a:rPr sz="950" spc="10" dirty="0">
                <a:latin typeface="Times New Roman"/>
                <a:cs typeface="Times New Roman"/>
              </a:rPr>
              <a:t>A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transitive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English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sentence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ending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in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i="1" spc="10" dirty="0">
                <a:latin typeface="Times New Roman"/>
                <a:cs typeface="Times New Roman"/>
              </a:rPr>
              <a:t>m</a:t>
            </a:r>
            <a:endParaRPr sz="950">
              <a:latin typeface="Times New Roman"/>
              <a:cs typeface="Times New Roman"/>
            </a:endParaRPr>
          </a:p>
          <a:p>
            <a:pPr marL="140970">
              <a:lnSpc>
                <a:spcPct val="100000"/>
              </a:lnSpc>
              <a:spcBef>
                <a:spcPts val="5"/>
              </a:spcBef>
            </a:pPr>
            <a:r>
              <a:rPr sz="950" spc="5" dirty="0">
                <a:latin typeface="Times New Roman"/>
                <a:cs typeface="Times New Roman"/>
              </a:rPr>
              <a:t>prepositional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phrases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has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i="1" spc="5" dirty="0">
                <a:latin typeface="Times New Roman"/>
                <a:cs typeface="Times New Roman"/>
              </a:rPr>
              <a:t>at</a:t>
            </a:r>
            <a:r>
              <a:rPr sz="950" i="1" spc="-10" dirty="0">
                <a:latin typeface="Times New Roman"/>
                <a:cs typeface="Times New Roman"/>
              </a:rPr>
              <a:t> </a:t>
            </a:r>
            <a:r>
              <a:rPr sz="950" i="1" spc="5" dirty="0">
                <a:latin typeface="Times New Roman"/>
                <a:cs typeface="Times New Roman"/>
              </a:rPr>
              <a:t>least</a:t>
            </a:r>
            <a:r>
              <a:rPr sz="950" i="1" spc="-1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2</a:t>
            </a:r>
            <a:r>
              <a:rPr sz="975" i="1" baseline="25641" dirty="0">
                <a:latin typeface="Times New Roman"/>
                <a:cs typeface="Times New Roman"/>
              </a:rPr>
              <a:t>m</a:t>
            </a:r>
            <a:r>
              <a:rPr sz="975" i="1" spc="-15" baseline="25641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parses.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6582" y="883149"/>
            <a:ext cx="205867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I</a:t>
            </a:r>
            <a:r>
              <a:rPr sz="600" spc="-5" dirty="0">
                <a:latin typeface="Times New Roman"/>
                <a:cs typeface="Times New Roman"/>
              </a:rPr>
              <a:t> saw</a:t>
            </a:r>
            <a:r>
              <a:rPr sz="600" dirty="0">
                <a:latin typeface="Times New Roman"/>
                <a:cs typeface="Times New Roman"/>
              </a:rPr>
              <a:t> the man on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the hill </a:t>
            </a:r>
            <a:r>
              <a:rPr sz="600" spc="-5" dirty="0">
                <a:latin typeface="Times New Roman"/>
                <a:cs typeface="Times New Roman"/>
              </a:rPr>
              <a:t>with</a:t>
            </a:r>
            <a:r>
              <a:rPr sz="600" dirty="0">
                <a:latin typeface="Times New Roman"/>
                <a:cs typeface="Times New Roman"/>
              </a:rPr>
              <a:t> a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telescope on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Tuesday</a:t>
            </a:r>
            <a:r>
              <a:rPr sz="600" dirty="0">
                <a:latin typeface="Times New Roman"/>
                <a:cs typeface="Times New Roman"/>
              </a:rPr>
              <a:t> in</a:t>
            </a:r>
            <a:r>
              <a:rPr sz="600" spc="-3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Austin….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82599" y="741940"/>
            <a:ext cx="1586230" cy="189865"/>
            <a:chOff x="482599" y="741940"/>
            <a:chExt cx="1586230" cy="189865"/>
          </a:xfrm>
        </p:grpSpPr>
        <p:sp>
          <p:nvSpPr>
            <p:cNvPr id="7" name="object 7"/>
            <p:cNvSpPr/>
            <p:nvPr/>
          </p:nvSpPr>
          <p:spPr>
            <a:xfrm>
              <a:off x="712799" y="875066"/>
              <a:ext cx="169545" cy="53975"/>
            </a:xfrm>
            <a:custGeom>
              <a:avLst/>
              <a:gdLst/>
              <a:ahLst/>
              <a:cxnLst/>
              <a:rect l="l" t="t" r="r" b="b"/>
              <a:pathLst>
                <a:path w="169544" h="53975">
                  <a:moveTo>
                    <a:pt x="169056" y="53947"/>
                  </a:moveTo>
                  <a:lnTo>
                    <a:pt x="114287" y="10313"/>
                  </a:lnTo>
                  <a:lnTo>
                    <a:pt x="74600" y="793"/>
                  </a:lnTo>
                  <a:lnTo>
                    <a:pt x="53963" y="0"/>
                  </a:lnTo>
                  <a:lnTo>
                    <a:pt x="36500" y="3173"/>
                  </a:lnTo>
                  <a:lnTo>
                    <a:pt x="23006" y="12693"/>
                  </a:lnTo>
                  <a:lnTo>
                    <a:pt x="11894" y="28560"/>
                  </a:lnTo>
                  <a:lnTo>
                    <a:pt x="2369" y="43634"/>
                  </a:lnTo>
                  <a:lnTo>
                    <a:pt x="0" y="47481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8818" y="892108"/>
              <a:ext cx="32384" cy="37465"/>
            </a:xfrm>
            <a:custGeom>
              <a:avLst/>
              <a:gdLst/>
              <a:ahLst/>
              <a:cxnLst/>
              <a:rect l="l" t="t" r="r" b="b"/>
              <a:pathLst>
                <a:path w="32384" h="37465">
                  <a:moveTo>
                    <a:pt x="2584" y="0"/>
                  </a:moveTo>
                  <a:lnTo>
                    <a:pt x="831" y="1671"/>
                  </a:lnTo>
                  <a:lnTo>
                    <a:pt x="0" y="36904"/>
                  </a:lnTo>
                  <a:lnTo>
                    <a:pt x="24195" y="23972"/>
                  </a:lnTo>
                  <a:lnTo>
                    <a:pt x="7961" y="23972"/>
                  </a:lnTo>
                  <a:lnTo>
                    <a:pt x="8483" y="1851"/>
                  </a:lnTo>
                  <a:lnTo>
                    <a:pt x="6811" y="99"/>
                  </a:lnTo>
                  <a:lnTo>
                    <a:pt x="2584" y="0"/>
                  </a:lnTo>
                  <a:close/>
                </a:path>
                <a:path w="32384" h="37465">
                  <a:moveTo>
                    <a:pt x="27484" y="13539"/>
                  </a:moveTo>
                  <a:lnTo>
                    <a:pt x="7961" y="23972"/>
                  </a:lnTo>
                  <a:lnTo>
                    <a:pt x="24195" y="23972"/>
                  </a:lnTo>
                  <a:lnTo>
                    <a:pt x="31093" y="20285"/>
                  </a:lnTo>
                  <a:lnTo>
                    <a:pt x="31796" y="17967"/>
                  </a:lnTo>
                  <a:lnTo>
                    <a:pt x="29803" y="14241"/>
                  </a:lnTo>
                  <a:lnTo>
                    <a:pt x="27484" y="135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8595" y="855232"/>
              <a:ext cx="387985" cy="60325"/>
            </a:xfrm>
            <a:custGeom>
              <a:avLst/>
              <a:gdLst/>
              <a:ahLst/>
              <a:cxnLst/>
              <a:rect l="l" t="t" r="r" b="b"/>
              <a:pathLst>
                <a:path w="387984" h="60325">
                  <a:moveTo>
                    <a:pt x="387704" y="60294"/>
                  </a:moveTo>
                  <a:lnTo>
                    <a:pt x="329760" y="31734"/>
                  </a:lnTo>
                  <a:lnTo>
                    <a:pt x="262291" y="11106"/>
                  </a:lnTo>
                  <a:lnTo>
                    <a:pt x="220223" y="4760"/>
                  </a:lnTo>
                  <a:lnTo>
                    <a:pt x="172598" y="793"/>
                  </a:lnTo>
                  <a:lnTo>
                    <a:pt x="125766" y="0"/>
                  </a:lnTo>
                  <a:lnTo>
                    <a:pt x="86873" y="3173"/>
                  </a:lnTo>
                  <a:lnTo>
                    <a:pt x="55916" y="14280"/>
                  </a:lnTo>
                  <a:lnTo>
                    <a:pt x="29723" y="31734"/>
                  </a:lnTo>
                  <a:lnTo>
                    <a:pt x="8291" y="49187"/>
                  </a:lnTo>
                  <a:lnTo>
                    <a:pt x="0" y="55633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599" y="881868"/>
              <a:ext cx="36830" cy="33655"/>
            </a:xfrm>
            <a:custGeom>
              <a:avLst/>
              <a:gdLst/>
              <a:ahLst/>
              <a:cxnLst/>
              <a:rect l="l" t="t" r="r" b="b"/>
              <a:pathLst>
                <a:path w="36829" h="33655">
                  <a:moveTo>
                    <a:pt x="15361" y="0"/>
                  </a:moveTo>
                  <a:lnTo>
                    <a:pt x="13134" y="951"/>
                  </a:lnTo>
                  <a:lnTo>
                    <a:pt x="0" y="33657"/>
                  </a:lnTo>
                  <a:lnTo>
                    <a:pt x="34949" y="28985"/>
                  </a:lnTo>
                  <a:lnTo>
                    <a:pt x="36419" y="27061"/>
                  </a:lnTo>
                  <a:lnTo>
                    <a:pt x="36055" y="24335"/>
                  </a:lnTo>
                  <a:lnTo>
                    <a:pt x="11991" y="24335"/>
                  </a:lnTo>
                  <a:lnTo>
                    <a:pt x="20237" y="3801"/>
                  </a:lnTo>
                  <a:lnTo>
                    <a:pt x="19286" y="1573"/>
                  </a:lnTo>
                  <a:lnTo>
                    <a:pt x="15361" y="0"/>
                  </a:lnTo>
                  <a:close/>
                </a:path>
                <a:path w="36829" h="33655">
                  <a:moveTo>
                    <a:pt x="33934" y="21402"/>
                  </a:moveTo>
                  <a:lnTo>
                    <a:pt x="11991" y="24335"/>
                  </a:lnTo>
                  <a:lnTo>
                    <a:pt x="36055" y="24335"/>
                  </a:lnTo>
                  <a:lnTo>
                    <a:pt x="35859" y="22872"/>
                  </a:lnTo>
                  <a:lnTo>
                    <a:pt x="33934" y="2140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70568" y="865545"/>
              <a:ext cx="169545" cy="55244"/>
            </a:xfrm>
            <a:custGeom>
              <a:avLst/>
              <a:gdLst/>
              <a:ahLst/>
              <a:cxnLst/>
              <a:rect l="l" t="t" r="r" b="b"/>
              <a:pathLst>
                <a:path w="169544" h="55244">
                  <a:moveTo>
                    <a:pt x="169269" y="54741"/>
                  </a:moveTo>
                  <a:lnTo>
                    <a:pt x="113706" y="10313"/>
                  </a:lnTo>
                  <a:lnTo>
                    <a:pt x="74812" y="793"/>
                  </a:lnTo>
                  <a:lnTo>
                    <a:pt x="54175" y="0"/>
                  </a:lnTo>
                  <a:lnTo>
                    <a:pt x="36712" y="3173"/>
                  </a:lnTo>
                  <a:lnTo>
                    <a:pt x="23218" y="12693"/>
                  </a:lnTo>
                  <a:lnTo>
                    <a:pt x="12106" y="28560"/>
                  </a:lnTo>
                  <a:lnTo>
                    <a:pt x="2581" y="43634"/>
                  </a:lnTo>
                  <a:lnTo>
                    <a:pt x="0" y="48149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66552" y="883279"/>
              <a:ext cx="31750" cy="37465"/>
            </a:xfrm>
            <a:custGeom>
              <a:avLst/>
              <a:gdLst/>
              <a:ahLst/>
              <a:cxnLst/>
              <a:rect l="l" t="t" r="r" b="b"/>
              <a:pathLst>
                <a:path w="31750" h="37465">
                  <a:moveTo>
                    <a:pt x="5858" y="0"/>
                  </a:moveTo>
                  <a:lnTo>
                    <a:pt x="1630" y="38"/>
                  </a:lnTo>
                  <a:lnTo>
                    <a:pt x="0" y="1696"/>
                  </a:lnTo>
                  <a:lnTo>
                    <a:pt x="30" y="12760"/>
                  </a:lnTo>
                  <a:lnTo>
                    <a:pt x="247" y="37006"/>
                  </a:lnTo>
                  <a:lnTo>
                    <a:pt x="23094" y="23823"/>
                  </a:lnTo>
                  <a:lnTo>
                    <a:pt x="7784" y="23823"/>
                  </a:lnTo>
                  <a:lnTo>
                    <a:pt x="7586" y="1696"/>
                  </a:lnTo>
                  <a:lnTo>
                    <a:pt x="5858" y="0"/>
                  </a:lnTo>
                  <a:close/>
                </a:path>
                <a:path w="31750" h="37465">
                  <a:moveTo>
                    <a:pt x="26956" y="12760"/>
                  </a:moveTo>
                  <a:lnTo>
                    <a:pt x="7784" y="23823"/>
                  </a:lnTo>
                  <a:lnTo>
                    <a:pt x="23094" y="23823"/>
                  </a:lnTo>
                  <a:lnTo>
                    <a:pt x="30784" y="19386"/>
                  </a:lnTo>
                  <a:lnTo>
                    <a:pt x="31412" y="17047"/>
                  </a:lnTo>
                  <a:lnTo>
                    <a:pt x="29297" y="13387"/>
                  </a:lnTo>
                  <a:lnTo>
                    <a:pt x="26956" y="127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5187" y="842538"/>
              <a:ext cx="718185" cy="75565"/>
            </a:xfrm>
            <a:custGeom>
              <a:avLst/>
              <a:gdLst/>
              <a:ahLst/>
              <a:cxnLst/>
              <a:rect l="l" t="t" r="r" b="b"/>
              <a:pathLst>
                <a:path w="718185" h="75565">
                  <a:moveTo>
                    <a:pt x="717980" y="75368"/>
                  </a:moveTo>
                  <a:lnTo>
                    <a:pt x="610824" y="40460"/>
                  </a:lnTo>
                  <a:lnTo>
                    <a:pt x="552087" y="25387"/>
                  </a:lnTo>
                  <a:lnTo>
                    <a:pt x="486999" y="14280"/>
                  </a:lnTo>
                  <a:lnTo>
                    <a:pt x="409212" y="6347"/>
                  </a:lnTo>
                  <a:lnTo>
                    <a:pt x="321899" y="1586"/>
                  </a:lnTo>
                  <a:lnTo>
                    <a:pt x="236174" y="0"/>
                  </a:lnTo>
                  <a:lnTo>
                    <a:pt x="198074" y="1586"/>
                  </a:lnTo>
                  <a:lnTo>
                    <a:pt x="163943" y="4760"/>
                  </a:lnTo>
                  <a:lnTo>
                    <a:pt x="105999" y="18247"/>
                  </a:lnTo>
                  <a:lnTo>
                    <a:pt x="58374" y="39667"/>
                  </a:lnTo>
                  <a:lnTo>
                    <a:pt x="20274" y="61088"/>
                  </a:lnTo>
                  <a:lnTo>
                    <a:pt x="0" y="71816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8474" y="887417"/>
              <a:ext cx="37465" cy="32384"/>
            </a:xfrm>
            <a:custGeom>
              <a:avLst/>
              <a:gdLst/>
              <a:ahLst/>
              <a:cxnLst/>
              <a:rect l="l" t="t" r="r" b="b"/>
              <a:pathLst>
                <a:path w="37465" h="32384">
                  <a:moveTo>
                    <a:pt x="20965" y="0"/>
                  </a:moveTo>
                  <a:lnTo>
                    <a:pt x="18605" y="551"/>
                  </a:lnTo>
                  <a:lnTo>
                    <a:pt x="0" y="30488"/>
                  </a:lnTo>
                  <a:lnTo>
                    <a:pt x="35231" y="31940"/>
                  </a:lnTo>
                  <a:lnTo>
                    <a:pt x="37012" y="30299"/>
                  </a:lnTo>
                  <a:lnTo>
                    <a:pt x="37186" y="26076"/>
                  </a:lnTo>
                  <a:lnTo>
                    <a:pt x="35546" y="24295"/>
                  </a:lnTo>
                  <a:lnTo>
                    <a:pt x="13426" y="23384"/>
                  </a:lnTo>
                  <a:lnTo>
                    <a:pt x="25107" y="4588"/>
                  </a:lnTo>
                  <a:lnTo>
                    <a:pt x="24555" y="2230"/>
                  </a:lnTo>
                  <a:lnTo>
                    <a:pt x="2096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31949" y="867925"/>
              <a:ext cx="169545" cy="53975"/>
            </a:xfrm>
            <a:custGeom>
              <a:avLst/>
              <a:gdLst/>
              <a:ahLst/>
              <a:cxnLst/>
              <a:rect l="l" t="t" r="r" b="b"/>
              <a:pathLst>
                <a:path w="169544" h="53975">
                  <a:moveTo>
                    <a:pt x="169056" y="53947"/>
                  </a:moveTo>
                  <a:lnTo>
                    <a:pt x="113493" y="10313"/>
                  </a:lnTo>
                  <a:lnTo>
                    <a:pt x="74599" y="793"/>
                  </a:lnTo>
                  <a:lnTo>
                    <a:pt x="53962" y="0"/>
                  </a:lnTo>
                  <a:lnTo>
                    <a:pt x="36500" y="3173"/>
                  </a:lnTo>
                  <a:lnTo>
                    <a:pt x="23006" y="12693"/>
                  </a:lnTo>
                  <a:lnTo>
                    <a:pt x="11893" y="28560"/>
                  </a:lnTo>
                  <a:lnTo>
                    <a:pt x="2369" y="43634"/>
                  </a:lnTo>
                  <a:lnTo>
                    <a:pt x="0" y="47482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27968" y="884969"/>
              <a:ext cx="32384" cy="37465"/>
            </a:xfrm>
            <a:custGeom>
              <a:avLst/>
              <a:gdLst/>
              <a:ahLst/>
              <a:cxnLst/>
              <a:rect l="l" t="t" r="r" b="b"/>
              <a:pathLst>
                <a:path w="32384" h="37465">
                  <a:moveTo>
                    <a:pt x="2585" y="0"/>
                  </a:moveTo>
                  <a:lnTo>
                    <a:pt x="831" y="1671"/>
                  </a:lnTo>
                  <a:lnTo>
                    <a:pt x="0" y="36904"/>
                  </a:lnTo>
                  <a:lnTo>
                    <a:pt x="24195" y="23972"/>
                  </a:lnTo>
                  <a:lnTo>
                    <a:pt x="7961" y="23972"/>
                  </a:lnTo>
                  <a:lnTo>
                    <a:pt x="8483" y="1851"/>
                  </a:lnTo>
                  <a:lnTo>
                    <a:pt x="6811" y="99"/>
                  </a:lnTo>
                  <a:lnTo>
                    <a:pt x="2585" y="0"/>
                  </a:lnTo>
                  <a:close/>
                </a:path>
                <a:path w="32384" h="37465">
                  <a:moveTo>
                    <a:pt x="27484" y="13538"/>
                  </a:moveTo>
                  <a:lnTo>
                    <a:pt x="7961" y="23972"/>
                  </a:lnTo>
                  <a:lnTo>
                    <a:pt x="24195" y="23972"/>
                  </a:lnTo>
                  <a:lnTo>
                    <a:pt x="31093" y="20285"/>
                  </a:lnTo>
                  <a:lnTo>
                    <a:pt x="31796" y="17966"/>
                  </a:lnTo>
                  <a:lnTo>
                    <a:pt x="29803" y="14240"/>
                  </a:lnTo>
                  <a:lnTo>
                    <a:pt x="27484" y="135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1882" y="793350"/>
              <a:ext cx="1181100" cy="130175"/>
            </a:xfrm>
            <a:custGeom>
              <a:avLst/>
              <a:gdLst/>
              <a:ahLst/>
              <a:cxnLst/>
              <a:rect l="l" t="t" r="r" b="b"/>
              <a:pathLst>
                <a:path w="1181100" h="130175">
                  <a:moveTo>
                    <a:pt x="1180710" y="130109"/>
                  </a:moveTo>
                  <a:lnTo>
                    <a:pt x="1094192" y="99168"/>
                  </a:lnTo>
                  <a:lnTo>
                    <a:pt x="1005291" y="69814"/>
                  </a:lnTo>
                  <a:lnTo>
                    <a:pt x="909248" y="44427"/>
                  </a:lnTo>
                  <a:lnTo>
                    <a:pt x="802885" y="25387"/>
                  </a:lnTo>
                  <a:lnTo>
                    <a:pt x="741766" y="18247"/>
                  </a:lnTo>
                  <a:lnTo>
                    <a:pt x="675091" y="11900"/>
                  </a:lnTo>
                  <a:lnTo>
                    <a:pt x="531423" y="2380"/>
                  </a:lnTo>
                  <a:lnTo>
                    <a:pt x="459985" y="0"/>
                  </a:lnTo>
                  <a:lnTo>
                    <a:pt x="390929" y="793"/>
                  </a:lnTo>
                  <a:lnTo>
                    <a:pt x="328223" y="3173"/>
                  </a:lnTo>
                  <a:lnTo>
                    <a:pt x="272660" y="7933"/>
                  </a:lnTo>
                  <a:lnTo>
                    <a:pt x="223448" y="17453"/>
                  </a:lnTo>
                  <a:lnTo>
                    <a:pt x="178204" y="31733"/>
                  </a:lnTo>
                  <a:lnTo>
                    <a:pt x="99623" y="68228"/>
                  </a:lnTo>
                  <a:lnTo>
                    <a:pt x="37710" y="104722"/>
                  </a:lnTo>
                  <a:lnTo>
                    <a:pt x="13104" y="119795"/>
                  </a:lnTo>
                  <a:lnTo>
                    <a:pt x="0" y="126606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5143" y="893127"/>
              <a:ext cx="37465" cy="32384"/>
            </a:xfrm>
            <a:custGeom>
              <a:avLst/>
              <a:gdLst/>
              <a:ahLst/>
              <a:cxnLst/>
              <a:rect l="l" t="t" r="r" b="b"/>
              <a:pathLst>
                <a:path w="37465" h="32384">
                  <a:moveTo>
                    <a:pt x="21188" y="0"/>
                  </a:moveTo>
                  <a:lnTo>
                    <a:pt x="18825" y="533"/>
                  </a:lnTo>
                  <a:lnTo>
                    <a:pt x="0" y="30332"/>
                  </a:lnTo>
                  <a:lnTo>
                    <a:pt x="35218" y="32043"/>
                  </a:lnTo>
                  <a:lnTo>
                    <a:pt x="37012" y="30415"/>
                  </a:lnTo>
                  <a:lnTo>
                    <a:pt x="37218" y="26195"/>
                  </a:lnTo>
                  <a:lnTo>
                    <a:pt x="35590" y="24401"/>
                  </a:lnTo>
                  <a:lnTo>
                    <a:pt x="13478" y="23327"/>
                  </a:lnTo>
                  <a:lnTo>
                    <a:pt x="25298" y="4617"/>
                  </a:lnTo>
                  <a:lnTo>
                    <a:pt x="24763" y="2255"/>
                  </a:lnTo>
                  <a:lnTo>
                    <a:pt x="21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97868" y="862372"/>
              <a:ext cx="168275" cy="53975"/>
            </a:xfrm>
            <a:custGeom>
              <a:avLst/>
              <a:gdLst/>
              <a:ahLst/>
              <a:cxnLst/>
              <a:rect l="l" t="t" r="r" b="b"/>
              <a:pathLst>
                <a:path w="168275" h="53975">
                  <a:moveTo>
                    <a:pt x="168262" y="53947"/>
                  </a:moveTo>
                  <a:lnTo>
                    <a:pt x="142862" y="28560"/>
                  </a:lnTo>
                  <a:lnTo>
                    <a:pt x="113494" y="10313"/>
                  </a:lnTo>
                  <a:lnTo>
                    <a:pt x="73806" y="793"/>
                  </a:lnTo>
                  <a:lnTo>
                    <a:pt x="53962" y="0"/>
                  </a:lnTo>
                  <a:lnTo>
                    <a:pt x="36500" y="3173"/>
                  </a:lnTo>
                  <a:lnTo>
                    <a:pt x="23006" y="12693"/>
                  </a:lnTo>
                  <a:lnTo>
                    <a:pt x="11100" y="28560"/>
                  </a:lnTo>
                  <a:lnTo>
                    <a:pt x="2369" y="43634"/>
                  </a:lnTo>
                  <a:lnTo>
                    <a:pt x="0" y="47482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93887" y="879415"/>
              <a:ext cx="32384" cy="37465"/>
            </a:xfrm>
            <a:custGeom>
              <a:avLst/>
              <a:gdLst/>
              <a:ahLst/>
              <a:cxnLst/>
              <a:rect l="l" t="t" r="r" b="b"/>
              <a:pathLst>
                <a:path w="32385" h="37465">
                  <a:moveTo>
                    <a:pt x="2584" y="0"/>
                  </a:moveTo>
                  <a:lnTo>
                    <a:pt x="830" y="1671"/>
                  </a:lnTo>
                  <a:lnTo>
                    <a:pt x="0" y="36904"/>
                  </a:lnTo>
                  <a:lnTo>
                    <a:pt x="24195" y="23972"/>
                  </a:lnTo>
                  <a:lnTo>
                    <a:pt x="7961" y="23972"/>
                  </a:lnTo>
                  <a:lnTo>
                    <a:pt x="8483" y="1851"/>
                  </a:lnTo>
                  <a:lnTo>
                    <a:pt x="6811" y="99"/>
                  </a:lnTo>
                  <a:lnTo>
                    <a:pt x="2584" y="0"/>
                  </a:lnTo>
                  <a:close/>
                </a:path>
                <a:path w="32385" h="37465">
                  <a:moveTo>
                    <a:pt x="27484" y="13538"/>
                  </a:moveTo>
                  <a:lnTo>
                    <a:pt x="7961" y="23972"/>
                  </a:lnTo>
                  <a:lnTo>
                    <a:pt x="24195" y="23972"/>
                  </a:lnTo>
                  <a:lnTo>
                    <a:pt x="31093" y="20285"/>
                  </a:lnTo>
                  <a:lnTo>
                    <a:pt x="31796" y="17967"/>
                  </a:lnTo>
                  <a:lnTo>
                    <a:pt x="29803" y="14241"/>
                  </a:lnTo>
                  <a:lnTo>
                    <a:pt x="27484" y="135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1376" y="744163"/>
              <a:ext cx="1533525" cy="173990"/>
            </a:xfrm>
            <a:custGeom>
              <a:avLst/>
              <a:gdLst/>
              <a:ahLst/>
              <a:cxnLst/>
              <a:rect l="l" t="t" r="r" b="b"/>
              <a:pathLst>
                <a:path w="1533525" h="173990">
                  <a:moveTo>
                    <a:pt x="1533166" y="173743"/>
                  </a:moveTo>
                  <a:lnTo>
                    <a:pt x="1421248" y="131696"/>
                  </a:lnTo>
                  <a:lnTo>
                    <a:pt x="1306154" y="92822"/>
                  </a:lnTo>
                  <a:lnTo>
                    <a:pt x="1181535" y="58708"/>
                  </a:lnTo>
                  <a:lnTo>
                    <a:pt x="1114066" y="45220"/>
                  </a:lnTo>
                  <a:lnTo>
                    <a:pt x="1042629" y="33320"/>
                  </a:lnTo>
                  <a:lnTo>
                    <a:pt x="964048" y="23800"/>
                  </a:lnTo>
                  <a:lnTo>
                    <a:pt x="877529" y="15073"/>
                  </a:lnTo>
                  <a:lnTo>
                    <a:pt x="785454" y="7933"/>
                  </a:lnTo>
                  <a:lnTo>
                    <a:pt x="690998" y="3173"/>
                  </a:lnTo>
                  <a:lnTo>
                    <a:pt x="598129" y="0"/>
                  </a:lnTo>
                  <a:lnTo>
                    <a:pt x="509229" y="0"/>
                  </a:lnTo>
                  <a:lnTo>
                    <a:pt x="427473" y="3173"/>
                  </a:lnTo>
                  <a:lnTo>
                    <a:pt x="356035" y="10313"/>
                  </a:lnTo>
                  <a:lnTo>
                    <a:pt x="292535" y="23007"/>
                  </a:lnTo>
                  <a:lnTo>
                    <a:pt x="233798" y="42047"/>
                  </a:lnTo>
                  <a:lnTo>
                    <a:pt x="179823" y="65054"/>
                  </a:lnTo>
                  <a:lnTo>
                    <a:pt x="131404" y="91235"/>
                  </a:lnTo>
                  <a:lnTo>
                    <a:pt x="88541" y="116622"/>
                  </a:lnTo>
                  <a:lnTo>
                    <a:pt x="50441" y="140422"/>
                  </a:lnTo>
                  <a:lnTo>
                    <a:pt x="18691" y="160256"/>
                  </a:lnTo>
                  <a:lnTo>
                    <a:pt x="0" y="170181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4668" y="887388"/>
              <a:ext cx="37465" cy="32384"/>
            </a:xfrm>
            <a:custGeom>
              <a:avLst/>
              <a:gdLst/>
              <a:ahLst/>
              <a:cxnLst/>
              <a:rect l="l" t="t" r="r" b="b"/>
              <a:pathLst>
                <a:path w="37465" h="32384">
                  <a:moveTo>
                    <a:pt x="20920" y="0"/>
                  </a:moveTo>
                  <a:lnTo>
                    <a:pt x="18562" y="553"/>
                  </a:lnTo>
                  <a:lnTo>
                    <a:pt x="0" y="30518"/>
                  </a:lnTo>
                  <a:lnTo>
                    <a:pt x="35232" y="31918"/>
                  </a:lnTo>
                  <a:lnTo>
                    <a:pt x="37012" y="30275"/>
                  </a:lnTo>
                  <a:lnTo>
                    <a:pt x="37180" y="26052"/>
                  </a:lnTo>
                  <a:lnTo>
                    <a:pt x="35537" y="24273"/>
                  </a:lnTo>
                  <a:lnTo>
                    <a:pt x="13416" y="23394"/>
                  </a:lnTo>
                  <a:lnTo>
                    <a:pt x="25069" y="4582"/>
                  </a:lnTo>
                  <a:lnTo>
                    <a:pt x="24514" y="2223"/>
                  </a:lnTo>
                  <a:lnTo>
                    <a:pt x="209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78462" y="1114261"/>
            <a:ext cx="2231390" cy="3181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5570" indent="-103505">
              <a:lnSpc>
                <a:spcPct val="100000"/>
              </a:lnSpc>
              <a:spcBef>
                <a:spcPts val="11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spc="5" dirty="0">
                <a:latin typeface="Times New Roman"/>
                <a:cs typeface="Times New Roman"/>
              </a:rPr>
              <a:t>The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exact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number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parses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is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given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by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the</a:t>
            </a:r>
            <a:endParaRPr sz="950">
              <a:latin typeface="Times New Roman"/>
              <a:cs typeface="Times New Roman"/>
            </a:endParaRPr>
          </a:p>
          <a:p>
            <a:pPr marL="115570">
              <a:lnSpc>
                <a:spcPct val="100000"/>
              </a:lnSpc>
              <a:spcBef>
                <a:spcPts val="5"/>
              </a:spcBef>
            </a:pPr>
            <a:r>
              <a:rPr sz="950" i="1" spc="5" dirty="0">
                <a:latin typeface="Times New Roman"/>
                <a:cs typeface="Times New Roman"/>
              </a:rPr>
              <a:t>Catalan</a:t>
            </a:r>
            <a:r>
              <a:rPr sz="950" i="1" spc="-15" dirty="0">
                <a:latin typeface="Times New Roman"/>
                <a:cs typeface="Times New Roman"/>
              </a:rPr>
              <a:t> </a:t>
            </a:r>
            <a:r>
              <a:rPr sz="950" i="1" spc="5" dirty="0">
                <a:latin typeface="Times New Roman"/>
                <a:cs typeface="Times New Roman"/>
              </a:rPr>
              <a:t>numbers</a:t>
            </a:r>
            <a:r>
              <a:rPr sz="950" i="1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(where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i="1" spc="5" dirty="0">
                <a:latin typeface="Times New Roman"/>
                <a:cs typeface="Times New Roman"/>
              </a:rPr>
              <a:t>n</a:t>
            </a:r>
            <a:r>
              <a:rPr sz="950" spc="5" dirty="0">
                <a:latin typeface="Times New Roman"/>
                <a:cs typeface="Times New Roman"/>
              </a:rPr>
              <a:t>=</a:t>
            </a:r>
            <a:r>
              <a:rPr sz="950" i="1" spc="5" dirty="0">
                <a:latin typeface="Times New Roman"/>
                <a:cs typeface="Times New Roman"/>
              </a:rPr>
              <a:t>m</a:t>
            </a:r>
            <a:r>
              <a:rPr sz="950" spc="5" dirty="0">
                <a:latin typeface="Times New Roman"/>
                <a:cs typeface="Times New Roman"/>
              </a:rPr>
              <a:t>+1)</a:t>
            </a:r>
            <a:endParaRPr sz="95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36643" y="1470409"/>
            <a:ext cx="821055" cy="226695"/>
            <a:chOff x="936643" y="1470409"/>
            <a:chExt cx="821055" cy="226695"/>
          </a:xfrm>
        </p:grpSpPr>
        <p:sp>
          <p:nvSpPr>
            <p:cNvPr id="25" name="object 25"/>
            <p:cNvSpPr/>
            <p:nvPr/>
          </p:nvSpPr>
          <p:spPr>
            <a:xfrm>
              <a:off x="975720" y="1470421"/>
              <a:ext cx="83185" cy="59690"/>
            </a:xfrm>
            <a:custGeom>
              <a:avLst/>
              <a:gdLst/>
              <a:ahLst/>
              <a:cxnLst/>
              <a:rect l="l" t="t" r="r" b="b"/>
              <a:pathLst>
                <a:path w="83184" h="59690">
                  <a:moveTo>
                    <a:pt x="37515" y="47231"/>
                  </a:moveTo>
                  <a:lnTo>
                    <a:pt x="35941" y="47231"/>
                  </a:lnTo>
                  <a:lnTo>
                    <a:pt x="35229" y="48501"/>
                  </a:lnTo>
                  <a:lnTo>
                    <a:pt x="34378" y="49479"/>
                  </a:lnTo>
                  <a:lnTo>
                    <a:pt x="32435" y="50850"/>
                  </a:lnTo>
                  <a:lnTo>
                    <a:pt x="31356" y="51308"/>
                  </a:lnTo>
                  <a:lnTo>
                    <a:pt x="28943" y="51752"/>
                  </a:lnTo>
                  <a:lnTo>
                    <a:pt x="26847" y="51866"/>
                  </a:lnTo>
                  <a:lnTo>
                    <a:pt x="9144" y="51866"/>
                  </a:lnTo>
                  <a:lnTo>
                    <a:pt x="10795" y="50380"/>
                  </a:lnTo>
                  <a:lnTo>
                    <a:pt x="15087" y="45821"/>
                  </a:lnTo>
                  <a:lnTo>
                    <a:pt x="26708" y="33134"/>
                  </a:lnTo>
                  <a:lnTo>
                    <a:pt x="30060" y="28321"/>
                  </a:lnTo>
                  <a:lnTo>
                    <a:pt x="33477" y="20878"/>
                  </a:lnTo>
                  <a:lnTo>
                    <a:pt x="34150" y="17983"/>
                  </a:lnTo>
                  <a:lnTo>
                    <a:pt x="34150" y="11010"/>
                  </a:lnTo>
                  <a:lnTo>
                    <a:pt x="32600" y="7480"/>
                  </a:lnTo>
                  <a:lnTo>
                    <a:pt x="26390" y="1485"/>
                  </a:lnTo>
                  <a:lnTo>
                    <a:pt x="22517" y="0"/>
                  </a:lnTo>
                  <a:lnTo>
                    <a:pt x="13525" y="0"/>
                  </a:lnTo>
                  <a:lnTo>
                    <a:pt x="9893" y="1384"/>
                  </a:lnTo>
                  <a:lnTo>
                    <a:pt x="4076" y="6959"/>
                  </a:lnTo>
                  <a:lnTo>
                    <a:pt x="2273" y="10960"/>
                  </a:lnTo>
                  <a:lnTo>
                    <a:pt x="1574" y="16167"/>
                  </a:lnTo>
                  <a:lnTo>
                    <a:pt x="3136" y="16167"/>
                  </a:lnTo>
                  <a:lnTo>
                    <a:pt x="4203" y="13004"/>
                  </a:lnTo>
                  <a:lnTo>
                    <a:pt x="5854" y="10604"/>
                  </a:lnTo>
                  <a:lnTo>
                    <a:pt x="10325" y="7327"/>
                  </a:lnTo>
                  <a:lnTo>
                    <a:pt x="12852" y="6502"/>
                  </a:lnTo>
                  <a:lnTo>
                    <a:pt x="18745" y="6502"/>
                  </a:lnTo>
                  <a:lnTo>
                    <a:pt x="21412" y="7670"/>
                  </a:lnTo>
                  <a:lnTo>
                    <a:pt x="25844" y="12357"/>
                  </a:lnTo>
                  <a:lnTo>
                    <a:pt x="26962" y="15341"/>
                  </a:lnTo>
                  <a:lnTo>
                    <a:pt x="26962" y="23710"/>
                  </a:lnTo>
                  <a:lnTo>
                    <a:pt x="0" y="56781"/>
                  </a:lnTo>
                  <a:lnTo>
                    <a:pt x="0" y="58381"/>
                  </a:lnTo>
                  <a:lnTo>
                    <a:pt x="33540" y="58381"/>
                  </a:lnTo>
                  <a:lnTo>
                    <a:pt x="37515" y="47231"/>
                  </a:lnTo>
                  <a:close/>
                </a:path>
                <a:path w="83184" h="59690">
                  <a:moveTo>
                    <a:pt x="82588" y="24079"/>
                  </a:moveTo>
                  <a:lnTo>
                    <a:pt x="82105" y="22745"/>
                  </a:lnTo>
                  <a:lnTo>
                    <a:pt x="80162" y="20713"/>
                  </a:lnTo>
                  <a:lnTo>
                    <a:pt x="78930" y="20205"/>
                  </a:lnTo>
                  <a:lnTo>
                    <a:pt x="74688" y="20205"/>
                  </a:lnTo>
                  <a:lnTo>
                    <a:pt x="71831" y="21424"/>
                  </a:lnTo>
                  <a:lnTo>
                    <a:pt x="65887" y="26339"/>
                  </a:lnTo>
                  <a:lnTo>
                    <a:pt x="61607" y="31445"/>
                  </a:lnTo>
                  <a:lnTo>
                    <a:pt x="56019" y="39217"/>
                  </a:lnTo>
                  <a:lnTo>
                    <a:pt x="61455" y="20205"/>
                  </a:lnTo>
                  <a:lnTo>
                    <a:pt x="46964" y="22453"/>
                  </a:lnTo>
                  <a:lnTo>
                    <a:pt x="47396" y="24015"/>
                  </a:lnTo>
                  <a:lnTo>
                    <a:pt x="49796" y="23660"/>
                  </a:lnTo>
                  <a:lnTo>
                    <a:pt x="51422" y="23596"/>
                  </a:lnTo>
                  <a:lnTo>
                    <a:pt x="52031" y="23837"/>
                  </a:lnTo>
                  <a:lnTo>
                    <a:pt x="53009" y="24765"/>
                  </a:lnTo>
                  <a:lnTo>
                    <a:pt x="53251" y="25298"/>
                  </a:lnTo>
                  <a:lnTo>
                    <a:pt x="53251" y="26568"/>
                  </a:lnTo>
                  <a:lnTo>
                    <a:pt x="52806" y="28486"/>
                  </a:lnTo>
                  <a:lnTo>
                    <a:pt x="44259" y="58381"/>
                  </a:lnTo>
                  <a:lnTo>
                    <a:pt x="50558" y="58381"/>
                  </a:lnTo>
                  <a:lnTo>
                    <a:pt x="71983" y="25476"/>
                  </a:lnTo>
                  <a:lnTo>
                    <a:pt x="72999" y="25146"/>
                  </a:lnTo>
                  <a:lnTo>
                    <a:pt x="74434" y="25146"/>
                  </a:lnTo>
                  <a:lnTo>
                    <a:pt x="74917" y="25323"/>
                  </a:lnTo>
                  <a:lnTo>
                    <a:pt x="75704" y="26022"/>
                  </a:lnTo>
                  <a:lnTo>
                    <a:pt x="75907" y="26479"/>
                  </a:lnTo>
                  <a:lnTo>
                    <a:pt x="75907" y="28219"/>
                  </a:lnTo>
                  <a:lnTo>
                    <a:pt x="75552" y="29870"/>
                  </a:lnTo>
                  <a:lnTo>
                    <a:pt x="68199" y="52222"/>
                  </a:lnTo>
                  <a:lnTo>
                    <a:pt x="67652" y="54546"/>
                  </a:lnTo>
                  <a:lnTo>
                    <a:pt x="67652" y="56921"/>
                  </a:lnTo>
                  <a:lnTo>
                    <a:pt x="67957" y="57746"/>
                  </a:lnTo>
                  <a:lnTo>
                    <a:pt x="69151" y="58966"/>
                  </a:lnTo>
                  <a:lnTo>
                    <a:pt x="69964" y="59283"/>
                  </a:lnTo>
                  <a:lnTo>
                    <a:pt x="72224" y="59283"/>
                  </a:lnTo>
                  <a:lnTo>
                    <a:pt x="73647" y="58762"/>
                  </a:lnTo>
                  <a:lnTo>
                    <a:pt x="77495" y="56210"/>
                  </a:lnTo>
                  <a:lnTo>
                    <a:pt x="79908" y="53606"/>
                  </a:lnTo>
                  <a:lnTo>
                    <a:pt x="82448" y="49936"/>
                  </a:lnTo>
                  <a:lnTo>
                    <a:pt x="81140" y="49136"/>
                  </a:lnTo>
                  <a:lnTo>
                    <a:pt x="79514" y="51549"/>
                  </a:lnTo>
                  <a:lnTo>
                    <a:pt x="78028" y="53340"/>
                  </a:lnTo>
                  <a:lnTo>
                    <a:pt x="76225" y="54825"/>
                  </a:lnTo>
                  <a:lnTo>
                    <a:pt x="75857" y="55003"/>
                  </a:lnTo>
                  <a:lnTo>
                    <a:pt x="75311" y="55003"/>
                  </a:lnTo>
                  <a:lnTo>
                    <a:pt x="75095" y="54876"/>
                  </a:lnTo>
                  <a:lnTo>
                    <a:pt x="74688" y="54368"/>
                  </a:lnTo>
                  <a:lnTo>
                    <a:pt x="74587" y="54063"/>
                  </a:lnTo>
                  <a:lnTo>
                    <a:pt x="74587" y="53238"/>
                  </a:lnTo>
                  <a:lnTo>
                    <a:pt x="74904" y="52006"/>
                  </a:lnTo>
                  <a:lnTo>
                    <a:pt x="82143" y="29603"/>
                  </a:lnTo>
                  <a:lnTo>
                    <a:pt x="82588" y="27381"/>
                  </a:lnTo>
                  <a:lnTo>
                    <a:pt x="82588" y="240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1944" y="1470409"/>
              <a:ext cx="575287" cy="226579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936642" y="1471310"/>
              <a:ext cx="224154" cy="226060"/>
            </a:xfrm>
            <a:custGeom>
              <a:avLst/>
              <a:gdLst/>
              <a:ahLst/>
              <a:cxnLst/>
              <a:rect l="l" t="t" r="r" b="b"/>
              <a:pathLst>
                <a:path w="224155" h="226060">
                  <a:moveTo>
                    <a:pt x="25603" y="1816"/>
                  </a:moveTo>
                  <a:lnTo>
                    <a:pt x="5702" y="36182"/>
                  </a:lnTo>
                  <a:lnTo>
                    <a:pt x="2057" y="52324"/>
                  </a:lnTo>
                  <a:lnTo>
                    <a:pt x="0" y="52324"/>
                  </a:lnTo>
                  <a:lnTo>
                    <a:pt x="0" y="173583"/>
                  </a:lnTo>
                  <a:lnTo>
                    <a:pt x="2070" y="173583"/>
                  </a:lnTo>
                  <a:lnTo>
                    <a:pt x="17691" y="217068"/>
                  </a:lnTo>
                  <a:lnTo>
                    <a:pt x="23177" y="225679"/>
                  </a:lnTo>
                  <a:lnTo>
                    <a:pt x="25603" y="223964"/>
                  </a:lnTo>
                  <a:lnTo>
                    <a:pt x="20802" y="215658"/>
                  </a:lnTo>
                  <a:lnTo>
                    <a:pt x="16700" y="207137"/>
                  </a:lnTo>
                  <a:lnTo>
                    <a:pt x="7023" y="170230"/>
                  </a:lnTo>
                  <a:lnTo>
                    <a:pt x="5842" y="148488"/>
                  </a:lnTo>
                  <a:lnTo>
                    <a:pt x="5842" y="141249"/>
                  </a:lnTo>
                  <a:lnTo>
                    <a:pt x="5842" y="140347"/>
                  </a:lnTo>
                  <a:lnTo>
                    <a:pt x="5842" y="85559"/>
                  </a:lnTo>
                  <a:lnTo>
                    <a:pt x="5842" y="84658"/>
                  </a:lnTo>
                  <a:lnTo>
                    <a:pt x="5842" y="77419"/>
                  </a:lnTo>
                  <a:lnTo>
                    <a:pt x="6134" y="66192"/>
                  </a:lnTo>
                  <a:lnTo>
                    <a:pt x="13296" y="27393"/>
                  </a:lnTo>
                  <a:lnTo>
                    <a:pt x="20802" y="10147"/>
                  </a:lnTo>
                  <a:lnTo>
                    <a:pt x="25603" y="1816"/>
                  </a:lnTo>
                  <a:close/>
                </a:path>
                <a:path w="224155" h="226060">
                  <a:moveTo>
                    <a:pt x="99428" y="152539"/>
                  </a:moveTo>
                  <a:lnTo>
                    <a:pt x="98945" y="151206"/>
                  </a:lnTo>
                  <a:lnTo>
                    <a:pt x="97002" y="149174"/>
                  </a:lnTo>
                  <a:lnTo>
                    <a:pt x="95770" y="148666"/>
                  </a:lnTo>
                  <a:lnTo>
                    <a:pt x="91528" y="148666"/>
                  </a:lnTo>
                  <a:lnTo>
                    <a:pt x="88671" y="149885"/>
                  </a:lnTo>
                  <a:lnTo>
                    <a:pt x="82727" y="154787"/>
                  </a:lnTo>
                  <a:lnTo>
                    <a:pt x="78447" y="159905"/>
                  </a:lnTo>
                  <a:lnTo>
                    <a:pt x="72859" y="167678"/>
                  </a:lnTo>
                  <a:lnTo>
                    <a:pt x="78295" y="148666"/>
                  </a:lnTo>
                  <a:lnTo>
                    <a:pt x="63804" y="150901"/>
                  </a:lnTo>
                  <a:lnTo>
                    <a:pt x="64236" y="152476"/>
                  </a:lnTo>
                  <a:lnTo>
                    <a:pt x="66636" y="152107"/>
                  </a:lnTo>
                  <a:lnTo>
                    <a:pt x="68262" y="152057"/>
                  </a:lnTo>
                  <a:lnTo>
                    <a:pt x="68872" y="152285"/>
                  </a:lnTo>
                  <a:lnTo>
                    <a:pt x="69850" y="153212"/>
                  </a:lnTo>
                  <a:lnTo>
                    <a:pt x="70091" y="153758"/>
                  </a:lnTo>
                  <a:lnTo>
                    <a:pt x="70091" y="155028"/>
                  </a:lnTo>
                  <a:lnTo>
                    <a:pt x="69646" y="156933"/>
                  </a:lnTo>
                  <a:lnTo>
                    <a:pt x="61099" y="186842"/>
                  </a:lnTo>
                  <a:lnTo>
                    <a:pt x="67398" y="186842"/>
                  </a:lnTo>
                  <a:lnTo>
                    <a:pt x="88823" y="153936"/>
                  </a:lnTo>
                  <a:lnTo>
                    <a:pt x="89839" y="153606"/>
                  </a:lnTo>
                  <a:lnTo>
                    <a:pt x="91274" y="153606"/>
                  </a:lnTo>
                  <a:lnTo>
                    <a:pt x="91757" y="153771"/>
                  </a:lnTo>
                  <a:lnTo>
                    <a:pt x="92544" y="154482"/>
                  </a:lnTo>
                  <a:lnTo>
                    <a:pt x="92735" y="154940"/>
                  </a:lnTo>
                  <a:lnTo>
                    <a:pt x="92735" y="156679"/>
                  </a:lnTo>
                  <a:lnTo>
                    <a:pt x="92392" y="158330"/>
                  </a:lnTo>
                  <a:lnTo>
                    <a:pt x="85039" y="180682"/>
                  </a:lnTo>
                  <a:lnTo>
                    <a:pt x="84493" y="183007"/>
                  </a:lnTo>
                  <a:lnTo>
                    <a:pt x="84493" y="185381"/>
                  </a:lnTo>
                  <a:lnTo>
                    <a:pt x="84797" y="186207"/>
                  </a:lnTo>
                  <a:lnTo>
                    <a:pt x="85991" y="187426"/>
                  </a:lnTo>
                  <a:lnTo>
                    <a:pt x="86804" y="187731"/>
                  </a:lnTo>
                  <a:lnTo>
                    <a:pt x="89065" y="187731"/>
                  </a:lnTo>
                  <a:lnTo>
                    <a:pt x="90487" y="187210"/>
                  </a:lnTo>
                  <a:lnTo>
                    <a:pt x="94335" y="184658"/>
                  </a:lnTo>
                  <a:lnTo>
                    <a:pt x="96748" y="182067"/>
                  </a:lnTo>
                  <a:lnTo>
                    <a:pt x="99288" y="178396"/>
                  </a:lnTo>
                  <a:lnTo>
                    <a:pt x="97980" y="177596"/>
                  </a:lnTo>
                  <a:lnTo>
                    <a:pt x="96354" y="180009"/>
                  </a:lnTo>
                  <a:lnTo>
                    <a:pt x="94869" y="181800"/>
                  </a:lnTo>
                  <a:lnTo>
                    <a:pt x="93065" y="183286"/>
                  </a:lnTo>
                  <a:lnTo>
                    <a:pt x="92697" y="183464"/>
                  </a:lnTo>
                  <a:lnTo>
                    <a:pt x="92151" y="183464"/>
                  </a:lnTo>
                  <a:lnTo>
                    <a:pt x="91935" y="183337"/>
                  </a:lnTo>
                  <a:lnTo>
                    <a:pt x="91528" y="182829"/>
                  </a:lnTo>
                  <a:lnTo>
                    <a:pt x="91427" y="182511"/>
                  </a:lnTo>
                  <a:lnTo>
                    <a:pt x="91427" y="181698"/>
                  </a:lnTo>
                  <a:lnTo>
                    <a:pt x="91744" y="180467"/>
                  </a:lnTo>
                  <a:lnTo>
                    <a:pt x="98983" y="158064"/>
                  </a:lnTo>
                  <a:lnTo>
                    <a:pt x="99428" y="155841"/>
                  </a:lnTo>
                  <a:lnTo>
                    <a:pt x="99428" y="152539"/>
                  </a:lnTo>
                  <a:close/>
                </a:path>
                <a:path w="224155" h="226060">
                  <a:moveTo>
                    <a:pt x="160159" y="52324"/>
                  </a:moveTo>
                  <a:lnTo>
                    <a:pt x="158064" y="52324"/>
                  </a:lnTo>
                  <a:lnTo>
                    <a:pt x="156933" y="45897"/>
                  </a:lnTo>
                  <a:lnTo>
                    <a:pt x="154432" y="36182"/>
                  </a:lnTo>
                  <a:lnTo>
                    <a:pt x="151180" y="26784"/>
                  </a:lnTo>
                  <a:lnTo>
                    <a:pt x="147167" y="17614"/>
                  </a:lnTo>
                  <a:lnTo>
                    <a:pt x="142392" y="8699"/>
                  </a:lnTo>
                  <a:lnTo>
                    <a:pt x="136855" y="0"/>
                  </a:lnTo>
                  <a:lnTo>
                    <a:pt x="134556" y="1816"/>
                  </a:lnTo>
                  <a:lnTo>
                    <a:pt x="139344" y="10121"/>
                  </a:lnTo>
                  <a:lnTo>
                    <a:pt x="143446" y="18643"/>
                  </a:lnTo>
                  <a:lnTo>
                    <a:pt x="153136" y="55562"/>
                  </a:lnTo>
                  <a:lnTo>
                    <a:pt x="154317" y="77419"/>
                  </a:lnTo>
                  <a:lnTo>
                    <a:pt x="154317" y="84658"/>
                  </a:lnTo>
                  <a:lnTo>
                    <a:pt x="154317" y="85559"/>
                  </a:lnTo>
                  <a:lnTo>
                    <a:pt x="154317" y="140347"/>
                  </a:lnTo>
                  <a:lnTo>
                    <a:pt x="154317" y="141249"/>
                  </a:lnTo>
                  <a:lnTo>
                    <a:pt x="154317" y="148488"/>
                  </a:lnTo>
                  <a:lnTo>
                    <a:pt x="154025" y="159702"/>
                  </a:lnTo>
                  <a:lnTo>
                    <a:pt x="146862" y="198475"/>
                  </a:lnTo>
                  <a:lnTo>
                    <a:pt x="134556" y="223964"/>
                  </a:lnTo>
                  <a:lnTo>
                    <a:pt x="136855" y="225679"/>
                  </a:lnTo>
                  <a:lnTo>
                    <a:pt x="154432" y="189572"/>
                  </a:lnTo>
                  <a:lnTo>
                    <a:pt x="158038" y="173583"/>
                  </a:lnTo>
                  <a:lnTo>
                    <a:pt x="160159" y="173583"/>
                  </a:lnTo>
                  <a:lnTo>
                    <a:pt x="160159" y="77292"/>
                  </a:lnTo>
                  <a:lnTo>
                    <a:pt x="160159" y="52324"/>
                  </a:lnTo>
                  <a:close/>
                </a:path>
                <a:path w="224155" h="226060">
                  <a:moveTo>
                    <a:pt x="223951" y="97459"/>
                  </a:moveTo>
                  <a:lnTo>
                    <a:pt x="183972" y="97459"/>
                  </a:lnTo>
                  <a:lnTo>
                    <a:pt x="183972" y="103301"/>
                  </a:lnTo>
                  <a:lnTo>
                    <a:pt x="223951" y="103301"/>
                  </a:lnTo>
                  <a:lnTo>
                    <a:pt x="223951" y="974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49290" y="1768250"/>
            <a:ext cx="144208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1,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2,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5,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14,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132,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429,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1430,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4862,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16796,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……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77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19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531" y="122717"/>
            <a:ext cx="2182495" cy="5759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96265">
              <a:lnSpc>
                <a:spcPct val="100000"/>
              </a:lnSpc>
              <a:spcBef>
                <a:spcPts val="135"/>
              </a:spcBef>
            </a:pP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Spurious</a:t>
            </a:r>
            <a:r>
              <a:rPr sz="1050" spc="-30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Ambiguity</a:t>
            </a:r>
            <a:endParaRPr sz="105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100000"/>
              </a:lnSpc>
              <a:spcBef>
                <a:spcPts val="99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Most </a:t>
            </a:r>
            <a:r>
              <a:rPr sz="850" spc="-5" dirty="0">
                <a:latin typeface="Times New Roman"/>
                <a:cs typeface="Times New Roman"/>
              </a:rPr>
              <a:t>parse trees of most </a:t>
            </a:r>
            <a:r>
              <a:rPr sz="850" spc="-10" dirty="0">
                <a:latin typeface="Times New Roman"/>
                <a:cs typeface="Times New Roman"/>
              </a:rPr>
              <a:t>NL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sentences</a:t>
            </a:r>
            <a:r>
              <a:rPr sz="850" spc="-5" dirty="0">
                <a:latin typeface="Times New Roman"/>
                <a:cs typeface="Times New Roman"/>
              </a:rPr>
              <a:t> make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no </a:t>
            </a:r>
            <a:r>
              <a:rPr sz="850" spc="-19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sense.</a:t>
            </a:r>
            <a:endParaRPr sz="85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4156" y="0"/>
            <a:ext cx="2768600" cy="2078355"/>
            <a:chOff x="-4156" y="0"/>
            <a:chExt cx="2768600" cy="20783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4744" y="740925"/>
              <a:ext cx="1434052" cy="122901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078" y="2077"/>
              <a:ext cx="2755900" cy="2066289"/>
            </a:xfrm>
            <a:custGeom>
              <a:avLst/>
              <a:gdLst/>
              <a:ahLst/>
              <a:cxnLst/>
              <a:rect l="l" t="t" r="r" b="b"/>
              <a:pathLst>
                <a:path w="2755900" h="2066289">
                  <a:moveTo>
                    <a:pt x="0" y="0"/>
                  </a:moveTo>
                  <a:lnTo>
                    <a:pt x="2755668" y="0"/>
                  </a:lnTo>
                  <a:lnTo>
                    <a:pt x="2755668" y="2065712"/>
                  </a:lnTo>
                  <a:lnTo>
                    <a:pt x="0" y="2065712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9225" y="122717"/>
            <a:ext cx="438784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Parsing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2" y="403503"/>
            <a:ext cx="2117090" cy="132715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15570" marR="5080" indent="-103505">
              <a:lnSpc>
                <a:spcPts val="900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Given </a:t>
            </a:r>
            <a:r>
              <a:rPr sz="850" spc="-5" dirty="0">
                <a:latin typeface="Times New Roman"/>
                <a:cs typeface="Times New Roman"/>
              </a:rPr>
              <a:t>a </a:t>
            </a:r>
            <a:r>
              <a:rPr sz="850" spc="-10" dirty="0">
                <a:latin typeface="Times New Roman"/>
                <a:cs typeface="Times New Roman"/>
              </a:rPr>
              <a:t>string</a:t>
            </a:r>
            <a:r>
              <a:rPr sz="850" spc="-5" dirty="0">
                <a:latin typeface="Times New Roman"/>
                <a:cs typeface="Times New Roman"/>
              </a:rPr>
              <a:t> of non-terminals and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 CFG,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determine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if the </a:t>
            </a:r>
            <a:r>
              <a:rPr sz="850" spc="-10" dirty="0">
                <a:latin typeface="Times New Roman"/>
                <a:cs typeface="Times New Roman"/>
              </a:rPr>
              <a:t>string</a:t>
            </a:r>
            <a:r>
              <a:rPr sz="850" spc="-5" dirty="0">
                <a:latin typeface="Times New Roman"/>
                <a:cs typeface="Times New Roman"/>
              </a:rPr>
              <a:t> can be generated by the </a:t>
            </a:r>
            <a:r>
              <a:rPr sz="850" spc="-19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CFG.</a:t>
            </a:r>
            <a:endParaRPr sz="85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3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Also return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a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parse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tree for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string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9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Also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return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all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possible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parse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trees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for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string</a:t>
            </a:r>
            <a:endParaRPr sz="700">
              <a:latin typeface="Times New Roman"/>
              <a:cs typeface="Times New Roman"/>
            </a:endParaRPr>
          </a:p>
          <a:p>
            <a:pPr marL="115570" marR="67945" indent="-103505">
              <a:lnSpc>
                <a:spcPts val="910"/>
              </a:lnSpc>
              <a:spcBef>
                <a:spcPts val="23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Must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search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space</a:t>
            </a:r>
            <a:r>
              <a:rPr sz="850" spc="-5" dirty="0">
                <a:latin typeface="Times New Roman"/>
                <a:cs typeface="Times New Roman"/>
              </a:rPr>
              <a:t> of derivations for one that </a:t>
            </a:r>
            <a:r>
              <a:rPr sz="850" spc="-19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derives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 given </a:t>
            </a:r>
            <a:r>
              <a:rPr sz="850" spc="-10" dirty="0">
                <a:latin typeface="Times New Roman"/>
                <a:cs typeface="Times New Roman"/>
              </a:rPr>
              <a:t>string.</a:t>
            </a:r>
            <a:endParaRPr sz="850">
              <a:latin typeface="Times New Roman"/>
              <a:cs typeface="Times New Roman"/>
            </a:endParaRPr>
          </a:p>
          <a:p>
            <a:pPr marL="238125" marR="206375" lvl="1" indent="-88265">
              <a:lnSpc>
                <a:spcPts val="790"/>
              </a:lnSpc>
              <a:spcBef>
                <a:spcPts val="155"/>
              </a:spcBef>
              <a:buClr>
                <a:srgbClr val="00D100"/>
              </a:buClr>
              <a:buFont typeface="Times New Roman"/>
              <a:buChar char="–"/>
              <a:tabLst>
                <a:tab pos="236854" algn="l"/>
              </a:tabLst>
            </a:pPr>
            <a:r>
              <a:rPr sz="700" b="1" spc="10" dirty="0">
                <a:solidFill>
                  <a:srgbClr val="FF2800"/>
                </a:solidFill>
                <a:latin typeface="Times New Roman"/>
                <a:cs typeface="Times New Roman"/>
              </a:rPr>
              <a:t>Top-Down</a:t>
            </a:r>
            <a:r>
              <a:rPr sz="700" b="1" spc="5" dirty="0">
                <a:solidFill>
                  <a:srgbClr val="FF2800"/>
                </a:solidFill>
                <a:latin typeface="Times New Roman"/>
                <a:cs typeface="Times New Roman"/>
              </a:rPr>
              <a:t> Parsing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: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Start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searching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space of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derivations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for the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start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symbol.</a:t>
            </a:r>
            <a:endParaRPr sz="700">
              <a:latin typeface="Times New Roman"/>
              <a:cs typeface="Times New Roman"/>
            </a:endParaRPr>
          </a:p>
          <a:p>
            <a:pPr marL="238125" marR="12700" lvl="1" indent="-88265">
              <a:lnSpc>
                <a:spcPts val="790"/>
              </a:lnSpc>
              <a:spcBef>
                <a:spcPts val="170"/>
              </a:spcBef>
              <a:buClr>
                <a:srgbClr val="00D100"/>
              </a:buClr>
              <a:buFont typeface="Times New Roman"/>
              <a:buChar char="–"/>
              <a:tabLst>
                <a:tab pos="236854" algn="l"/>
              </a:tabLst>
            </a:pPr>
            <a:r>
              <a:rPr sz="700" b="1" spc="10" dirty="0">
                <a:solidFill>
                  <a:srgbClr val="FF2800"/>
                </a:solidFill>
                <a:latin typeface="Times New Roman"/>
                <a:cs typeface="Times New Roman"/>
              </a:rPr>
              <a:t>Bottom-up</a:t>
            </a:r>
            <a:r>
              <a:rPr sz="700" b="1" spc="5" dirty="0">
                <a:solidFill>
                  <a:srgbClr val="FF2800"/>
                </a:solidFill>
                <a:latin typeface="Times New Roman"/>
                <a:cs typeface="Times New Roman"/>
              </a:rPr>
              <a:t> Parsing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: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Start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search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space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of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reverse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deivations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from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terminal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symbols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string.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4774" y="122717"/>
            <a:ext cx="164782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Natural</a:t>
            </a:r>
            <a:r>
              <a:rPr sz="1050" spc="-25" dirty="0"/>
              <a:t> </a:t>
            </a:r>
            <a:r>
              <a:rPr sz="1050" spc="15" dirty="0"/>
              <a:t>Language</a:t>
            </a:r>
            <a:r>
              <a:rPr sz="1050" spc="-25" dirty="0"/>
              <a:t> </a:t>
            </a:r>
            <a:r>
              <a:rPr sz="1050" spc="10" dirty="0"/>
              <a:t>Processing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2" y="414214"/>
            <a:ext cx="2277110" cy="1072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" marR="108585" indent="-103505">
              <a:lnSpc>
                <a:spcPct val="101299"/>
              </a:lnSpc>
              <a:spcBef>
                <a:spcPts val="10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spc="5" dirty="0">
                <a:latin typeface="Times New Roman"/>
                <a:cs typeface="Times New Roman"/>
              </a:rPr>
              <a:t>NLP </a:t>
            </a:r>
            <a:r>
              <a:rPr sz="950" dirty="0">
                <a:latin typeface="Times New Roman"/>
                <a:cs typeface="Times New Roman"/>
              </a:rPr>
              <a:t>is </a:t>
            </a:r>
            <a:r>
              <a:rPr sz="950" spc="5" dirty="0">
                <a:latin typeface="Times New Roman"/>
                <a:cs typeface="Times New Roman"/>
              </a:rPr>
              <a:t>the branch of computer </a:t>
            </a:r>
            <a:r>
              <a:rPr sz="950" dirty="0">
                <a:latin typeface="Times New Roman"/>
                <a:cs typeface="Times New Roman"/>
              </a:rPr>
              <a:t>science </a:t>
            </a:r>
            <a:r>
              <a:rPr sz="950" spc="5" dirty="0">
                <a:latin typeface="Times New Roman"/>
                <a:cs typeface="Times New Roman"/>
              </a:rPr>
              <a:t> focused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on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developing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systems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that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allow </a:t>
            </a:r>
            <a:r>
              <a:rPr sz="950" spc="-22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computers to communicate </a:t>
            </a:r>
            <a:r>
              <a:rPr sz="950" dirty="0">
                <a:latin typeface="Times New Roman"/>
                <a:cs typeface="Times New Roman"/>
              </a:rPr>
              <a:t>with </a:t>
            </a:r>
            <a:r>
              <a:rPr sz="950" spc="5" dirty="0">
                <a:latin typeface="Times New Roman"/>
                <a:cs typeface="Times New Roman"/>
              </a:rPr>
              <a:t>people 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using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everyday</a:t>
            </a:r>
            <a:r>
              <a:rPr sz="95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language.</a:t>
            </a:r>
            <a:endParaRPr sz="95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26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Also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called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solidFill>
                  <a:srgbClr val="FF2800"/>
                </a:solidFill>
                <a:latin typeface="Times New Roman"/>
                <a:cs typeface="Times New Roman"/>
              </a:rPr>
              <a:t>Computational</a:t>
            </a:r>
            <a:r>
              <a:rPr sz="950" spc="-1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950" spc="5" dirty="0">
                <a:solidFill>
                  <a:srgbClr val="FF2800"/>
                </a:solidFill>
                <a:latin typeface="Times New Roman"/>
                <a:cs typeface="Times New Roman"/>
              </a:rPr>
              <a:t>Linguistics</a:t>
            </a:r>
            <a:endParaRPr sz="950">
              <a:latin typeface="Times New Roman"/>
              <a:cs typeface="Times New Roman"/>
            </a:endParaRPr>
          </a:p>
          <a:p>
            <a:pPr marL="238125" marR="5080" indent="-88265">
              <a:lnSpc>
                <a:spcPts val="1000"/>
              </a:lnSpc>
              <a:spcBef>
                <a:spcPts val="245"/>
              </a:spcBef>
            </a:pPr>
            <a:r>
              <a:rPr sz="850" spc="-5" dirty="0">
                <a:solidFill>
                  <a:srgbClr val="00D100"/>
                </a:solidFill>
                <a:latin typeface="Times New Roman"/>
                <a:cs typeface="Times New Roman"/>
              </a:rPr>
              <a:t>–</a:t>
            </a:r>
            <a:r>
              <a:rPr sz="850" spc="35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Also</a:t>
            </a:r>
            <a:r>
              <a:rPr sz="850" spc="-5" dirty="0">
                <a:latin typeface="Times New Roman"/>
                <a:cs typeface="Times New Roman"/>
              </a:rPr>
              <a:t> concerns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how computational methods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can </a:t>
            </a:r>
            <a:r>
              <a:rPr sz="850" spc="-19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aid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 understanding of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human language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9545" y="1929069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</a:t>
            </a:r>
            <a:endParaRPr sz="3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7146" y="122719"/>
            <a:ext cx="963294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Parsing</a:t>
            </a:r>
            <a:r>
              <a:rPr sz="1050" spc="-50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1050" spc="15" dirty="0">
                <a:solidFill>
                  <a:srgbClr val="4452FF"/>
                </a:solidFill>
                <a:latin typeface="Times New Roman"/>
                <a:cs typeface="Times New Roman"/>
              </a:rPr>
              <a:t>Example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07940" y="642187"/>
            <a:ext cx="2540" cy="104775"/>
          </a:xfrm>
          <a:custGeom>
            <a:avLst/>
            <a:gdLst/>
            <a:ahLst/>
            <a:cxnLst/>
            <a:rect l="l" t="t" r="r" b="b"/>
            <a:pathLst>
              <a:path w="2539" h="104775">
                <a:moveTo>
                  <a:pt x="1913" y="0"/>
                </a:moveTo>
                <a:lnTo>
                  <a:pt x="0" y="104241"/>
                </a:lnTo>
              </a:path>
            </a:pathLst>
          </a:custGeom>
          <a:ln w="4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3298" y="522759"/>
            <a:ext cx="344805" cy="567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" algn="ctr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S</a:t>
            </a: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55244" algn="ctr">
              <a:lnSpc>
                <a:spcPct val="100000"/>
              </a:lnSpc>
              <a:spcBef>
                <a:spcPts val="360"/>
              </a:spcBef>
            </a:pPr>
            <a:r>
              <a:rPr sz="600" spc="-5" dirty="0">
                <a:latin typeface="Times New Roman"/>
                <a:cs typeface="Times New Roman"/>
              </a:rPr>
              <a:t>VP</a:t>
            </a: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600" spc="-20" dirty="0">
                <a:latin typeface="Times New Roman"/>
                <a:cs typeface="Times New Roman"/>
              </a:rPr>
              <a:t>Verb</a:t>
            </a:r>
            <a:r>
              <a:rPr sz="600" spc="114" dirty="0">
                <a:latin typeface="Times New Roman"/>
                <a:cs typeface="Times New Roman"/>
              </a:rPr>
              <a:t>  </a:t>
            </a:r>
            <a:r>
              <a:rPr sz="600" spc="-5" dirty="0">
                <a:latin typeface="Times New Roman"/>
                <a:cs typeface="Times New Roman"/>
              </a:rPr>
              <a:t>NP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8908" y="866928"/>
            <a:ext cx="203835" cy="347345"/>
          </a:xfrm>
          <a:custGeom>
            <a:avLst/>
            <a:gdLst/>
            <a:ahLst/>
            <a:cxnLst/>
            <a:rect l="l" t="t" r="r" b="b"/>
            <a:pathLst>
              <a:path w="203835" h="347344">
                <a:moveTo>
                  <a:pt x="0" y="210396"/>
                </a:moveTo>
                <a:lnTo>
                  <a:pt x="1435" y="347154"/>
                </a:lnTo>
              </a:path>
              <a:path w="203835" h="347344">
                <a:moveTo>
                  <a:pt x="99031" y="0"/>
                </a:moveTo>
                <a:lnTo>
                  <a:pt x="19136" y="129585"/>
                </a:lnTo>
              </a:path>
              <a:path w="203835" h="347344">
                <a:moveTo>
                  <a:pt x="99032" y="0"/>
                </a:moveTo>
                <a:lnTo>
                  <a:pt x="203804" y="129585"/>
                </a:lnTo>
              </a:path>
            </a:pathLst>
          </a:custGeom>
          <a:ln w="41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12294" y="1233326"/>
            <a:ext cx="76390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book    </a:t>
            </a:r>
            <a:r>
              <a:rPr sz="600" spc="130" dirty="0">
                <a:latin typeface="Times New Roman"/>
                <a:cs typeface="Times New Roman"/>
              </a:rPr>
              <a:t> </a:t>
            </a:r>
            <a:r>
              <a:rPr sz="900" spc="-7" baseline="4629" dirty="0">
                <a:latin typeface="Times New Roman"/>
                <a:cs typeface="Times New Roman"/>
              </a:rPr>
              <a:t>Det</a:t>
            </a:r>
            <a:r>
              <a:rPr sz="900" spc="337" baseline="4629" dirty="0">
                <a:latin typeface="Times New Roman"/>
                <a:cs typeface="Times New Roman"/>
              </a:rPr>
              <a:t>  </a:t>
            </a:r>
            <a:r>
              <a:rPr sz="900" spc="-7" baseline="4629" dirty="0">
                <a:latin typeface="Times New Roman"/>
                <a:cs typeface="Times New Roman"/>
              </a:rPr>
              <a:t>Nominal</a:t>
            </a:r>
            <a:endParaRPr sz="900" baseline="462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20368" y="1065371"/>
            <a:ext cx="250825" cy="178435"/>
          </a:xfrm>
          <a:custGeom>
            <a:avLst/>
            <a:gdLst/>
            <a:ahLst/>
            <a:cxnLst/>
            <a:rect l="l" t="t" r="r" b="b"/>
            <a:pathLst>
              <a:path w="250825" h="178434">
                <a:moveTo>
                  <a:pt x="0" y="14823"/>
                </a:moveTo>
                <a:lnTo>
                  <a:pt x="21528" y="177880"/>
                </a:lnTo>
              </a:path>
              <a:path w="250825" h="178434">
                <a:moveTo>
                  <a:pt x="0" y="0"/>
                </a:moveTo>
                <a:lnTo>
                  <a:pt x="250210" y="174055"/>
                </a:lnTo>
              </a:path>
            </a:pathLst>
          </a:custGeom>
          <a:ln w="41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76858" y="1490584"/>
            <a:ext cx="14033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that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6249" y="1337452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059"/>
                </a:lnTo>
              </a:path>
            </a:pathLst>
          </a:custGeom>
          <a:ln w="4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12716" y="1494409"/>
            <a:ext cx="19558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Times New Roman"/>
                <a:cs typeface="Times New Roman"/>
              </a:rPr>
              <a:t>Noun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81103" y="1322629"/>
            <a:ext cx="4445" cy="192405"/>
          </a:xfrm>
          <a:custGeom>
            <a:avLst/>
            <a:gdLst/>
            <a:ahLst/>
            <a:cxnLst/>
            <a:rect l="l" t="t" r="r" b="b"/>
            <a:pathLst>
              <a:path w="4444" h="192405">
                <a:moveTo>
                  <a:pt x="3827" y="0"/>
                </a:moveTo>
                <a:lnTo>
                  <a:pt x="0" y="192225"/>
                </a:lnTo>
              </a:path>
            </a:pathLst>
          </a:custGeom>
          <a:ln w="4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08889" y="1755013"/>
            <a:ext cx="19177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flight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09808" y="1613837"/>
            <a:ext cx="6350" cy="140335"/>
          </a:xfrm>
          <a:custGeom>
            <a:avLst/>
            <a:gdLst/>
            <a:ahLst/>
            <a:cxnLst/>
            <a:rect l="l" t="t" r="r" b="b"/>
            <a:pathLst>
              <a:path w="6350" h="140335">
                <a:moveTo>
                  <a:pt x="6219" y="0"/>
                </a:moveTo>
                <a:lnTo>
                  <a:pt x="0" y="140104"/>
                </a:lnTo>
              </a:path>
            </a:pathLst>
          </a:custGeom>
          <a:ln w="4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6678" y="1091786"/>
            <a:ext cx="49784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book</a:t>
            </a:r>
            <a:r>
              <a:rPr sz="600" spc="-3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that</a:t>
            </a:r>
            <a:r>
              <a:rPr sz="600" spc="-3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flight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-4156" y="0"/>
            <a:ext cx="2768600" cy="2078355"/>
            <a:chOff x="-4156" y="0"/>
            <a:chExt cx="2768600" cy="2078355"/>
          </a:xfrm>
        </p:grpSpPr>
        <p:sp>
          <p:nvSpPr>
            <p:cNvPr id="16" name="object 16"/>
            <p:cNvSpPr/>
            <p:nvPr/>
          </p:nvSpPr>
          <p:spPr>
            <a:xfrm>
              <a:off x="1015196" y="1105537"/>
              <a:ext cx="442595" cy="83820"/>
            </a:xfrm>
            <a:custGeom>
              <a:avLst/>
              <a:gdLst/>
              <a:ahLst/>
              <a:cxnLst/>
              <a:rect l="l" t="t" r="r" b="b"/>
              <a:pathLst>
                <a:path w="442594" h="83819">
                  <a:moveTo>
                    <a:pt x="400820" y="0"/>
                  </a:moveTo>
                  <a:lnTo>
                    <a:pt x="400820" y="20800"/>
                  </a:lnTo>
                  <a:lnTo>
                    <a:pt x="0" y="20800"/>
                  </a:lnTo>
                  <a:lnTo>
                    <a:pt x="0" y="62401"/>
                  </a:lnTo>
                  <a:lnTo>
                    <a:pt x="400820" y="62401"/>
                  </a:lnTo>
                  <a:lnTo>
                    <a:pt x="400820" y="83201"/>
                  </a:lnTo>
                  <a:lnTo>
                    <a:pt x="442532" y="41601"/>
                  </a:lnTo>
                  <a:lnTo>
                    <a:pt x="400820" y="0"/>
                  </a:lnTo>
                  <a:close/>
                </a:path>
              </a:pathLst>
            </a:custGeom>
            <a:solidFill>
              <a:srgbClr val="FF2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15196" y="1105537"/>
              <a:ext cx="442595" cy="83820"/>
            </a:xfrm>
            <a:custGeom>
              <a:avLst/>
              <a:gdLst/>
              <a:ahLst/>
              <a:cxnLst/>
              <a:rect l="l" t="t" r="r" b="b"/>
              <a:pathLst>
                <a:path w="442594" h="83819">
                  <a:moveTo>
                    <a:pt x="0" y="20800"/>
                  </a:moveTo>
                  <a:lnTo>
                    <a:pt x="400820" y="20800"/>
                  </a:lnTo>
                  <a:lnTo>
                    <a:pt x="400820" y="0"/>
                  </a:lnTo>
                  <a:lnTo>
                    <a:pt x="442533" y="41601"/>
                  </a:lnTo>
                  <a:lnTo>
                    <a:pt x="400820" y="83202"/>
                  </a:lnTo>
                  <a:lnTo>
                    <a:pt x="400820" y="62401"/>
                  </a:lnTo>
                  <a:lnTo>
                    <a:pt x="0" y="62401"/>
                  </a:lnTo>
                  <a:lnTo>
                    <a:pt x="0" y="20800"/>
                  </a:lnTo>
                  <a:close/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78" y="2077"/>
              <a:ext cx="2755900" cy="2066289"/>
            </a:xfrm>
            <a:custGeom>
              <a:avLst/>
              <a:gdLst/>
              <a:ahLst/>
              <a:cxnLst/>
              <a:rect l="l" t="t" r="r" b="b"/>
              <a:pathLst>
                <a:path w="2755900" h="2066289">
                  <a:moveTo>
                    <a:pt x="0" y="0"/>
                  </a:moveTo>
                  <a:lnTo>
                    <a:pt x="2755668" y="0"/>
                  </a:lnTo>
                  <a:lnTo>
                    <a:pt x="2755668" y="2065712"/>
                  </a:lnTo>
                  <a:lnTo>
                    <a:pt x="0" y="2065712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85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8996" y="122717"/>
            <a:ext cx="59944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Treebanks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1" y="414214"/>
            <a:ext cx="2272665" cy="1390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5570" marR="59055" indent="-103505">
              <a:lnSpc>
                <a:spcPct val="98900"/>
              </a:lnSpc>
              <a:spcBef>
                <a:spcPts val="105"/>
              </a:spcBef>
              <a:buChar char="•"/>
              <a:tabLst>
                <a:tab pos="116205" algn="l"/>
              </a:tabLst>
            </a:pP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English</a:t>
            </a:r>
            <a:r>
              <a:rPr sz="850" spc="-10" dirty="0">
                <a:solidFill>
                  <a:srgbClr val="FF2800"/>
                </a:solidFill>
                <a:latin typeface="Times New Roman"/>
                <a:cs typeface="Times New Roman"/>
              </a:rPr>
              <a:t> Penn</a:t>
            </a: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 Treebank</a:t>
            </a:r>
            <a:r>
              <a:rPr sz="850" spc="-5" dirty="0">
                <a:latin typeface="Times New Roman"/>
                <a:cs typeface="Times New Roman"/>
              </a:rPr>
              <a:t>: </a:t>
            </a:r>
            <a:r>
              <a:rPr sz="850" spc="-10" dirty="0">
                <a:latin typeface="Times New Roman"/>
                <a:cs typeface="Times New Roman"/>
              </a:rPr>
              <a:t>Standard</a:t>
            </a:r>
            <a:r>
              <a:rPr sz="850" spc="-5" dirty="0">
                <a:latin typeface="Times New Roman"/>
                <a:cs typeface="Times New Roman"/>
              </a:rPr>
              <a:t> corpus for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testing </a:t>
            </a:r>
            <a:r>
              <a:rPr sz="850" spc="-10" dirty="0">
                <a:latin typeface="Times New Roman"/>
                <a:cs typeface="Times New Roman"/>
              </a:rPr>
              <a:t>syntactic</a:t>
            </a:r>
            <a:r>
              <a:rPr sz="850" spc="-5" dirty="0">
                <a:latin typeface="Times New Roman"/>
                <a:cs typeface="Times New Roman"/>
              </a:rPr>
              <a:t> parsing consists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of 1.2 </a:t>
            </a:r>
            <a:r>
              <a:rPr sz="850" spc="-10" dirty="0">
                <a:latin typeface="Times New Roman"/>
                <a:cs typeface="Times New Roman"/>
              </a:rPr>
              <a:t>M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words </a:t>
            </a:r>
            <a:r>
              <a:rPr sz="850" spc="-19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of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text from the Wall </a:t>
            </a:r>
            <a:r>
              <a:rPr sz="850" spc="-10" dirty="0">
                <a:latin typeface="Times New Roman"/>
                <a:cs typeface="Times New Roman"/>
              </a:rPr>
              <a:t>Street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Journal</a:t>
            </a:r>
            <a:r>
              <a:rPr sz="850" spc="-5" dirty="0">
                <a:latin typeface="Times New Roman"/>
                <a:cs typeface="Times New Roman"/>
              </a:rPr>
              <a:t> (WSJ).</a:t>
            </a:r>
            <a:endParaRPr sz="850">
              <a:latin typeface="Times New Roman"/>
              <a:cs typeface="Times New Roman"/>
            </a:endParaRPr>
          </a:p>
          <a:p>
            <a:pPr marL="115570" marR="22860" indent="-103505" algn="just">
              <a:lnSpc>
                <a:spcPct val="99300"/>
              </a:lnSpc>
              <a:spcBef>
                <a:spcPts val="21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Typical to train on about 40,000 parsed </a:t>
            </a:r>
            <a:r>
              <a:rPr sz="850" spc="-10" dirty="0">
                <a:latin typeface="Times New Roman"/>
                <a:cs typeface="Times New Roman"/>
              </a:rPr>
              <a:t>sentences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and test on an additional </a:t>
            </a:r>
            <a:r>
              <a:rPr sz="850" spc="-10" dirty="0">
                <a:latin typeface="Times New Roman"/>
                <a:cs typeface="Times New Roman"/>
              </a:rPr>
              <a:t>standard </a:t>
            </a:r>
            <a:r>
              <a:rPr sz="850" spc="-5" dirty="0">
                <a:latin typeface="Times New Roman"/>
                <a:cs typeface="Times New Roman"/>
              </a:rPr>
              <a:t>disjoint test </a:t>
            </a:r>
            <a:r>
              <a:rPr sz="850" spc="-10" dirty="0">
                <a:latin typeface="Times New Roman"/>
                <a:cs typeface="Times New Roman"/>
              </a:rPr>
              <a:t>set </a:t>
            </a:r>
            <a:r>
              <a:rPr sz="850" spc="-5" dirty="0">
                <a:latin typeface="Times New Roman"/>
                <a:cs typeface="Times New Roman"/>
              </a:rPr>
              <a:t> of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2,416 </a:t>
            </a:r>
            <a:r>
              <a:rPr sz="850" spc="-10" dirty="0">
                <a:latin typeface="Times New Roman"/>
                <a:cs typeface="Times New Roman"/>
              </a:rPr>
              <a:t>sentences.</a:t>
            </a:r>
            <a:endParaRPr sz="850">
              <a:latin typeface="Times New Roman"/>
              <a:cs typeface="Times New Roman"/>
            </a:endParaRPr>
          </a:p>
          <a:p>
            <a:pPr marL="115570" marR="154305" indent="-103505">
              <a:lnSpc>
                <a:spcPct val="101200"/>
              </a:lnSpc>
              <a:spcBef>
                <a:spcPts val="165"/>
              </a:spcBef>
              <a:buChar char="•"/>
              <a:tabLst>
                <a:tab pos="116205" algn="l"/>
              </a:tabLst>
            </a:pP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Chinese </a:t>
            </a:r>
            <a:r>
              <a:rPr sz="850" spc="-10" dirty="0">
                <a:solidFill>
                  <a:srgbClr val="FF2800"/>
                </a:solidFill>
                <a:latin typeface="Times New Roman"/>
                <a:cs typeface="Times New Roman"/>
              </a:rPr>
              <a:t>Penn </a:t>
            </a: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Treebank</a:t>
            </a:r>
            <a:r>
              <a:rPr sz="850" spc="-5" dirty="0">
                <a:latin typeface="Times New Roman"/>
                <a:cs typeface="Times New Roman"/>
              </a:rPr>
              <a:t>: 100K </a:t>
            </a:r>
            <a:r>
              <a:rPr sz="850" spc="-10" dirty="0">
                <a:latin typeface="Times New Roman"/>
                <a:cs typeface="Times New Roman"/>
              </a:rPr>
              <a:t>words </a:t>
            </a:r>
            <a:r>
              <a:rPr sz="850" spc="-5" dirty="0">
                <a:latin typeface="Times New Roman"/>
                <a:cs typeface="Times New Roman"/>
              </a:rPr>
              <a:t>from the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Xinhua </a:t>
            </a:r>
            <a:r>
              <a:rPr sz="850" spc="-5" dirty="0">
                <a:latin typeface="Times New Roman"/>
                <a:cs typeface="Times New Roman"/>
              </a:rPr>
              <a:t>news </a:t>
            </a:r>
            <a:r>
              <a:rPr sz="850" spc="-10" dirty="0">
                <a:latin typeface="Times New Roman"/>
                <a:cs typeface="Times New Roman"/>
              </a:rPr>
              <a:t>service.</a:t>
            </a:r>
            <a:endParaRPr sz="85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101200"/>
              </a:lnSpc>
              <a:spcBef>
                <a:spcPts val="16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Other</a:t>
            </a:r>
            <a:r>
              <a:rPr sz="850" spc="-5" dirty="0">
                <a:latin typeface="Times New Roman"/>
                <a:cs typeface="Times New Roman"/>
              </a:rPr>
              <a:t> corpora existing in many languages,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see</a:t>
            </a:r>
            <a:r>
              <a:rPr sz="850" spc="-5" dirty="0">
                <a:latin typeface="Times New Roman"/>
                <a:cs typeface="Times New Roman"/>
              </a:rPr>
              <a:t> the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Wikipedia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article “Treebank”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6304" y="122717"/>
            <a:ext cx="110490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5" dirty="0"/>
              <a:t>First</a:t>
            </a:r>
            <a:r>
              <a:rPr sz="1050" spc="-25" dirty="0"/>
              <a:t> </a:t>
            </a:r>
            <a:r>
              <a:rPr sz="1050" spc="20" dirty="0"/>
              <a:t>WSJ</a:t>
            </a:r>
            <a:r>
              <a:rPr sz="1050" spc="-20" dirty="0"/>
              <a:t> </a:t>
            </a:r>
            <a:r>
              <a:rPr sz="1050" spc="10" dirty="0"/>
              <a:t>Sentence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86</a:t>
            </a:r>
            <a:endParaRPr sz="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7098" y="483069"/>
            <a:ext cx="1626235" cy="140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( (S</a:t>
            </a:r>
            <a:endParaRPr sz="6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600" dirty="0">
                <a:latin typeface="Times New Roman"/>
                <a:cs typeface="Times New Roman"/>
              </a:rPr>
              <a:t>(NP-SBJ</a:t>
            </a:r>
            <a:endParaRPr sz="600">
              <a:latin typeface="Times New Roman"/>
              <a:cs typeface="Times New Roman"/>
            </a:endParaRPr>
          </a:p>
          <a:p>
            <a:pPr marL="127000" marR="443865">
              <a:lnSpc>
                <a:spcPct val="100000"/>
              </a:lnSpc>
            </a:pPr>
            <a:r>
              <a:rPr sz="600" dirty="0">
                <a:latin typeface="Times New Roman"/>
                <a:cs typeface="Times New Roman"/>
              </a:rPr>
              <a:t>(NP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(NNP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Pierre</a:t>
            </a:r>
            <a:r>
              <a:rPr sz="600" dirty="0">
                <a:latin typeface="Times New Roman"/>
                <a:cs typeface="Times New Roman"/>
              </a:rPr>
              <a:t>) (NNP</a:t>
            </a:r>
            <a:r>
              <a:rPr sz="600" spc="-35" dirty="0">
                <a:latin typeface="Times New Roman"/>
                <a:cs typeface="Times New Roman"/>
              </a:rPr>
              <a:t> </a:t>
            </a:r>
            <a:r>
              <a:rPr sz="600" spc="-40" dirty="0">
                <a:latin typeface="Times New Roman"/>
                <a:cs typeface="Times New Roman"/>
              </a:rPr>
              <a:t>V</a:t>
            </a:r>
            <a:r>
              <a:rPr sz="600" dirty="0">
                <a:latin typeface="Times New Roman"/>
                <a:cs typeface="Times New Roman"/>
              </a:rPr>
              <a:t>inken) )  (,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,)</a:t>
            </a:r>
            <a:endParaRPr sz="6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10"/>
              </a:spcBef>
            </a:pPr>
            <a:r>
              <a:rPr sz="600" dirty="0">
                <a:latin typeface="Times New Roman"/>
                <a:cs typeface="Times New Roman"/>
              </a:rPr>
              <a:t>(ADJP</a:t>
            </a:r>
            <a:endParaRPr sz="600">
              <a:latin typeface="Times New Roman"/>
              <a:cs typeface="Times New Roman"/>
            </a:endParaRPr>
          </a:p>
          <a:p>
            <a:pPr marL="165735">
              <a:lnSpc>
                <a:spcPct val="100000"/>
              </a:lnSpc>
            </a:pPr>
            <a:r>
              <a:rPr sz="600" dirty="0">
                <a:latin typeface="Times New Roman"/>
                <a:cs typeface="Times New Roman"/>
              </a:rPr>
              <a:t>(NP</a:t>
            </a:r>
            <a:r>
              <a:rPr sz="600" spc="-3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(CD</a:t>
            </a:r>
            <a:r>
              <a:rPr sz="600" spc="-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61)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(NNS</a:t>
            </a:r>
            <a:r>
              <a:rPr sz="600" spc="-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years)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  <a:p>
            <a:pPr marL="127000" marR="1180465" indent="38100">
              <a:lnSpc>
                <a:spcPct val="100000"/>
              </a:lnSpc>
              <a:spcBef>
                <a:spcPts val="5"/>
              </a:spcBef>
            </a:pPr>
            <a:r>
              <a:rPr sz="600" dirty="0">
                <a:latin typeface="Times New Roman"/>
                <a:cs typeface="Times New Roman"/>
              </a:rPr>
              <a:t>(JJ old) )  (,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,)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  <a:p>
            <a:pPr marL="127000" marR="1055370" indent="-38735">
              <a:lnSpc>
                <a:spcPct val="100000"/>
              </a:lnSpc>
              <a:spcBef>
                <a:spcPts val="5"/>
              </a:spcBef>
            </a:pPr>
            <a:r>
              <a:rPr sz="600" dirty="0">
                <a:latin typeface="Times New Roman"/>
                <a:cs typeface="Times New Roman"/>
              </a:rPr>
              <a:t>(VP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(MD </a:t>
            </a:r>
            <a:r>
              <a:rPr sz="600" spc="-5" dirty="0">
                <a:latin typeface="Times New Roman"/>
                <a:cs typeface="Times New Roman"/>
              </a:rPr>
              <a:t>will)  </a:t>
            </a:r>
            <a:r>
              <a:rPr sz="600" dirty="0">
                <a:latin typeface="Times New Roman"/>
                <a:cs typeface="Times New Roman"/>
              </a:rPr>
              <a:t>(VP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(VB join)</a:t>
            </a:r>
            <a:endParaRPr sz="600">
              <a:latin typeface="Times New Roman"/>
              <a:cs typeface="Times New Roman"/>
            </a:endParaRPr>
          </a:p>
          <a:p>
            <a:pPr marL="165735" marR="629285">
              <a:lnSpc>
                <a:spcPct val="100000"/>
              </a:lnSpc>
              <a:spcBef>
                <a:spcPts val="5"/>
              </a:spcBef>
            </a:pPr>
            <a:r>
              <a:rPr sz="600" dirty="0">
                <a:latin typeface="Times New Roman"/>
                <a:cs typeface="Times New Roman"/>
              </a:rPr>
              <a:t>(NP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(DT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the) (NN board) )  (PP-CLR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(IN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as)</a:t>
            </a:r>
            <a:endParaRPr sz="600">
              <a:latin typeface="Times New Roman"/>
              <a:cs typeface="Times New Roman"/>
            </a:endParaRPr>
          </a:p>
          <a:p>
            <a:pPr marL="165735" marR="5080" indent="38100">
              <a:lnSpc>
                <a:spcPct val="100000"/>
              </a:lnSpc>
              <a:spcBef>
                <a:spcPts val="5"/>
              </a:spcBef>
            </a:pPr>
            <a:r>
              <a:rPr sz="600" dirty="0">
                <a:latin typeface="Times New Roman"/>
                <a:cs typeface="Times New Roman"/>
              </a:rPr>
              <a:t>(NP</a:t>
            </a:r>
            <a:r>
              <a:rPr sz="600" spc="-3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(DT</a:t>
            </a:r>
            <a:r>
              <a:rPr sz="600" spc="-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a)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(JJ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nonexecutive)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(NN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director)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)) </a:t>
            </a:r>
            <a:r>
              <a:rPr sz="600" spc="-13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(NP-TMP</a:t>
            </a:r>
            <a:r>
              <a:rPr sz="600" spc="-3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(NNP</a:t>
            </a:r>
            <a:r>
              <a:rPr sz="600" spc="-25" dirty="0">
                <a:latin typeface="Times New Roman"/>
                <a:cs typeface="Times New Roman"/>
              </a:rPr>
              <a:t> </a:t>
            </a:r>
            <a:r>
              <a:rPr sz="600" spc="-10" dirty="0">
                <a:latin typeface="Times New Roman"/>
                <a:cs typeface="Times New Roman"/>
              </a:rPr>
              <a:t>Nov.)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(CD 29)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)))</a:t>
            </a:r>
            <a:endParaRPr sz="6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600" dirty="0">
                <a:latin typeface="Times New Roman"/>
                <a:cs typeface="Times New Roman"/>
              </a:rPr>
              <a:t>(.</a:t>
            </a:r>
            <a:r>
              <a:rPr sz="600" spc="-3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.)</a:t>
            </a:r>
            <a:r>
              <a:rPr sz="600" spc="-3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))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87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895" y="122719"/>
            <a:ext cx="152590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Parsing</a:t>
            </a:r>
            <a:r>
              <a:rPr sz="1050" spc="-30" dirty="0"/>
              <a:t> </a:t>
            </a:r>
            <a:r>
              <a:rPr sz="1050" spc="15" dirty="0"/>
              <a:t>Evaluation</a:t>
            </a:r>
            <a:r>
              <a:rPr sz="1050" spc="-30" dirty="0"/>
              <a:t> </a:t>
            </a:r>
            <a:r>
              <a:rPr sz="1050" spc="10" dirty="0"/>
              <a:t>Metrics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78920" y="414213"/>
            <a:ext cx="2589530" cy="1369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970" marR="55880" indent="-103505">
              <a:lnSpc>
                <a:spcPct val="99400"/>
              </a:lnSpc>
              <a:spcBef>
                <a:spcPts val="100"/>
              </a:spcBef>
              <a:buClr>
                <a:srgbClr val="FF2800"/>
              </a:buClr>
              <a:buChar char="•"/>
              <a:tabLst>
                <a:tab pos="141605" algn="l"/>
              </a:tabLst>
            </a:pPr>
            <a:r>
              <a:rPr sz="850" spc="-10" dirty="0">
                <a:latin typeface="Times New Roman"/>
                <a:cs typeface="Times New Roman"/>
              </a:rPr>
              <a:t>PARSEVAL </a:t>
            </a:r>
            <a:r>
              <a:rPr sz="850" spc="-5" dirty="0">
                <a:latin typeface="Times New Roman"/>
                <a:cs typeface="Times New Roman"/>
              </a:rPr>
              <a:t>metrics measure the fraction of the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constituents that match between the computed and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human parse trees.</a:t>
            </a:r>
            <a:r>
              <a:rPr sz="850" spc="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If </a:t>
            </a:r>
            <a:r>
              <a:rPr sz="850" i="1" spc="-5" dirty="0">
                <a:latin typeface="Times New Roman"/>
                <a:cs typeface="Times New Roman"/>
              </a:rPr>
              <a:t>P </a:t>
            </a:r>
            <a:r>
              <a:rPr sz="850" spc="-5" dirty="0">
                <a:latin typeface="Times New Roman"/>
                <a:cs typeface="Times New Roman"/>
              </a:rPr>
              <a:t>is the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system’s</a:t>
            </a:r>
            <a:r>
              <a:rPr sz="850" spc="-5" dirty="0">
                <a:latin typeface="Times New Roman"/>
                <a:cs typeface="Times New Roman"/>
              </a:rPr>
              <a:t> parse tree and </a:t>
            </a:r>
            <a:r>
              <a:rPr sz="850" i="1" spc="-5" dirty="0">
                <a:latin typeface="Times New Roman"/>
                <a:cs typeface="Times New Roman"/>
              </a:rPr>
              <a:t>T </a:t>
            </a:r>
            <a:r>
              <a:rPr sz="850" i="1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is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 human parse tree (the “gold </a:t>
            </a:r>
            <a:r>
              <a:rPr sz="850" spc="-10" dirty="0">
                <a:latin typeface="Times New Roman"/>
                <a:cs typeface="Times New Roman"/>
              </a:rPr>
              <a:t>standard”):</a:t>
            </a:r>
            <a:endParaRPr sz="850">
              <a:latin typeface="Times New Roman"/>
              <a:cs typeface="Times New Roman"/>
            </a:endParaRPr>
          </a:p>
          <a:p>
            <a:pPr marL="261620" lvl="1" indent="-86995">
              <a:lnSpc>
                <a:spcPct val="100000"/>
              </a:lnSpc>
              <a:spcBef>
                <a:spcPts val="175"/>
              </a:spcBef>
              <a:buClr>
                <a:srgbClr val="00D100"/>
              </a:buClr>
              <a:buFont typeface="Times New Roman"/>
              <a:buChar char="–"/>
              <a:tabLst>
                <a:tab pos="262255" algn="l"/>
              </a:tabLst>
            </a:pPr>
            <a:r>
              <a:rPr sz="700" b="1" i="1" spc="10" dirty="0">
                <a:solidFill>
                  <a:srgbClr val="FF2800"/>
                </a:solidFill>
                <a:latin typeface="Times New Roman"/>
                <a:cs typeface="Times New Roman"/>
              </a:rPr>
              <a:t>Recall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=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(#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correct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constituents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 </a:t>
            </a:r>
            <a:r>
              <a:rPr sz="700" i="1" spc="10" dirty="0">
                <a:solidFill>
                  <a:srgbClr val="4348AA"/>
                </a:solidFill>
                <a:latin typeface="Times New Roman"/>
                <a:cs typeface="Times New Roman"/>
              </a:rPr>
              <a:t>P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)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/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(#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constituents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 </a:t>
            </a:r>
            <a:r>
              <a:rPr sz="700" i="1" spc="10" dirty="0">
                <a:solidFill>
                  <a:srgbClr val="4348AA"/>
                </a:solidFill>
                <a:latin typeface="Times New Roman"/>
                <a:cs typeface="Times New Roman"/>
              </a:rPr>
              <a:t>T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  <a:p>
            <a:pPr marL="261620" lvl="1" indent="-86995">
              <a:lnSpc>
                <a:spcPct val="100000"/>
              </a:lnSpc>
              <a:spcBef>
                <a:spcPts val="215"/>
              </a:spcBef>
              <a:buClr>
                <a:srgbClr val="00D100"/>
              </a:buClr>
              <a:buFont typeface="Times New Roman"/>
              <a:buChar char="–"/>
              <a:tabLst>
                <a:tab pos="262255" algn="l"/>
              </a:tabLst>
            </a:pPr>
            <a:r>
              <a:rPr sz="700" b="1" i="1" spc="10" dirty="0">
                <a:solidFill>
                  <a:srgbClr val="FF2800"/>
                </a:solidFill>
                <a:latin typeface="Times New Roman"/>
                <a:cs typeface="Times New Roman"/>
              </a:rPr>
              <a:t>Precision</a:t>
            </a:r>
            <a:r>
              <a:rPr sz="700" b="1" i="1" spc="5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=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(#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correct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constituents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 </a:t>
            </a:r>
            <a:r>
              <a:rPr sz="700" i="1" spc="10" dirty="0">
                <a:solidFill>
                  <a:srgbClr val="4348AA"/>
                </a:solidFill>
                <a:latin typeface="Times New Roman"/>
                <a:cs typeface="Times New Roman"/>
              </a:rPr>
              <a:t>P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)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/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(#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constituents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 </a:t>
            </a:r>
            <a:r>
              <a:rPr sz="700" i="1" spc="10" dirty="0">
                <a:solidFill>
                  <a:srgbClr val="4348AA"/>
                </a:solidFill>
                <a:latin typeface="Times New Roman"/>
                <a:cs typeface="Times New Roman"/>
              </a:rPr>
              <a:t>P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  <a:p>
            <a:pPr marL="140970" marR="32384" indent="-103505">
              <a:lnSpc>
                <a:spcPct val="97900"/>
              </a:lnSpc>
              <a:spcBef>
                <a:spcPts val="235"/>
              </a:spcBef>
              <a:buFont typeface="Times New Roman"/>
              <a:buChar char="•"/>
              <a:tabLst>
                <a:tab pos="141605" algn="l"/>
              </a:tabLst>
            </a:pPr>
            <a:r>
              <a:rPr sz="850" b="1" i="1" spc="-5" dirty="0">
                <a:solidFill>
                  <a:srgbClr val="FF2800"/>
                </a:solidFill>
                <a:latin typeface="Times New Roman"/>
                <a:cs typeface="Times New Roman"/>
              </a:rPr>
              <a:t>Labeled Precision</a:t>
            </a:r>
            <a:r>
              <a:rPr sz="850" b="1" i="1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and </a:t>
            </a:r>
            <a:r>
              <a:rPr sz="850" b="1" i="1" spc="-5" dirty="0">
                <a:solidFill>
                  <a:srgbClr val="FF2800"/>
                </a:solidFill>
                <a:latin typeface="Times New Roman"/>
                <a:cs typeface="Times New Roman"/>
              </a:rPr>
              <a:t>labeled</a:t>
            </a:r>
            <a:r>
              <a:rPr sz="850" b="1" i="1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850" b="1" i="1" spc="-10" dirty="0">
                <a:solidFill>
                  <a:srgbClr val="FF2800"/>
                </a:solidFill>
                <a:latin typeface="Times New Roman"/>
                <a:cs typeface="Times New Roman"/>
              </a:rPr>
              <a:t>recall</a:t>
            </a:r>
            <a:r>
              <a:rPr sz="850" b="1" i="1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require getting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non-terminal label on the constituent node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correct to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count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as correct.</a:t>
            </a:r>
            <a:endParaRPr sz="850">
              <a:latin typeface="Times New Roman"/>
              <a:cs typeface="Times New Roman"/>
            </a:endParaRPr>
          </a:p>
          <a:p>
            <a:pPr marL="167640" indent="-130175">
              <a:lnSpc>
                <a:spcPct val="100000"/>
              </a:lnSpc>
              <a:spcBef>
                <a:spcPts val="204"/>
              </a:spcBef>
              <a:buFont typeface="Times New Roman"/>
              <a:buChar char="•"/>
              <a:tabLst>
                <a:tab pos="168275" algn="l"/>
              </a:tabLst>
            </a:pPr>
            <a:r>
              <a:rPr sz="850" b="1" i="1" dirty="0">
                <a:solidFill>
                  <a:srgbClr val="FF2800"/>
                </a:solidFill>
                <a:latin typeface="Times New Roman"/>
                <a:cs typeface="Times New Roman"/>
              </a:rPr>
              <a:t>F</a:t>
            </a:r>
            <a:r>
              <a:rPr sz="825" b="1" i="1" baseline="-20202" dirty="0">
                <a:solidFill>
                  <a:srgbClr val="FF2800"/>
                </a:solidFill>
                <a:latin typeface="Times New Roman"/>
                <a:cs typeface="Times New Roman"/>
              </a:rPr>
              <a:t>1</a:t>
            </a:r>
            <a:r>
              <a:rPr sz="825" b="1" i="1" spc="104" baseline="-20202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is the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harmonic mean of precision and recall.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524" y="122719"/>
            <a:ext cx="1732914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Computing</a:t>
            </a:r>
            <a:r>
              <a:rPr sz="1050" spc="-25" dirty="0"/>
              <a:t> </a:t>
            </a:r>
            <a:r>
              <a:rPr sz="1050" spc="15" dirty="0"/>
              <a:t>Evaluation</a:t>
            </a:r>
            <a:r>
              <a:rPr sz="1050" spc="-25" dirty="0"/>
              <a:t> </a:t>
            </a:r>
            <a:r>
              <a:rPr sz="1050" spc="10" dirty="0"/>
              <a:t>Metrics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504796" y="1393360"/>
            <a:ext cx="897890" cy="2330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600" dirty="0">
                <a:latin typeface="Times New Roman"/>
                <a:cs typeface="Times New Roman"/>
              </a:rPr>
              <a:t>flight</a:t>
            </a:r>
            <a:r>
              <a:rPr sz="600" spc="14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through</a:t>
            </a:r>
            <a:r>
              <a:rPr sz="600" spc="55" dirty="0">
                <a:latin typeface="Times New Roman"/>
                <a:cs typeface="Times New Roman"/>
              </a:rPr>
              <a:t> </a:t>
            </a:r>
            <a:r>
              <a:rPr sz="900" spc="-7" baseline="4629" dirty="0">
                <a:latin typeface="Times New Roman"/>
                <a:cs typeface="Times New Roman"/>
              </a:rPr>
              <a:t>Proper-Noun</a:t>
            </a:r>
            <a:endParaRPr sz="900" baseline="4629">
              <a:latin typeface="Times New Roman"/>
              <a:cs typeface="Times New Roman"/>
            </a:endParaRPr>
          </a:p>
          <a:p>
            <a:pPr marL="523875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Times New Roman"/>
                <a:cs typeface="Times New Roman"/>
              </a:rPr>
              <a:t>Houston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3682" y="665826"/>
            <a:ext cx="985519" cy="772160"/>
            <a:chOff x="243682" y="665826"/>
            <a:chExt cx="985519" cy="772160"/>
          </a:xfrm>
        </p:grpSpPr>
        <p:sp>
          <p:nvSpPr>
            <p:cNvPr id="5" name="object 5"/>
            <p:cNvSpPr/>
            <p:nvPr/>
          </p:nvSpPr>
          <p:spPr>
            <a:xfrm>
              <a:off x="245904" y="999861"/>
              <a:ext cx="3175" cy="76200"/>
            </a:xfrm>
            <a:custGeom>
              <a:avLst/>
              <a:gdLst/>
              <a:ahLst/>
              <a:cxnLst/>
              <a:rect l="l" t="t" r="r" b="b"/>
              <a:pathLst>
                <a:path w="3175" h="76200">
                  <a:moveTo>
                    <a:pt x="0" y="0"/>
                  </a:moveTo>
                  <a:lnTo>
                    <a:pt x="2870" y="76029"/>
                  </a:lnTo>
                </a:path>
              </a:pathLst>
            </a:custGeom>
            <a:ln w="41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8657" y="665826"/>
              <a:ext cx="970180" cy="771564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75169" y="552253"/>
            <a:ext cx="998855" cy="864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b="1" spc="-10" dirty="0">
                <a:latin typeface="Times New Roman"/>
                <a:cs typeface="Times New Roman"/>
              </a:rPr>
              <a:t>Cor</a:t>
            </a:r>
            <a:r>
              <a:rPr sz="850" b="1" spc="-20" dirty="0">
                <a:latin typeface="Times New Roman"/>
                <a:cs typeface="Times New Roman"/>
              </a:rPr>
              <a:t>r</a:t>
            </a:r>
            <a:r>
              <a:rPr sz="850" b="1" spc="-5" dirty="0">
                <a:latin typeface="Times New Roman"/>
                <a:cs typeface="Times New Roman"/>
              </a:rPr>
              <a:t>ect</a:t>
            </a:r>
            <a:r>
              <a:rPr sz="850" b="1" spc="-20" dirty="0">
                <a:latin typeface="Times New Roman"/>
                <a:cs typeface="Times New Roman"/>
              </a:rPr>
              <a:t> </a:t>
            </a:r>
            <a:r>
              <a:rPr sz="850" b="1" spc="-70" dirty="0">
                <a:latin typeface="Times New Roman"/>
                <a:cs typeface="Times New Roman"/>
              </a:rPr>
              <a:t>T</a:t>
            </a:r>
            <a:r>
              <a:rPr sz="850" b="1" spc="-20" dirty="0">
                <a:latin typeface="Times New Roman"/>
                <a:cs typeface="Times New Roman"/>
              </a:rPr>
              <a:t>r</a:t>
            </a:r>
            <a:r>
              <a:rPr sz="850" b="1" spc="-5" dirty="0">
                <a:latin typeface="Times New Roman"/>
                <a:cs typeface="Times New Roman"/>
              </a:rPr>
              <a:t>ee</a:t>
            </a:r>
            <a:r>
              <a:rPr sz="850" b="1" spc="-20" dirty="0">
                <a:latin typeface="Times New Roman"/>
                <a:cs typeface="Times New Roman"/>
              </a:rPr>
              <a:t> </a:t>
            </a:r>
            <a:r>
              <a:rPr sz="850" b="1" spc="-5" dirty="0">
                <a:latin typeface="Times New Roman"/>
                <a:cs typeface="Times New Roman"/>
              </a:rPr>
              <a:t>T</a:t>
            </a:r>
            <a:endParaRPr sz="850">
              <a:latin typeface="Times New Roman"/>
              <a:cs typeface="Times New Roman"/>
            </a:endParaRPr>
          </a:p>
          <a:p>
            <a:pPr marR="575310" algn="ctr">
              <a:lnSpc>
                <a:spcPct val="100000"/>
              </a:lnSpc>
              <a:spcBef>
                <a:spcPts val="15"/>
              </a:spcBef>
            </a:pPr>
            <a:r>
              <a:rPr sz="600" dirty="0">
                <a:latin typeface="Times New Roman"/>
                <a:cs typeface="Times New Roman"/>
              </a:rPr>
              <a:t>S</a:t>
            </a:r>
            <a:endParaRPr sz="600">
              <a:latin typeface="Times New Roman"/>
              <a:cs typeface="Times New Roman"/>
            </a:endParaRPr>
          </a:p>
          <a:p>
            <a:pPr marR="569595" algn="ctr">
              <a:lnSpc>
                <a:spcPct val="100000"/>
              </a:lnSpc>
              <a:spcBef>
                <a:spcPts val="265"/>
              </a:spcBef>
            </a:pPr>
            <a:r>
              <a:rPr sz="600" spc="-5" dirty="0">
                <a:latin typeface="Times New Roman"/>
                <a:cs typeface="Times New Roman"/>
              </a:rPr>
              <a:t>VP</a:t>
            </a:r>
            <a:endParaRPr sz="600">
              <a:latin typeface="Times New Roman"/>
              <a:cs typeface="Times New Roman"/>
            </a:endParaRPr>
          </a:p>
          <a:p>
            <a:pPr marR="519430" algn="ctr">
              <a:lnSpc>
                <a:spcPct val="100000"/>
              </a:lnSpc>
              <a:spcBef>
                <a:spcPts val="240"/>
              </a:spcBef>
              <a:tabLst>
                <a:tab pos="335915" algn="l"/>
              </a:tabLst>
            </a:pPr>
            <a:r>
              <a:rPr sz="600" spc="-20" dirty="0">
                <a:latin typeface="Times New Roman"/>
                <a:cs typeface="Times New Roman"/>
              </a:rPr>
              <a:t>Verb	</a:t>
            </a:r>
            <a:r>
              <a:rPr sz="600" spc="-5" dirty="0">
                <a:latin typeface="Times New Roman"/>
                <a:cs typeface="Times New Roman"/>
              </a:rPr>
              <a:t>NP</a:t>
            </a:r>
            <a:endParaRPr sz="600">
              <a:latin typeface="Times New Roman"/>
              <a:cs typeface="Times New Roman"/>
            </a:endParaRPr>
          </a:p>
          <a:p>
            <a:pPr marL="24130">
              <a:lnSpc>
                <a:spcPct val="100000"/>
              </a:lnSpc>
              <a:spcBef>
                <a:spcPts val="204"/>
              </a:spcBef>
            </a:pPr>
            <a:r>
              <a:rPr sz="600" dirty="0">
                <a:latin typeface="Times New Roman"/>
                <a:cs typeface="Times New Roman"/>
              </a:rPr>
              <a:t>book     </a:t>
            </a:r>
            <a:r>
              <a:rPr sz="600" spc="40" dirty="0">
                <a:latin typeface="Times New Roman"/>
                <a:cs typeface="Times New Roman"/>
              </a:rPr>
              <a:t> </a:t>
            </a:r>
            <a:r>
              <a:rPr sz="900" spc="-7" baseline="4629" dirty="0">
                <a:latin typeface="Times New Roman"/>
                <a:cs typeface="Times New Roman"/>
              </a:rPr>
              <a:t>Det</a:t>
            </a:r>
            <a:r>
              <a:rPr sz="900" spc="577" baseline="4629" dirty="0">
                <a:latin typeface="Times New Roman"/>
                <a:cs typeface="Times New Roman"/>
              </a:rPr>
              <a:t> </a:t>
            </a:r>
            <a:r>
              <a:rPr sz="900" spc="-7" baseline="4629" dirty="0">
                <a:latin typeface="Times New Roman"/>
                <a:cs typeface="Times New Roman"/>
              </a:rPr>
              <a:t>Nominal</a:t>
            </a:r>
            <a:endParaRPr sz="900" baseline="4629">
              <a:latin typeface="Times New Roman"/>
              <a:cs typeface="Times New Roman"/>
            </a:endParaRPr>
          </a:p>
          <a:p>
            <a:pPr marL="352425" marR="5080" indent="-114935">
              <a:lnSpc>
                <a:spcPct val="129200"/>
              </a:lnSpc>
              <a:spcBef>
                <a:spcPts val="125"/>
              </a:spcBef>
              <a:tabLst>
                <a:tab pos="887094" algn="l"/>
              </a:tabLst>
            </a:pPr>
            <a:r>
              <a:rPr sz="600" dirty="0">
                <a:latin typeface="Times New Roman"/>
                <a:cs typeface="Times New Roman"/>
              </a:rPr>
              <a:t>the  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Nominal</a:t>
            </a:r>
            <a:r>
              <a:rPr sz="600" spc="225" dirty="0">
                <a:latin typeface="Times New Roman"/>
                <a:cs typeface="Times New Roman"/>
              </a:rPr>
              <a:t>  </a:t>
            </a:r>
            <a:r>
              <a:rPr sz="600" spc="-5" dirty="0">
                <a:latin typeface="Times New Roman"/>
                <a:cs typeface="Times New Roman"/>
              </a:rPr>
              <a:t>PP </a:t>
            </a:r>
            <a:r>
              <a:rPr sz="60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Nou</a:t>
            </a:r>
            <a:r>
              <a:rPr sz="600" dirty="0">
                <a:latin typeface="Times New Roman"/>
                <a:cs typeface="Times New Roman"/>
              </a:rPr>
              <a:t>n   </a:t>
            </a:r>
            <a:r>
              <a:rPr sz="600" spc="-4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Pre</a:t>
            </a:r>
            <a:r>
              <a:rPr sz="600" dirty="0">
                <a:latin typeface="Times New Roman"/>
                <a:cs typeface="Times New Roman"/>
              </a:rPr>
              <a:t>p	</a:t>
            </a:r>
            <a:r>
              <a:rPr sz="600" spc="-5" dirty="0">
                <a:latin typeface="Times New Roman"/>
                <a:cs typeface="Times New Roman"/>
              </a:rPr>
              <a:t>NP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7014" y="1367099"/>
            <a:ext cx="512445" cy="174625"/>
          </a:xfrm>
          <a:custGeom>
            <a:avLst/>
            <a:gdLst/>
            <a:ahLst/>
            <a:cxnLst/>
            <a:rect l="l" t="t" r="r" b="b"/>
            <a:pathLst>
              <a:path w="512444" h="174625">
                <a:moveTo>
                  <a:pt x="0" y="2869"/>
                </a:moveTo>
                <a:lnTo>
                  <a:pt x="0" y="70291"/>
                </a:lnTo>
              </a:path>
              <a:path w="512444" h="174625">
                <a:moveTo>
                  <a:pt x="228204" y="0"/>
                </a:moveTo>
                <a:lnTo>
                  <a:pt x="228204" y="75551"/>
                </a:lnTo>
              </a:path>
              <a:path w="512444" h="174625">
                <a:moveTo>
                  <a:pt x="511904" y="114762"/>
                </a:moveTo>
                <a:lnTo>
                  <a:pt x="511904" y="174055"/>
                </a:lnTo>
              </a:path>
            </a:pathLst>
          </a:custGeom>
          <a:ln w="41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42024" y="1052901"/>
            <a:ext cx="184785" cy="260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marR="5080" indent="-6350">
              <a:lnSpc>
                <a:spcPct val="128600"/>
              </a:lnSpc>
              <a:spcBef>
                <a:spcPts val="100"/>
              </a:spcBef>
            </a:pPr>
            <a:r>
              <a:rPr sz="600" spc="-20" dirty="0">
                <a:latin typeface="Times New Roman"/>
                <a:cs typeface="Times New Roman"/>
              </a:rPr>
              <a:t>Verb </a:t>
            </a:r>
            <a:r>
              <a:rPr sz="600" spc="-13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book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61616" y="1330720"/>
            <a:ext cx="11938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the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378042" y="688778"/>
            <a:ext cx="982344" cy="796290"/>
            <a:chOff x="1378042" y="688778"/>
            <a:chExt cx="982344" cy="796290"/>
          </a:xfrm>
        </p:grpSpPr>
        <p:sp>
          <p:nvSpPr>
            <p:cNvPr id="12" name="object 12"/>
            <p:cNvSpPr/>
            <p:nvPr/>
          </p:nvSpPr>
          <p:spPr>
            <a:xfrm>
              <a:off x="1417542" y="1156223"/>
              <a:ext cx="3175" cy="76200"/>
            </a:xfrm>
            <a:custGeom>
              <a:avLst/>
              <a:gdLst/>
              <a:ahLst/>
              <a:cxnLst/>
              <a:rect l="l" t="t" r="r" b="b"/>
              <a:pathLst>
                <a:path w="3175" h="76200">
                  <a:moveTo>
                    <a:pt x="0" y="0"/>
                  </a:moveTo>
                  <a:lnTo>
                    <a:pt x="2870" y="76030"/>
                  </a:lnTo>
                </a:path>
              </a:pathLst>
            </a:custGeom>
            <a:ln w="41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8042" y="688778"/>
              <a:ext cx="982142" cy="795744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755374" y="1313984"/>
            <a:ext cx="69215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1025" algn="l"/>
              </a:tabLst>
            </a:pPr>
            <a:r>
              <a:rPr sz="600" spc="-5" dirty="0">
                <a:latin typeface="Times New Roman"/>
                <a:cs typeface="Times New Roman"/>
              </a:rPr>
              <a:t>Nou</a:t>
            </a:r>
            <a:r>
              <a:rPr sz="600" dirty="0">
                <a:latin typeface="Times New Roman"/>
                <a:cs typeface="Times New Roman"/>
              </a:rPr>
              <a:t>n     </a:t>
            </a:r>
            <a:r>
              <a:rPr sz="600" spc="-7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Pre</a:t>
            </a:r>
            <a:r>
              <a:rPr sz="600" dirty="0">
                <a:latin typeface="Times New Roman"/>
                <a:cs typeface="Times New Roman"/>
              </a:rPr>
              <a:t>p	</a:t>
            </a:r>
            <a:r>
              <a:rPr sz="600" spc="-5" dirty="0">
                <a:latin typeface="Times New Roman"/>
                <a:cs typeface="Times New Roman"/>
              </a:rPr>
              <a:t>NP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27544" y="1380488"/>
            <a:ext cx="545465" cy="176530"/>
          </a:xfrm>
          <a:custGeom>
            <a:avLst/>
            <a:gdLst/>
            <a:ahLst/>
            <a:cxnLst/>
            <a:rect l="l" t="t" r="r" b="b"/>
            <a:pathLst>
              <a:path w="545464" h="176530">
                <a:moveTo>
                  <a:pt x="0" y="3825"/>
                </a:moveTo>
                <a:lnTo>
                  <a:pt x="0" y="71725"/>
                </a:lnTo>
              </a:path>
              <a:path w="545464" h="176530">
                <a:moveTo>
                  <a:pt x="261693" y="2868"/>
                </a:moveTo>
                <a:lnTo>
                  <a:pt x="261693" y="78420"/>
                </a:lnTo>
              </a:path>
              <a:path w="545464" h="176530">
                <a:moveTo>
                  <a:pt x="530562" y="0"/>
                </a:moveTo>
                <a:lnTo>
                  <a:pt x="530562" y="73160"/>
                </a:lnTo>
              </a:path>
              <a:path w="545464" h="176530">
                <a:moveTo>
                  <a:pt x="544914" y="117630"/>
                </a:moveTo>
                <a:lnTo>
                  <a:pt x="544914" y="176445"/>
                </a:lnTo>
              </a:path>
            </a:pathLst>
          </a:custGeom>
          <a:ln w="41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92257" y="533376"/>
            <a:ext cx="829310" cy="5410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50" b="1" spc="-10" dirty="0">
                <a:latin typeface="Times New Roman"/>
                <a:cs typeface="Times New Roman"/>
              </a:rPr>
              <a:t>Compute</a:t>
            </a:r>
            <a:r>
              <a:rPr sz="850" b="1" spc="-5" dirty="0">
                <a:latin typeface="Times New Roman"/>
                <a:cs typeface="Times New Roman"/>
              </a:rPr>
              <a:t>d</a:t>
            </a:r>
            <a:r>
              <a:rPr sz="850" b="1" spc="-20" dirty="0">
                <a:latin typeface="Times New Roman"/>
                <a:cs typeface="Times New Roman"/>
              </a:rPr>
              <a:t> </a:t>
            </a:r>
            <a:r>
              <a:rPr sz="850" b="1" spc="-70" dirty="0">
                <a:latin typeface="Times New Roman"/>
                <a:cs typeface="Times New Roman"/>
              </a:rPr>
              <a:t>T</a:t>
            </a:r>
            <a:r>
              <a:rPr sz="850" b="1" spc="-20" dirty="0">
                <a:latin typeface="Times New Roman"/>
                <a:cs typeface="Times New Roman"/>
              </a:rPr>
              <a:t>r</a:t>
            </a:r>
            <a:r>
              <a:rPr sz="850" b="1" spc="-5" dirty="0">
                <a:latin typeface="Times New Roman"/>
                <a:cs typeface="Times New Roman"/>
              </a:rPr>
              <a:t>ee P</a:t>
            </a:r>
            <a:endParaRPr sz="850">
              <a:latin typeface="Times New Roman"/>
              <a:cs typeface="Times New Roman"/>
            </a:endParaRPr>
          </a:p>
          <a:p>
            <a:pPr marR="165100" algn="ctr">
              <a:lnSpc>
                <a:spcPct val="100000"/>
              </a:lnSpc>
              <a:spcBef>
                <a:spcPts val="110"/>
              </a:spcBef>
            </a:pPr>
            <a:r>
              <a:rPr sz="600" dirty="0">
                <a:latin typeface="Times New Roman"/>
                <a:cs typeface="Times New Roman"/>
              </a:rPr>
              <a:t>S</a:t>
            </a: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50">
              <a:latin typeface="Times New Roman"/>
              <a:cs typeface="Times New Roman"/>
            </a:endParaRPr>
          </a:p>
          <a:p>
            <a:pPr marR="155575" algn="ctr">
              <a:lnSpc>
                <a:spcPct val="100000"/>
              </a:lnSpc>
            </a:pPr>
            <a:r>
              <a:rPr sz="600" spc="-5" dirty="0">
                <a:latin typeface="Times New Roman"/>
                <a:cs typeface="Times New Roman"/>
              </a:rPr>
              <a:t>VP</a:t>
            </a:r>
            <a:endParaRPr sz="600">
              <a:latin typeface="Times New Roman"/>
              <a:cs typeface="Times New Roman"/>
            </a:endParaRPr>
          </a:p>
          <a:p>
            <a:pPr marR="512445" algn="ctr">
              <a:lnSpc>
                <a:spcPct val="100000"/>
              </a:lnSpc>
              <a:spcBef>
                <a:spcPts val="80"/>
              </a:spcBef>
            </a:pPr>
            <a:r>
              <a:rPr sz="600" spc="-5" dirty="0">
                <a:latin typeface="Times New Roman"/>
                <a:cs typeface="Times New Roman"/>
              </a:rPr>
              <a:t>VP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95061" y="1056727"/>
            <a:ext cx="664210" cy="25336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275"/>
              </a:spcBef>
            </a:pPr>
            <a:r>
              <a:rPr sz="600" spc="-5" dirty="0">
                <a:latin typeface="Times New Roman"/>
                <a:cs typeface="Times New Roman"/>
              </a:rPr>
              <a:t>NP</a:t>
            </a:r>
            <a:endParaRPr sz="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75"/>
              </a:spcBef>
            </a:pPr>
            <a:r>
              <a:rPr sz="600" spc="-5" dirty="0">
                <a:latin typeface="Times New Roman"/>
                <a:cs typeface="Times New Roman"/>
              </a:rPr>
              <a:t>Det</a:t>
            </a:r>
            <a:r>
              <a:rPr sz="600" spc="409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Nominal</a:t>
            </a:r>
            <a:r>
              <a:rPr sz="600" spc="200" dirty="0">
                <a:latin typeface="Times New Roman"/>
                <a:cs typeface="Times New Roman"/>
              </a:rPr>
              <a:t> </a:t>
            </a:r>
            <a:r>
              <a:rPr sz="900" spc="-7" baseline="27777" dirty="0">
                <a:latin typeface="Times New Roman"/>
                <a:cs typeface="Times New Roman"/>
              </a:rPr>
              <a:t>PP</a:t>
            </a:r>
            <a:endParaRPr sz="900" baseline="27777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434382" y="1308492"/>
            <a:ext cx="306705" cy="199390"/>
            <a:chOff x="2434382" y="1308492"/>
            <a:chExt cx="306705" cy="199390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0194" y="1423254"/>
              <a:ext cx="80434" cy="8422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4382" y="1308492"/>
              <a:ext cx="80434" cy="84220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308603" y="1641686"/>
            <a:ext cx="58293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#</a:t>
            </a:r>
            <a:r>
              <a:rPr sz="600" spc="-35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Constituents:</a:t>
            </a:r>
            <a:r>
              <a:rPr sz="600" spc="-3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12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91221" y="1409619"/>
            <a:ext cx="985519" cy="33845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195"/>
              </a:spcBef>
            </a:pPr>
            <a:r>
              <a:rPr sz="600" dirty="0">
                <a:latin typeface="Times New Roman"/>
                <a:cs typeface="Times New Roman"/>
              </a:rPr>
              <a:t>flight  </a:t>
            </a:r>
            <a:r>
              <a:rPr sz="600" spc="10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through</a:t>
            </a:r>
            <a:r>
              <a:rPr sz="600" spc="60" dirty="0">
                <a:latin typeface="Times New Roman"/>
                <a:cs typeface="Times New Roman"/>
              </a:rPr>
              <a:t> </a:t>
            </a:r>
            <a:r>
              <a:rPr sz="900" spc="-7" baseline="4629" dirty="0">
                <a:latin typeface="Times New Roman"/>
                <a:cs typeface="Times New Roman"/>
              </a:rPr>
              <a:t>Proper-Noun</a:t>
            </a:r>
            <a:endParaRPr sz="900" baseline="4629">
              <a:latin typeface="Times New Roman"/>
              <a:cs typeface="Times New Roman"/>
            </a:endParaRPr>
          </a:p>
          <a:p>
            <a:pPr marL="611505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Times New Roman"/>
                <a:cs typeface="Times New Roman"/>
              </a:rPr>
              <a:t>Houston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#</a:t>
            </a:r>
            <a:r>
              <a:rPr sz="600" spc="-25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Constituents:</a:t>
            </a:r>
            <a:r>
              <a:rPr sz="600" spc="-25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12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3432" y="1676592"/>
            <a:ext cx="2207260" cy="3009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762635">
              <a:lnSpc>
                <a:spcPct val="100000"/>
              </a:lnSpc>
              <a:spcBef>
                <a:spcPts val="459"/>
              </a:spcBef>
            </a:pP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#</a:t>
            </a:r>
            <a:r>
              <a:rPr sz="600" spc="-2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Correct</a:t>
            </a:r>
            <a:r>
              <a:rPr sz="600" spc="-15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Constituents:</a:t>
            </a:r>
            <a:r>
              <a:rPr sz="600" spc="-2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10</a:t>
            </a:r>
            <a:endParaRPr sz="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65"/>
              </a:spcBef>
              <a:tabLst>
                <a:tab pos="1795780" algn="l"/>
              </a:tabLst>
            </a:pPr>
            <a:r>
              <a:rPr sz="600" dirty="0">
                <a:solidFill>
                  <a:srgbClr val="4452FF"/>
                </a:solidFill>
                <a:latin typeface="Times New Roman"/>
                <a:cs typeface="Times New Roman"/>
              </a:rPr>
              <a:t>Recall</a:t>
            </a:r>
            <a:r>
              <a:rPr sz="600" spc="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452FF"/>
                </a:solidFill>
                <a:latin typeface="Times New Roman"/>
                <a:cs typeface="Times New Roman"/>
              </a:rPr>
              <a:t>=</a:t>
            </a:r>
            <a:r>
              <a:rPr sz="600" spc="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452FF"/>
                </a:solidFill>
                <a:latin typeface="Times New Roman"/>
                <a:cs typeface="Times New Roman"/>
              </a:rPr>
              <a:t>10/12=</a:t>
            </a:r>
            <a:r>
              <a:rPr sz="600" spc="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452FF"/>
                </a:solidFill>
                <a:latin typeface="Times New Roman"/>
                <a:cs typeface="Times New Roman"/>
              </a:rPr>
              <a:t>83.3%</a:t>
            </a:r>
            <a:r>
              <a:rPr sz="600" spc="22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452FF"/>
                </a:solidFill>
                <a:latin typeface="Times New Roman"/>
                <a:cs typeface="Times New Roman"/>
              </a:rPr>
              <a:t>Precision</a:t>
            </a:r>
            <a:r>
              <a:rPr sz="600" spc="10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452FF"/>
                </a:solidFill>
                <a:latin typeface="Times New Roman"/>
                <a:cs typeface="Times New Roman"/>
              </a:rPr>
              <a:t>=</a:t>
            </a:r>
            <a:r>
              <a:rPr sz="600" spc="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452FF"/>
                </a:solidFill>
                <a:latin typeface="Times New Roman"/>
                <a:cs typeface="Times New Roman"/>
              </a:rPr>
              <a:t>10/12=83.3%	F</a:t>
            </a:r>
            <a:r>
              <a:rPr sz="600" baseline="-20833" dirty="0">
                <a:solidFill>
                  <a:srgbClr val="4452FF"/>
                </a:solidFill>
                <a:latin typeface="Times New Roman"/>
                <a:cs typeface="Times New Roman"/>
              </a:rPr>
              <a:t>1</a:t>
            </a:r>
            <a:r>
              <a:rPr sz="600" spc="30" baseline="-20833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452FF"/>
                </a:solidFill>
                <a:latin typeface="Times New Roman"/>
                <a:cs typeface="Times New Roman"/>
              </a:rPr>
              <a:t>=</a:t>
            </a:r>
            <a:r>
              <a:rPr sz="600" spc="-2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452FF"/>
                </a:solidFill>
                <a:latin typeface="Times New Roman"/>
                <a:cs typeface="Times New Roman"/>
              </a:rPr>
              <a:t>83.3%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89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5709" y="122718"/>
            <a:ext cx="98615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Treebank</a:t>
            </a:r>
            <a:r>
              <a:rPr sz="1050" spc="-35" dirty="0"/>
              <a:t> </a:t>
            </a:r>
            <a:r>
              <a:rPr sz="1050" spc="10" dirty="0"/>
              <a:t>Results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104320" y="414212"/>
            <a:ext cx="2364740" cy="410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5570" marR="5080" indent="-103505">
              <a:lnSpc>
                <a:spcPct val="98900"/>
              </a:lnSpc>
              <a:spcBef>
                <a:spcPts val="10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Results of current </a:t>
            </a:r>
            <a:r>
              <a:rPr sz="850" spc="-10" dirty="0">
                <a:latin typeface="Times New Roman"/>
                <a:cs typeface="Times New Roman"/>
              </a:rPr>
              <a:t>state-of-the-art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systems</a:t>
            </a:r>
            <a:r>
              <a:rPr sz="850" spc="-5" dirty="0">
                <a:latin typeface="Times New Roman"/>
                <a:cs typeface="Times New Roman"/>
              </a:rPr>
              <a:t> on the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English </a:t>
            </a:r>
            <a:r>
              <a:rPr sz="850" spc="-10" dirty="0">
                <a:latin typeface="Times New Roman"/>
                <a:cs typeface="Times New Roman"/>
              </a:rPr>
              <a:t>Penn</a:t>
            </a:r>
            <a:r>
              <a:rPr sz="850" spc="-5" dirty="0">
                <a:latin typeface="Times New Roman"/>
                <a:cs typeface="Times New Roman"/>
              </a:rPr>
              <a:t> WSJ treebank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are </a:t>
            </a:r>
            <a:r>
              <a:rPr sz="850" spc="-10" dirty="0">
                <a:latin typeface="Times New Roman"/>
                <a:cs typeface="Times New Roman"/>
              </a:rPr>
              <a:t>slightly</a:t>
            </a:r>
            <a:r>
              <a:rPr sz="850" spc="-5" dirty="0">
                <a:latin typeface="Times New Roman"/>
                <a:cs typeface="Times New Roman"/>
              </a:rPr>
              <a:t> greater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than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90%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labeled precision and recall.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90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7585" y="122718"/>
            <a:ext cx="204152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Word</a:t>
            </a:r>
            <a:r>
              <a:rPr sz="1050" spc="-10" dirty="0"/>
              <a:t> </a:t>
            </a:r>
            <a:r>
              <a:rPr sz="1050" spc="10" dirty="0"/>
              <a:t>Sense</a:t>
            </a:r>
            <a:r>
              <a:rPr sz="1050" spc="-10" dirty="0"/>
              <a:t> </a:t>
            </a:r>
            <a:r>
              <a:rPr sz="1050" spc="10" dirty="0"/>
              <a:t>Disambiguation</a:t>
            </a:r>
            <a:r>
              <a:rPr sz="1050" spc="-10" dirty="0"/>
              <a:t> </a:t>
            </a:r>
            <a:r>
              <a:rPr sz="1050" spc="20" dirty="0"/>
              <a:t>(WSD)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2" y="401971"/>
            <a:ext cx="2251710" cy="137731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15570" marR="5080" indent="-103505">
              <a:lnSpc>
                <a:spcPts val="1050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spc="5" dirty="0">
                <a:latin typeface="Times New Roman"/>
                <a:cs typeface="Times New Roman"/>
              </a:rPr>
              <a:t>Words in natural language usually have a 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fair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number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different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possible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meanings.</a:t>
            </a:r>
            <a:endParaRPr sz="950">
              <a:latin typeface="Times New Roman"/>
              <a:cs typeface="Times New Roman"/>
            </a:endParaRPr>
          </a:p>
          <a:p>
            <a:pPr marL="238125" marR="149225" lvl="1" indent="-88265">
              <a:lnSpc>
                <a:spcPts val="910"/>
              </a:lnSpc>
              <a:spcBef>
                <a:spcPts val="18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Ellen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has a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strong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interest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in computational </a:t>
            </a:r>
            <a:r>
              <a:rPr sz="850" spc="-2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linguistics.</a:t>
            </a:r>
            <a:endParaRPr sz="850">
              <a:latin typeface="Times New Roman"/>
              <a:cs typeface="Times New Roman"/>
            </a:endParaRPr>
          </a:p>
          <a:p>
            <a:pPr marL="238125" marR="137795" lvl="1" indent="-88265">
              <a:lnSpc>
                <a:spcPts val="910"/>
              </a:lnSpc>
              <a:spcBef>
                <a:spcPts val="20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Ellen pays a large amount of </a:t>
            </a: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interest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on her </a:t>
            </a:r>
            <a:r>
              <a:rPr sz="850" spc="-2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credit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card.</a:t>
            </a:r>
            <a:endParaRPr sz="850">
              <a:latin typeface="Times New Roman"/>
              <a:cs typeface="Times New Roman"/>
            </a:endParaRPr>
          </a:p>
          <a:p>
            <a:pPr marL="115570" marR="229235" indent="-103505">
              <a:lnSpc>
                <a:spcPct val="91000"/>
              </a:lnSpc>
              <a:spcBef>
                <a:spcPts val="24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For </a:t>
            </a:r>
            <a:r>
              <a:rPr sz="950" spc="5" dirty="0">
                <a:latin typeface="Times New Roman"/>
                <a:cs typeface="Times New Roman"/>
              </a:rPr>
              <a:t>many tasks (question answering, 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translation), the proper </a:t>
            </a:r>
            <a:r>
              <a:rPr sz="950" dirty="0">
                <a:latin typeface="Times New Roman"/>
                <a:cs typeface="Times New Roman"/>
              </a:rPr>
              <a:t>sense </a:t>
            </a:r>
            <a:r>
              <a:rPr sz="950" spc="5" dirty="0">
                <a:latin typeface="Times New Roman"/>
                <a:cs typeface="Times New Roman"/>
              </a:rPr>
              <a:t>of each 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ambiguous </a:t>
            </a:r>
            <a:r>
              <a:rPr sz="950" dirty="0">
                <a:latin typeface="Times New Roman"/>
                <a:cs typeface="Times New Roman"/>
              </a:rPr>
              <a:t>word </a:t>
            </a:r>
            <a:r>
              <a:rPr sz="950" spc="5" dirty="0">
                <a:latin typeface="Times New Roman"/>
                <a:cs typeface="Times New Roman"/>
              </a:rPr>
              <a:t>in a </a:t>
            </a:r>
            <a:r>
              <a:rPr sz="950" dirty="0">
                <a:latin typeface="Times New Roman"/>
                <a:cs typeface="Times New Roman"/>
              </a:rPr>
              <a:t>sentence </a:t>
            </a:r>
            <a:r>
              <a:rPr sz="950" spc="5" dirty="0">
                <a:latin typeface="Times New Roman"/>
                <a:cs typeface="Times New Roman"/>
              </a:rPr>
              <a:t>must be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determined.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91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905" marR="23495" algn="ctr">
              <a:lnSpc>
                <a:spcPct val="100000"/>
              </a:lnSpc>
              <a:spcBef>
                <a:spcPts val="110"/>
              </a:spcBef>
            </a:pPr>
            <a:r>
              <a:rPr dirty="0"/>
              <a:t>Ambiguity</a:t>
            </a:r>
            <a:r>
              <a:rPr spc="-30" dirty="0"/>
              <a:t> </a:t>
            </a:r>
            <a:r>
              <a:rPr spc="5" dirty="0"/>
              <a:t>Resolution</a:t>
            </a: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is</a:t>
            </a:r>
            <a:r>
              <a:rPr spc="-20" dirty="0"/>
              <a:t> </a:t>
            </a:r>
            <a:r>
              <a:rPr spc="5" dirty="0"/>
              <a:t>Required</a:t>
            </a:r>
            <a:r>
              <a:rPr spc="-15" dirty="0"/>
              <a:t> </a:t>
            </a:r>
            <a:r>
              <a:rPr spc="5" dirty="0"/>
              <a:t>for</a:t>
            </a:r>
            <a:r>
              <a:rPr spc="-20" dirty="0"/>
              <a:t> </a:t>
            </a:r>
            <a:r>
              <a:rPr spc="5" dirty="0"/>
              <a:t>Translation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5604" y="414214"/>
            <a:ext cx="2448560" cy="1332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5570" marR="55880" indent="-103505">
              <a:lnSpc>
                <a:spcPct val="100000"/>
              </a:lnSpc>
              <a:spcBef>
                <a:spcPts val="9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Syntactic</a:t>
            </a:r>
            <a:r>
              <a:rPr sz="850" spc="-5" dirty="0">
                <a:latin typeface="Times New Roman"/>
                <a:cs typeface="Times New Roman"/>
              </a:rPr>
              <a:t> and </a:t>
            </a:r>
            <a:r>
              <a:rPr sz="850" spc="-10" dirty="0">
                <a:latin typeface="Times New Roman"/>
                <a:cs typeface="Times New Roman"/>
              </a:rPr>
              <a:t>semantic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ambiguities must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be properly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resolved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for correct translation:</a:t>
            </a:r>
            <a:endParaRPr sz="85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8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“John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plays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guitar.” </a:t>
            </a:r>
            <a:r>
              <a:rPr sz="700" spc="20" dirty="0">
                <a:solidFill>
                  <a:srgbClr val="4348AA"/>
                </a:solidFill>
                <a:latin typeface="Times New Roman"/>
                <a:cs typeface="Times New Roman"/>
              </a:rPr>
              <a:t>→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“John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toca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la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guitarra.”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21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“John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plays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soccer.” </a:t>
            </a:r>
            <a:r>
              <a:rPr sz="700" spc="20" dirty="0">
                <a:solidFill>
                  <a:srgbClr val="4348AA"/>
                </a:solidFill>
                <a:latin typeface="Times New Roman"/>
                <a:cs typeface="Times New Roman"/>
              </a:rPr>
              <a:t>→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“John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juega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el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fútbol.”</a:t>
            </a:r>
            <a:endParaRPr sz="70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99300"/>
              </a:lnSpc>
              <a:spcBef>
                <a:spcPts val="19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An</a:t>
            </a:r>
            <a:r>
              <a:rPr sz="850" spc="-5" dirty="0">
                <a:latin typeface="Times New Roman"/>
                <a:cs typeface="Times New Roman"/>
              </a:rPr>
              <a:t> apocryphal </a:t>
            </a:r>
            <a:r>
              <a:rPr sz="850" spc="-10" dirty="0">
                <a:latin typeface="Times New Roman"/>
                <a:cs typeface="Times New Roman"/>
              </a:rPr>
              <a:t>story</a:t>
            </a:r>
            <a:r>
              <a:rPr sz="850" spc="-5" dirty="0">
                <a:latin typeface="Times New Roman"/>
                <a:cs typeface="Times New Roman"/>
              </a:rPr>
              <a:t> is that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an early </a:t>
            </a:r>
            <a:r>
              <a:rPr sz="850" spc="-10" dirty="0">
                <a:latin typeface="Times New Roman"/>
                <a:cs typeface="Times New Roman"/>
              </a:rPr>
              <a:t>MT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system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gave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 following results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when</a:t>
            </a:r>
            <a:r>
              <a:rPr sz="850" spc="-5" dirty="0">
                <a:latin typeface="Times New Roman"/>
                <a:cs typeface="Times New Roman"/>
              </a:rPr>
              <a:t> translating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from English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to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Russian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and then back to English:</a:t>
            </a:r>
            <a:endParaRPr sz="850">
              <a:latin typeface="Times New Roman"/>
              <a:cs typeface="Times New Roman"/>
            </a:endParaRPr>
          </a:p>
          <a:p>
            <a:pPr marL="236220" marR="334645" lvl="1" indent="-236854">
              <a:lnSpc>
                <a:spcPct val="100000"/>
              </a:lnSpc>
              <a:spcBef>
                <a:spcPts val="204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“The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spirit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is willing but the flesh is weak.” </a:t>
            </a:r>
            <a:r>
              <a:rPr sz="700" spc="20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endParaRPr sz="700">
              <a:latin typeface="Symbol"/>
              <a:cs typeface="Symbol"/>
            </a:endParaRPr>
          </a:p>
          <a:p>
            <a:pPr marR="332740" algn="ctr">
              <a:lnSpc>
                <a:spcPct val="100000"/>
              </a:lnSpc>
              <a:spcBef>
                <a:spcPts val="10"/>
              </a:spcBef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“The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liquor is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good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but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meat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is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spoiled.”</a:t>
            </a:r>
            <a:endParaRPr sz="700">
              <a:latin typeface="Times New Roman"/>
              <a:cs typeface="Times New Roman"/>
            </a:endParaRPr>
          </a:p>
          <a:p>
            <a:pPr marL="236220" marR="280670" lvl="1" indent="-236854">
              <a:lnSpc>
                <a:spcPct val="100000"/>
              </a:lnSpc>
              <a:spcBef>
                <a:spcPts val="209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“Out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of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sight,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out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of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mind.”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20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“Invisible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idiot.”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92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Word </a:t>
            </a:r>
            <a:r>
              <a:rPr dirty="0"/>
              <a:t>Sense Disambiguation </a:t>
            </a:r>
            <a:r>
              <a:rPr spc="5" dirty="0"/>
              <a:t>(WSD) </a:t>
            </a:r>
            <a:r>
              <a:rPr spc="-225" dirty="0"/>
              <a:t> </a:t>
            </a:r>
            <a:r>
              <a:rPr spc="5" dirty="0"/>
              <a:t>as</a:t>
            </a:r>
            <a:r>
              <a:rPr spc="-10" dirty="0"/>
              <a:t> </a:t>
            </a:r>
            <a:r>
              <a:rPr spc="5" dirty="0"/>
              <a:t>Text</a:t>
            </a:r>
            <a:r>
              <a:rPr spc="-5" dirty="0"/>
              <a:t> </a:t>
            </a:r>
            <a:r>
              <a:rPr spc="5" dirty="0"/>
              <a:t>Categorization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1532" y="395852"/>
            <a:ext cx="2268855" cy="152590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5570" indent="-103505">
              <a:lnSpc>
                <a:spcPct val="100000"/>
              </a:lnSpc>
              <a:spcBef>
                <a:spcPts val="1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10" dirty="0">
                <a:latin typeface="Times New Roman"/>
                <a:cs typeface="Times New Roman"/>
              </a:rPr>
              <a:t>Each</a:t>
            </a:r>
            <a:r>
              <a:rPr sz="700" spc="5" dirty="0">
                <a:latin typeface="Times New Roman"/>
                <a:cs typeface="Times New Roman"/>
              </a:rPr>
              <a:t> sense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of </a:t>
            </a:r>
            <a:r>
              <a:rPr sz="700" spc="10" dirty="0">
                <a:latin typeface="Times New Roman"/>
                <a:cs typeface="Times New Roman"/>
              </a:rPr>
              <a:t>an ambiguous</a:t>
            </a:r>
            <a:r>
              <a:rPr sz="700" spc="5" dirty="0">
                <a:latin typeface="Times New Roman"/>
                <a:cs typeface="Times New Roman"/>
              </a:rPr>
              <a:t> word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is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treated as</a:t>
            </a:r>
            <a:r>
              <a:rPr sz="700" spc="10" dirty="0">
                <a:latin typeface="Times New Roman"/>
                <a:cs typeface="Times New Roman"/>
              </a:rPr>
              <a:t> a</a:t>
            </a:r>
            <a:r>
              <a:rPr sz="700" spc="5" dirty="0">
                <a:latin typeface="Times New Roman"/>
                <a:cs typeface="Times New Roman"/>
              </a:rPr>
              <a:t> category.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ts val="715"/>
              </a:lnSpc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“play”</a:t>
            </a:r>
            <a:r>
              <a:rPr sz="600" spc="9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(verb)</a:t>
            </a:r>
            <a:endParaRPr sz="600">
              <a:latin typeface="Times New Roman"/>
              <a:cs typeface="Times New Roman"/>
            </a:endParaRPr>
          </a:p>
          <a:p>
            <a:pPr marL="356870" lvl="2" indent="-69850">
              <a:lnSpc>
                <a:spcPts val="655"/>
              </a:lnSpc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play-game</a:t>
            </a:r>
            <a:endParaRPr sz="550">
              <a:latin typeface="Times New Roman"/>
              <a:cs typeface="Times New Roman"/>
            </a:endParaRPr>
          </a:p>
          <a:p>
            <a:pPr marL="356870" lvl="2" indent="-69850">
              <a:lnSpc>
                <a:spcPts val="645"/>
              </a:lnSpc>
              <a:spcBef>
                <a:spcPts val="5"/>
              </a:spcBef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play-instrument</a:t>
            </a:r>
            <a:endParaRPr sz="550">
              <a:latin typeface="Times New Roman"/>
              <a:cs typeface="Times New Roman"/>
            </a:endParaRPr>
          </a:p>
          <a:p>
            <a:pPr marL="356870" lvl="2" indent="-69850">
              <a:lnSpc>
                <a:spcPts val="645"/>
              </a:lnSpc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play-role</a:t>
            </a:r>
            <a:endParaRPr sz="550">
              <a:latin typeface="Times New Roman"/>
              <a:cs typeface="Times New Roman"/>
            </a:endParaRPr>
          </a:p>
          <a:p>
            <a:pPr marL="236220" lvl="1" indent="-86995">
              <a:lnSpc>
                <a:spcPts val="715"/>
              </a:lnSpc>
              <a:spcBef>
                <a:spcPts val="1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“pen”</a:t>
            </a:r>
            <a:r>
              <a:rPr sz="600" spc="-4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(noun)</a:t>
            </a:r>
            <a:endParaRPr sz="600">
              <a:latin typeface="Times New Roman"/>
              <a:cs typeface="Times New Roman"/>
            </a:endParaRPr>
          </a:p>
          <a:p>
            <a:pPr marL="356870" lvl="2" indent="-69850">
              <a:lnSpc>
                <a:spcPts val="640"/>
              </a:lnSpc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writing-instrument</a:t>
            </a:r>
            <a:endParaRPr sz="550">
              <a:latin typeface="Times New Roman"/>
              <a:cs typeface="Times New Roman"/>
            </a:endParaRPr>
          </a:p>
          <a:p>
            <a:pPr marL="356870" lvl="2" indent="-69850">
              <a:lnSpc>
                <a:spcPts val="645"/>
              </a:lnSpc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enclosure</a:t>
            </a:r>
            <a:endParaRPr sz="550">
              <a:latin typeface="Times New Roman"/>
              <a:cs typeface="Times New Roman"/>
            </a:endParaRPr>
          </a:p>
          <a:p>
            <a:pPr marL="115570" marR="5080" indent="-103505">
              <a:lnSpc>
                <a:spcPts val="700"/>
              </a:lnSpc>
              <a:spcBef>
                <a:spcPts val="18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Treat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current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sentence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(or</a:t>
            </a:r>
            <a:r>
              <a:rPr sz="700" spc="10" dirty="0">
                <a:latin typeface="Times New Roman"/>
                <a:cs typeface="Times New Roman"/>
              </a:rPr>
              <a:t> preceding and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current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sentence) </a:t>
            </a:r>
            <a:r>
              <a:rPr sz="700" spc="-16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as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a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document</a:t>
            </a:r>
            <a:r>
              <a:rPr sz="700" spc="5" dirty="0">
                <a:latin typeface="Times New Roman"/>
                <a:cs typeface="Times New Roman"/>
              </a:rPr>
              <a:t> to </a:t>
            </a:r>
            <a:r>
              <a:rPr sz="700" spc="10" dirty="0">
                <a:latin typeface="Times New Roman"/>
                <a:cs typeface="Times New Roman"/>
              </a:rPr>
              <a:t>be</a:t>
            </a:r>
            <a:r>
              <a:rPr sz="700" spc="5" dirty="0">
                <a:latin typeface="Times New Roman"/>
                <a:cs typeface="Times New Roman"/>
              </a:rPr>
              <a:t> classified.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ts val="715"/>
              </a:lnSpc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“play”:</a:t>
            </a:r>
            <a:endParaRPr sz="600">
              <a:latin typeface="Times New Roman"/>
              <a:cs typeface="Times New Roman"/>
            </a:endParaRPr>
          </a:p>
          <a:p>
            <a:pPr marL="356870" lvl="2" indent="-69850">
              <a:lnSpc>
                <a:spcPts val="640"/>
              </a:lnSpc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play-game: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“John played 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soccer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 in the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stadium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 on 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Friday.”</a:t>
            </a:r>
            <a:endParaRPr sz="550">
              <a:latin typeface="Times New Roman"/>
              <a:cs typeface="Times New Roman"/>
            </a:endParaRPr>
          </a:p>
          <a:p>
            <a:pPr marL="356870" lvl="2" indent="-69850">
              <a:lnSpc>
                <a:spcPts val="645"/>
              </a:lnSpc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play-instrument: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“John played guitar in the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band on 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Friday.”</a:t>
            </a:r>
            <a:endParaRPr sz="550">
              <a:latin typeface="Times New Roman"/>
              <a:cs typeface="Times New Roman"/>
            </a:endParaRPr>
          </a:p>
          <a:p>
            <a:pPr marL="356870" lvl="2" indent="-69850">
              <a:lnSpc>
                <a:spcPct val="100000"/>
              </a:lnSpc>
              <a:spcBef>
                <a:spcPts val="5"/>
              </a:spcBef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play-role: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“John played 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Hamlet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 in the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theater on 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Friday.”</a:t>
            </a:r>
            <a:endParaRPr sz="550">
              <a:latin typeface="Times New Roman"/>
              <a:cs typeface="Times New Roman"/>
            </a:endParaRPr>
          </a:p>
          <a:p>
            <a:pPr marL="236220" lvl="1" indent="-86995">
              <a:lnSpc>
                <a:spcPts val="715"/>
              </a:lnSpc>
              <a:spcBef>
                <a:spcPts val="1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“pen”:</a:t>
            </a:r>
            <a:endParaRPr sz="600">
              <a:latin typeface="Times New Roman"/>
              <a:cs typeface="Times New Roman"/>
            </a:endParaRPr>
          </a:p>
          <a:p>
            <a:pPr marL="356870" lvl="2" indent="-69850">
              <a:lnSpc>
                <a:spcPts val="640"/>
              </a:lnSpc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writing-instrument: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 “John 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wrote</a:t>
            </a:r>
            <a:r>
              <a:rPr sz="55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the letter 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with</a:t>
            </a:r>
            <a:r>
              <a:rPr sz="55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a pen</a:t>
            </a:r>
            <a:r>
              <a:rPr sz="55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in 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New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York.”</a:t>
            </a:r>
            <a:endParaRPr sz="550">
              <a:latin typeface="Times New Roman"/>
              <a:cs typeface="Times New Roman"/>
            </a:endParaRPr>
          </a:p>
          <a:p>
            <a:pPr marL="356870" lvl="2" indent="-69850">
              <a:lnSpc>
                <a:spcPts val="645"/>
              </a:lnSpc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enclosure: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“John put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the dog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in the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pen in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 New</a:t>
            </a:r>
            <a:r>
              <a:rPr sz="550" spc="-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007600"/>
                </a:solidFill>
                <a:latin typeface="Times New Roman"/>
                <a:cs typeface="Times New Roman"/>
              </a:rPr>
              <a:t>York.”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93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9379" y="122719"/>
            <a:ext cx="105918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Learning</a:t>
            </a:r>
            <a:r>
              <a:rPr sz="1050" spc="-30" dirty="0"/>
              <a:t> </a:t>
            </a:r>
            <a:r>
              <a:rPr sz="1050" spc="10" dirty="0"/>
              <a:t>for</a:t>
            </a:r>
            <a:r>
              <a:rPr sz="1050" spc="-30" dirty="0"/>
              <a:t> </a:t>
            </a:r>
            <a:r>
              <a:rPr sz="1050" spc="25" dirty="0"/>
              <a:t>WSD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1" y="392791"/>
            <a:ext cx="2275840" cy="139001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15570" marR="145415" indent="-103505">
              <a:lnSpc>
                <a:spcPct val="79700"/>
              </a:lnSpc>
              <a:spcBef>
                <a:spcPts val="30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Assume </a:t>
            </a:r>
            <a:r>
              <a:rPr sz="850" spc="-5" dirty="0">
                <a:latin typeface="Times New Roman"/>
                <a:cs typeface="Times New Roman"/>
              </a:rPr>
              <a:t>part-of-speech (POS), e.g. noun, verb,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adjective, for the target </a:t>
            </a:r>
            <a:r>
              <a:rPr sz="850" spc="-10" dirty="0">
                <a:latin typeface="Times New Roman"/>
                <a:cs typeface="Times New Roman"/>
              </a:rPr>
              <a:t>word</a:t>
            </a:r>
            <a:r>
              <a:rPr sz="850" spc="-5" dirty="0">
                <a:latin typeface="Times New Roman"/>
                <a:cs typeface="Times New Roman"/>
              </a:rPr>
              <a:t> is determined.</a:t>
            </a:r>
            <a:endParaRPr sz="850">
              <a:latin typeface="Times New Roman"/>
              <a:cs typeface="Times New Roman"/>
            </a:endParaRPr>
          </a:p>
          <a:p>
            <a:pPr marL="115570" marR="133350" indent="-103505">
              <a:lnSpc>
                <a:spcPct val="78700"/>
              </a:lnSpc>
              <a:spcBef>
                <a:spcPts val="21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Treat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as a classification problem </a:t>
            </a:r>
            <a:r>
              <a:rPr sz="850" spc="-10" dirty="0">
                <a:latin typeface="Times New Roman"/>
                <a:cs typeface="Times New Roman"/>
              </a:rPr>
              <a:t>with</a:t>
            </a:r>
            <a:r>
              <a:rPr sz="850" spc="-5" dirty="0">
                <a:latin typeface="Times New Roman"/>
                <a:cs typeface="Times New Roman"/>
              </a:rPr>
              <a:t> the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appropriate potential </a:t>
            </a:r>
            <a:r>
              <a:rPr sz="850" spc="-10" dirty="0">
                <a:latin typeface="Times New Roman"/>
                <a:cs typeface="Times New Roman"/>
              </a:rPr>
              <a:t>senses</a:t>
            </a:r>
            <a:r>
              <a:rPr sz="850" spc="-5" dirty="0">
                <a:latin typeface="Times New Roman"/>
                <a:cs typeface="Times New Roman"/>
              </a:rPr>
              <a:t> for the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target </a:t>
            </a:r>
            <a:r>
              <a:rPr sz="850" spc="-10" dirty="0">
                <a:latin typeface="Times New Roman"/>
                <a:cs typeface="Times New Roman"/>
              </a:rPr>
              <a:t>word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given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its </a:t>
            </a:r>
            <a:r>
              <a:rPr sz="850" spc="-10" dirty="0">
                <a:latin typeface="Times New Roman"/>
                <a:cs typeface="Times New Roman"/>
              </a:rPr>
              <a:t>POS</a:t>
            </a:r>
            <a:r>
              <a:rPr sz="850" spc="-5" dirty="0">
                <a:latin typeface="Times New Roman"/>
                <a:cs typeface="Times New Roman"/>
              </a:rPr>
              <a:t> as the categories.</a:t>
            </a:r>
            <a:endParaRPr sz="850">
              <a:latin typeface="Times New Roman"/>
              <a:cs typeface="Times New Roman"/>
            </a:endParaRPr>
          </a:p>
          <a:p>
            <a:pPr marL="115570" marR="64769" indent="-103505">
              <a:lnSpc>
                <a:spcPts val="819"/>
              </a:lnSpc>
              <a:spcBef>
                <a:spcPts val="19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Encode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context using a </a:t>
            </a:r>
            <a:r>
              <a:rPr sz="850" spc="-10" dirty="0">
                <a:latin typeface="Times New Roman"/>
                <a:cs typeface="Times New Roman"/>
              </a:rPr>
              <a:t>set</a:t>
            </a:r>
            <a:r>
              <a:rPr sz="850" spc="-5" dirty="0">
                <a:latin typeface="Times New Roman"/>
                <a:cs typeface="Times New Roman"/>
              </a:rPr>
              <a:t> of features to be used </a:t>
            </a:r>
            <a:r>
              <a:rPr sz="850" spc="-19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for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disambiguation.</a:t>
            </a:r>
            <a:endParaRPr sz="850">
              <a:latin typeface="Times New Roman"/>
              <a:cs typeface="Times New Roman"/>
            </a:endParaRPr>
          </a:p>
          <a:p>
            <a:pPr marL="115570" marR="111760" indent="-103505">
              <a:lnSpc>
                <a:spcPct val="77600"/>
              </a:lnSpc>
              <a:spcBef>
                <a:spcPts val="234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Train a classifier on labeled data encoded using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these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features.</a:t>
            </a:r>
            <a:endParaRPr sz="85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80100"/>
              </a:lnSpc>
              <a:spcBef>
                <a:spcPts val="19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Use</a:t>
            </a:r>
            <a:r>
              <a:rPr sz="850" spc="-5" dirty="0">
                <a:latin typeface="Times New Roman"/>
                <a:cs typeface="Times New Roman"/>
              </a:rPr>
              <a:t> the trained classifier to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disambiguate future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instances of the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target </a:t>
            </a:r>
            <a:r>
              <a:rPr sz="850" spc="-10" dirty="0">
                <a:latin typeface="Times New Roman"/>
                <a:cs typeface="Times New Roman"/>
              </a:rPr>
              <a:t>word</a:t>
            </a:r>
            <a:r>
              <a:rPr sz="850" spc="-5" dirty="0">
                <a:latin typeface="Times New Roman"/>
                <a:cs typeface="Times New Roman"/>
              </a:rPr>
              <a:t> given their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contextual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features.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9544" y="1929069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1971" y="122719"/>
            <a:ext cx="91376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Communication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1" y="403501"/>
            <a:ext cx="2303780" cy="146875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15570" marR="62865" indent="-103505">
              <a:lnSpc>
                <a:spcPts val="900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The goal in the production and comprehension of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natural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language is communication.</a:t>
            </a:r>
            <a:endParaRPr sz="85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8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Communication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for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speaker:</a:t>
            </a:r>
            <a:endParaRPr sz="850">
              <a:latin typeface="Times New Roman"/>
              <a:cs typeface="Times New Roman"/>
            </a:endParaRPr>
          </a:p>
          <a:p>
            <a:pPr marL="238125" marR="28575" lvl="1" indent="-88265">
              <a:lnSpc>
                <a:spcPct val="93500"/>
              </a:lnSpc>
              <a:spcBef>
                <a:spcPts val="165"/>
              </a:spcBef>
              <a:buClr>
                <a:srgbClr val="00D100"/>
              </a:buClr>
              <a:buFont typeface="Times New Roman"/>
              <a:buChar char="–"/>
              <a:tabLst>
                <a:tab pos="236854" algn="l"/>
              </a:tabLst>
            </a:pPr>
            <a:r>
              <a:rPr sz="700" b="1" spc="5" dirty="0">
                <a:solidFill>
                  <a:srgbClr val="D81F00"/>
                </a:solidFill>
                <a:latin typeface="Times New Roman"/>
                <a:cs typeface="Times New Roman"/>
              </a:rPr>
              <a:t>Intention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: Decide when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and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what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information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should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be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transmitted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(a.k.a. </a:t>
            </a:r>
            <a:r>
              <a:rPr sz="700" i="1" dirty="0">
                <a:solidFill>
                  <a:srgbClr val="FF2800"/>
                </a:solidFill>
                <a:latin typeface="Times New Roman"/>
                <a:cs typeface="Times New Roman"/>
              </a:rPr>
              <a:t>strategic</a:t>
            </a:r>
            <a:r>
              <a:rPr sz="700" i="1" spc="1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700" i="1" spc="5" dirty="0">
                <a:solidFill>
                  <a:srgbClr val="FF2800"/>
                </a:solidFill>
                <a:latin typeface="Times New Roman"/>
                <a:cs typeface="Times New Roman"/>
              </a:rPr>
              <a:t>generation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). 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May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require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planning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and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reasoning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about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agents’ goals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and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beliefs.</a:t>
            </a:r>
            <a:endParaRPr sz="700">
              <a:latin typeface="Times New Roman"/>
              <a:cs typeface="Times New Roman"/>
            </a:endParaRPr>
          </a:p>
          <a:p>
            <a:pPr marL="238125" marR="81915" lvl="1" indent="-88265">
              <a:lnSpc>
                <a:spcPct val="92300"/>
              </a:lnSpc>
              <a:spcBef>
                <a:spcPts val="180"/>
              </a:spcBef>
              <a:buClr>
                <a:srgbClr val="00D100"/>
              </a:buClr>
              <a:buFont typeface="Times New Roman"/>
              <a:buChar char="–"/>
              <a:tabLst>
                <a:tab pos="236854" algn="l"/>
              </a:tabLst>
            </a:pPr>
            <a:r>
              <a:rPr sz="700" b="1" spc="10" dirty="0">
                <a:solidFill>
                  <a:srgbClr val="D81F00"/>
                </a:solidFill>
                <a:latin typeface="Times New Roman"/>
                <a:cs typeface="Times New Roman"/>
              </a:rPr>
              <a:t>Generation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: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Translate the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information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to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be 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communicated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(in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internal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logical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representation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or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“language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of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thought”)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into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string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of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words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desired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natural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language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(a.k.a. </a:t>
            </a:r>
            <a:r>
              <a:rPr sz="700" i="1" spc="5" dirty="0">
                <a:solidFill>
                  <a:srgbClr val="FF2800"/>
                </a:solidFill>
                <a:latin typeface="Times New Roman"/>
                <a:cs typeface="Times New Roman"/>
              </a:rPr>
              <a:t>tactical generation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).</a:t>
            </a:r>
            <a:endParaRPr sz="700">
              <a:latin typeface="Times New Roman"/>
              <a:cs typeface="Times New Roman"/>
            </a:endParaRPr>
          </a:p>
          <a:p>
            <a:pPr marL="238125" marR="5080" lvl="1" indent="-88265">
              <a:lnSpc>
                <a:spcPts val="790"/>
              </a:lnSpc>
              <a:spcBef>
                <a:spcPts val="185"/>
              </a:spcBef>
              <a:buClr>
                <a:srgbClr val="00D100"/>
              </a:buClr>
              <a:buFont typeface="Times New Roman"/>
              <a:buChar char="–"/>
              <a:tabLst>
                <a:tab pos="236854" algn="l"/>
              </a:tabLst>
            </a:pPr>
            <a:r>
              <a:rPr sz="700" b="1" spc="5" dirty="0">
                <a:solidFill>
                  <a:srgbClr val="D81F00"/>
                </a:solidFill>
                <a:latin typeface="Times New Roman"/>
                <a:cs typeface="Times New Roman"/>
              </a:rPr>
              <a:t>Synthesis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: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Output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string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desired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modality,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text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or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speech.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94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4867" y="122719"/>
            <a:ext cx="112839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25" dirty="0"/>
              <a:t>WSD</a:t>
            </a:r>
            <a:r>
              <a:rPr sz="1050" spc="-25" dirty="0"/>
              <a:t> </a:t>
            </a:r>
            <a:r>
              <a:rPr sz="1050" spc="10" dirty="0"/>
              <a:t>“line”</a:t>
            </a:r>
            <a:r>
              <a:rPr sz="1050" spc="-20" dirty="0"/>
              <a:t> </a:t>
            </a:r>
            <a:r>
              <a:rPr sz="1050" spc="15" dirty="0"/>
              <a:t>Corpus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2" y="414213"/>
            <a:ext cx="2261870" cy="11137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5570" marR="161290" indent="-103505">
              <a:lnSpc>
                <a:spcPct val="100000"/>
              </a:lnSpc>
              <a:spcBef>
                <a:spcPts val="11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spc="5" dirty="0">
                <a:latin typeface="Times New Roman"/>
                <a:cs typeface="Times New Roman"/>
              </a:rPr>
              <a:t>4,149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examples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from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newspaper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articles </a:t>
            </a:r>
            <a:r>
              <a:rPr sz="950" spc="-22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containing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the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word </a:t>
            </a:r>
            <a:r>
              <a:rPr sz="950" spc="5" dirty="0">
                <a:latin typeface="Times New Roman"/>
                <a:cs typeface="Times New Roman"/>
              </a:rPr>
              <a:t>“line.”</a:t>
            </a:r>
            <a:endParaRPr sz="950">
              <a:latin typeface="Times New Roman"/>
              <a:cs typeface="Times New Roman"/>
            </a:endParaRPr>
          </a:p>
          <a:p>
            <a:pPr marL="115570" marR="31750" indent="-103505">
              <a:lnSpc>
                <a:spcPct val="101200"/>
              </a:lnSpc>
              <a:spcBef>
                <a:spcPts val="26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spc="5" dirty="0">
                <a:latin typeface="Times New Roman"/>
                <a:cs typeface="Times New Roman"/>
              </a:rPr>
              <a:t>Each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instance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“line”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labeled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with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one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 </a:t>
            </a:r>
            <a:r>
              <a:rPr sz="950" spc="-22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6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senses </a:t>
            </a:r>
            <a:r>
              <a:rPr sz="950" spc="5" dirty="0">
                <a:latin typeface="Times New Roman"/>
                <a:cs typeface="Times New Roman"/>
              </a:rPr>
              <a:t>from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WordNet.</a:t>
            </a:r>
            <a:endParaRPr sz="95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102099"/>
              </a:lnSpc>
              <a:spcBef>
                <a:spcPts val="21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spc="5" dirty="0">
                <a:latin typeface="Times New Roman"/>
                <a:cs typeface="Times New Roman"/>
              </a:rPr>
              <a:t>Each example includes a </a:t>
            </a:r>
            <a:r>
              <a:rPr sz="950" dirty="0">
                <a:latin typeface="Times New Roman"/>
                <a:cs typeface="Times New Roman"/>
              </a:rPr>
              <a:t>sentence </a:t>
            </a:r>
            <a:r>
              <a:rPr sz="950" spc="5" dirty="0">
                <a:latin typeface="Times New Roman"/>
                <a:cs typeface="Times New Roman"/>
              </a:rPr>
              <a:t> containing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“line”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and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the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previous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sentence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for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context.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2072" y="122718"/>
            <a:ext cx="91313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Senses</a:t>
            </a:r>
            <a:r>
              <a:rPr sz="1050" spc="-20" dirty="0"/>
              <a:t> </a:t>
            </a:r>
            <a:r>
              <a:rPr sz="1050" spc="10" dirty="0"/>
              <a:t>of</a:t>
            </a:r>
            <a:r>
              <a:rPr sz="1050" spc="-20" dirty="0"/>
              <a:t> </a:t>
            </a:r>
            <a:r>
              <a:rPr sz="1050" spc="10" dirty="0"/>
              <a:t>“line”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133937" y="398911"/>
            <a:ext cx="2542540" cy="161734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40970" marR="138430" indent="-103505">
              <a:lnSpc>
                <a:spcPct val="80900"/>
              </a:lnSpc>
              <a:spcBef>
                <a:spcPts val="240"/>
              </a:spcBef>
              <a:buChar char="•"/>
              <a:tabLst>
                <a:tab pos="141605" algn="l"/>
              </a:tabLst>
            </a:pPr>
            <a:r>
              <a:rPr sz="600" spc="-5" dirty="0">
                <a:solidFill>
                  <a:srgbClr val="FF2800"/>
                </a:solidFill>
                <a:latin typeface="Times New Roman"/>
                <a:cs typeface="Times New Roman"/>
              </a:rPr>
              <a:t>Product</a:t>
            </a:r>
            <a:r>
              <a:rPr sz="600" spc="-5" dirty="0">
                <a:latin typeface="Times New Roman"/>
                <a:cs typeface="Times New Roman"/>
              </a:rPr>
              <a:t>: </a:t>
            </a:r>
            <a:r>
              <a:rPr sz="600" dirty="0">
                <a:latin typeface="Times New Roman"/>
                <a:cs typeface="Times New Roman"/>
              </a:rPr>
              <a:t>“While he </a:t>
            </a:r>
            <a:r>
              <a:rPr sz="600" spc="-5" dirty="0">
                <a:latin typeface="Times New Roman"/>
                <a:cs typeface="Times New Roman"/>
              </a:rPr>
              <a:t>wouldn’t</a:t>
            </a:r>
            <a:r>
              <a:rPr sz="600" dirty="0">
                <a:latin typeface="Times New Roman"/>
                <a:cs typeface="Times New Roman"/>
              </a:rPr>
              <a:t> estimate the </a:t>
            </a:r>
            <a:r>
              <a:rPr sz="600" spc="-5" dirty="0">
                <a:latin typeface="Times New Roman"/>
                <a:cs typeface="Times New Roman"/>
              </a:rPr>
              <a:t>sale</a:t>
            </a:r>
            <a:r>
              <a:rPr sz="600" dirty="0">
                <a:latin typeface="Times New Roman"/>
                <a:cs typeface="Times New Roman"/>
              </a:rPr>
              <a:t> price,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analysts have 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estimated that it </a:t>
            </a:r>
            <a:r>
              <a:rPr sz="600" spc="-5" dirty="0">
                <a:latin typeface="Times New Roman"/>
                <a:cs typeface="Times New Roman"/>
              </a:rPr>
              <a:t>would </a:t>
            </a:r>
            <a:r>
              <a:rPr sz="600" dirty="0">
                <a:latin typeface="Times New Roman"/>
                <a:cs typeface="Times New Roman"/>
              </a:rPr>
              <a:t>exceed $1 billion.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Kraft </a:t>
            </a:r>
            <a:r>
              <a:rPr sz="600" dirty="0">
                <a:latin typeface="Times New Roman"/>
                <a:cs typeface="Times New Roman"/>
              </a:rPr>
              <a:t>also told analysts it plans </a:t>
            </a:r>
            <a:r>
              <a:rPr sz="600" spc="-13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to develop and test a line of refrigerated entrees and desserts, under the 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Chillery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brand name.”</a:t>
            </a:r>
            <a:endParaRPr sz="600">
              <a:latin typeface="Times New Roman"/>
              <a:cs typeface="Times New Roman"/>
            </a:endParaRPr>
          </a:p>
          <a:p>
            <a:pPr marL="140970" marR="230504" indent="-103505">
              <a:lnSpc>
                <a:spcPct val="79900"/>
              </a:lnSpc>
              <a:spcBef>
                <a:spcPts val="140"/>
              </a:spcBef>
              <a:buChar char="•"/>
              <a:tabLst>
                <a:tab pos="141605" algn="l"/>
              </a:tabLst>
            </a:pPr>
            <a:r>
              <a:rPr sz="600" spc="-5" dirty="0">
                <a:solidFill>
                  <a:srgbClr val="FF2800"/>
                </a:solidFill>
                <a:latin typeface="Times New Roman"/>
                <a:cs typeface="Times New Roman"/>
              </a:rPr>
              <a:t>Formation</a:t>
            </a:r>
            <a:r>
              <a:rPr sz="600" spc="-5" dirty="0">
                <a:latin typeface="Times New Roman"/>
                <a:cs typeface="Times New Roman"/>
              </a:rPr>
              <a:t>: </a:t>
            </a:r>
            <a:r>
              <a:rPr sz="600" dirty="0">
                <a:latin typeface="Times New Roman"/>
                <a:cs typeface="Times New Roman"/>
              </a:rPr>
              <a:t>“C-LD-R L-V-S </a:t>
            </a:r>
            <a:r>
              <a:rPr sz="600" spc="-5" dirty="0">
                <a:latin typeface="Times New Roman"/>
                <a:cs typeface="Times New Roman"/>
              </a:rPr>
              <a:t>V-NNA</a:t>
            </a:r>
            <a:r>
              <a:rPr sz="600" dirty="0">
                <a:latin typeface="Times New Roman"/>
                <a:cs typeface="Times New Roman"/>
              </a:rPr>
              <a:t> reads a </a:t>
            </a:r>
            <a:r>
              <a:rPr sz="600" spc="-5" dirty="0">
                <a:latin typeface="Times New Roman"/>
                <a:cs typeface="Times New Roman"/>
              </a:rPr>
              <a:t>sign </a:t>
            </a:r>
            <a:r>
              <a:rPr sz="600" dirty="0">
                <a:latin typeface="Times New Roman"/>
                <a:cs typeface="Times New Roman"/>
              </a:rPr>
              <a:t>in Caldor’s book 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department. The 1,000 or </a:t>
            </a:r>
            <a:r>
              <a:rPr sz="600" spc="-5" dirty="0">
                <a:latin typeface="Times New Roman"/>
                <a:cs typeface="Times New Roman"/>
              </a:rPr>
              <a:t>so </a:t>
            </a:r>
            <a:r>
              <a:rPr sz="600" dirty="0">
                <a:latin typeface="Times New Roman"/>
                <a:cs typeface="Times New Roman"/>
              </a:rPr>
              <a:t>people fighting for a place in line have no </a:t>
            </a:r>
            <a:r>
              <a:rPr sz="600" spc="-13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trouble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filling in the blanks.”</a:t>
            </a:r>
            <a:endParaRPr sz="600">
              <a:latin typeface="Times New Roman"/>
              <a:cs typeface="Times New Roman"/>
            </a:endParaRPr>
          </a:p>
          <a:p>
            <a:pPr marL="140970" marR="83185" indent="-103505">
              <a:lnSpc>
                <a:spcPct val="79900"/>
              </a:lnSpc>
              <a:spcBef>
                <a:spcPts val="140"/>
              </a:spcBef>
              <a:buChar char="•"/>
              <a:tabLst>
                <a:tab pos="141605" algn="l"/>
              </a:tabLst>
            </a:pP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Text</a:t>
            </a:r>
            <a:r>
              <a:rPr sz="600" dirty="0">
                <a:latin typeface="Times New Roman"/>
                <a:cs typeface="Times New Roman"/>
              </a:rPr>
              <a:t>: “Newspaper editor </a:t>
            </a:r>
            <a:r>
              <a:rPr sz="600" spc="-5" dirty="0">
                <a:latin typeface="Times New Roman"/>
                <a:cs typeface="Times New Roman"/>
              </a:rPr>
              <a:t>Francis P. </a:t>
            </a:r>
            <a:r>
              <a:rPr sz="600" dirty="0">
                <a:latin typeface="Times New Roman"/>
                <a:cs typeface="Times New Roman"/>
              </a:rPr>
              <a:t>Church became famous for a 1897 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editorial, addressed to a child, that included the line “Yes, </a:t>
            </a:r>
            <a:r>
              <a:rPr sz="600" spc="-5" dirty="0">
                <a:latin typeface="Times New Roman"/>
                <a:cs typeface="Times New Roman"/>
              </a:rPr>
              <a:t>Virginia, </a:t>
            </a:r>
            <a:r>
              <a:rPr sz="600" dirty="0">
                <a:latin typeface="Times New Roman"/>
                <a:cs typeface="Times New Roman"/>
              </a:rPr>
              <a:t>there is </a:t>
            </a:r>
            <a:r>
              <a:rPr sz="600" spc="-13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a</a:t>
            </a:r>
            <a:r>
              <a:rPr sz="600" spc="-5" dirty="0">
                <a:latin typeface="Times New Roman"/>
                <a:cs typeface="Times New Roman"/>
              </a:rPr>
              <a:t> Santa</a:t>
            </a:r>
            <a:r>
              <a:rPr sz="600" dirty="0">
                <a:latin typeface="Times New Roman"/>
                <a:cs typeface="Times New Roman"/>
              </a:rPr>
              <a:t> Clause.”</a:t>
            </a:r>
            <a:endParaRPr sz="600">
              <a:latin typeface="Times New Roman"/>
              <a:cs typeface="Times New Roman"/>
            </a:endParaRPr>
          </a:p>
          <a:p>
            <a:pPr marL="140970" marR="93980" indent="-103505">
              <a:lnSpc>
                <a:spcPct val="79800"/>
              </a:lnSpc>
              <a:spcBef>
                <a:spcPts val="175"/>
              </a:spcBef>
              <a:buChar char="•"/>
              <a:tabLst>
                <a:tab pos="141605" algn="l"/>
              </a:tabLst>
            </a:pP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Cord</a:t>
            </a:r>
            <a:r>
              <a:rPr sz="600" dirty="0">
                <a:latin typeface="Times New Roman"/>
                <a:cs typeface="Times New Roman"/>
              </a:rPr>
              <a:t>: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“It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is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known</a:t>
            </a:r>
            <a:r>
              <a:rPr sz="600" spc="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as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an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aggressive,</a:t>
            </a:r>
            <a:r>
              <a:rPr sz="600" spc="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tenacious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litigator.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Richard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D. </a:t>
            </a:r>
            <a:r>
              <a:rPr sz="60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Parsons, </a:t>
            </a:r>
            <a:r>
              <a:rPr sz="600" dirty="0">
                <a:latin typeface="Times New Roman"/>
                <a:cs typeface="Times New Roman"/>
              </a:rPr>
              <a:t>a partner at </a:t>
            </a:r>
            <a:r>
              <a:rPr sz="600" spc="-5" dirty="0">
                <a:latin typeface="Times New Roman"/>
                <a:cs typeface="Times New Roman"/>
              </a:rPr>
              <a:t>Patterson,</a:t>
            </a:r>
            <a:r>
              <a:rPr sz="600" dirty="0">
                <a:latin typeface="Times New Roman"/>
                <a:cs typeface="Times New Roman"/>
              </a:rPr>
              <a:t> Belknap,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Webb and Tyler, likes the 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experience of opposing </a:t>
            </a:r>
            <a:r>
              <a:rPr sz="600" spc="-5" dirty="0">
                <a:latin typeface="Times New Roman"/>
                <a:cs typeface="Times New Roman"/>
              </a:rPr>
              <a:t>Sullivan </a:t>
            </a:r>
            <a:r>
              <a:rPr sz="600" dirty="0">
                <a:latin typeface="Times New Roman"/>
                <a:cs typeface="Times New Roman"/>
              </a:rPr>
              <a:t>&amp; Cromwell to “having a thousand-pound </a:t>
            </a:r>
            <a:r>
              <a:rPr sz="600" spc="-13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tuna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on the line.”</a:t>
            </a:r>
            <a:endParaRPr sz="600">
              <a:latin typeface="Times New Roman"/>
              <a:cs typeface="Times New Roman"/>
            </a:endParaRPr>
          </a:p>
          <a:p>
            <a:pPr marL="140970" marR="83185" indent="-103505">
              <a:lnSpc>
                <a:spcPct val="81200"/>
              </a:lnSpc>
              <a:spcBef>
                <a:spcPts val="130"/>
              </a:spcBef>
              <a:buChar char="•"/>
              <a:tabLst>
                <a:tab pos="141605" algn="l"/>
              </a:tabLst>
            </a:pPr>
            <a:r>
              <a:rPr sz="600" spc="-5" dirty="0">
                <a:solidFill>
                  <a:srgbClr val="FF2800"/>
                </a:solidFill>
                <a:latin typeface="Times New Roman"/>
                <a:cs typeface="Times New Roman"/>
              </a:rPr>
              <a:t>Division</a:t>
            </a:r>
            <a:r>
              <a:rPr sz="600" spc="-5" dirty="0">
                <a:latin typeface="Times New Roman"/>
                <a:cs typeface="Times New Roman"/>
              </a:rPr>
              <a:t>:</a:t>
            </a:r>
            <a:r>
              <a:rPr sz="600" spc="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“Today,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it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is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more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vital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than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ever.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In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1983,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the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act</a:t>
            </a:r>
            <a:r>
              <a:rPr sz="600" spc="1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was </a:t>
            </a:r>
            <a:r>
              <a:rPr sz="600" dirty="0">
                <a:latin typeface="Times New Roman"/>
                <a:cs typeface="Times New Roman"/>
              </a:rPr>
              <a:t> entrenched in a new constitution, </a:t>
            </a:r>
            <a:r>
              <a:rPr sz="600" spc="-5" dirty="0">
                <a:latin typeface="Times New Roman"/>
                <a:cs typeface="Times New Roman"/>
              </a:rPr>
              <a:t>which </a:t>
            </a:r>
            <a:r>
              <a:rPr sz="600" dirty="0">
                <a:latin typeface="Times New Roman"/>
                <a:cs typeface="Times New Roman"/>
              </a:rPr>
              <a:t>established a tricameral parliament </a:t>
            </a:r>
            <a:r>
              <a:rPr sz="600" spc="-13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along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racial lines, </a:t>
            </a:r>
            <a:r>
              <a:rPr sz="600" spc="-5" dirty="0">
                <a:latin typeface="Times New Roman"/>
                <a:cs typeface="Times New Roman"/>
              </a:rPr>
              <a:t>whith</a:t>
            </a:r>
            <a:r>
              <a:rPr sz="600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separate</a:t>
            </a:r>
            <a:r>
              <a:rPr sz="600" dirty="0">
                <a:latin typeface="Times New Roman"/>
                <a:cs typeface="Times New Roman"/>
              </a:rPr>
              <a:t> chambers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for </a:t>
            </a:r>
            <a:r>
              <a:rPr sz="600" spc="-5" dirty="0">
                <a:latin typeface="Times New Roman"/>
                <a:cs typeface="Times New Roman"/>
              </a:rPr>
              <a:t>whites,</a:t>
            </a:r>
            <a:r>
              <a:rPr sz="600" dirty="0">
                <a:latin typeface="Times New Roman"/>
                <a:cs typeface="Times New Roman"/>
              </a:rPr>
              <a:t> coloreds and </a:t>
            </a:r>
            <a:r>
              <a:rPr sz="600" spc="-5" dirty="0">
                <a:latin typeface="Times New Roman"/>
                <a:cs typeface="Times New Roman"/>
              </a:rPr>
              <a:t>Asians </a:t>
            </a:r>
            <a:r>
              <a:rPr sz="600" dirty="0">
                <a:latin typeface="Times New Roman"/>
                <a:cs typeface="Times New Roman"/>
              </a:rPr>
              <a:t> but</a:t>
            </a:r>
            <a:r>
              <a:rPr sz="600" spc="-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none for blacks.”</a:t>
            </a:r>
            <a:endParaRPr sz="600">
              <a:latin typeface="Times New Roman"/>
              <a:cs typeface="Times New Roman"/>
            </a:endParaRPr>
          </a:p>
          <a:p>
            <a:pPr marL="140970" marR="30480" indent="-103505">
              <a:lnSpc>
                <a:spcPts val="670"/>
              </a:lnSpc>
              <a:spcBef>
                <a:spcPts val="60"/>
              </a:spcBef>
              <a:buChar char="•"/>
              <a:tabLst>
                <a:tab pos="141605" algn="l"/>
              </a:tabLst>
            </a:pPr>
            <a:r>
              <a:rPr sz="600" spc="-5" dirty="0">
                <a:solidFill>
                  <a:srgbClr val="FF2800"/>
                </a:solidFill>
                <a:latin typeface="Times New Roman"/>
                <a:cs typeface="Times New Roman"/>
              </a:rPr>
              <a:t>Phone</a:t>
            </a:r>
            <a:r>
              <a:rPr sz="600" spc="-5" dirty="0">
                <a:latin typeface="Times New Roman"/>
                <a:cs typeface="Times New Roman"/>
              </a:rPr>
              <a:t>:</a:t>
            </a:r>
            <a:r>
              <a:rPr sz="600" spc="2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“On</a:t>
            </a:r>
            <a:r>
              <a:rPr sz="600" spc="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the</a:t>
            </a:r>
            <a:r>
              <a:rPr sz="600" spc="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tape</a:t>
            </a:r>
            <a:r>
              <a:rPr sz="600" spc="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recording</a:t>
            </a:r>
            <a:r>
              <a:rPr sz="600" spc="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of</a:t>
            </a:r>
            <a:r>
              <a:rPr sz="600" spc="2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Mrs.</a:t>
            </a:r>
            <a:r>
              <a:rPr sz="600" spc="25" dirty="0">
                <a:latin typeface="Times New Roman"/>
                <a:cs typeface="Times New Roman"/>
              </a:rPr>
              <a:t> </a:t>
            </a:r>
            <a:r>
              <a:rPr sz="600" spc="-5" dirty="0">
                <a:latin typeface="Times New Roman"/>
                <a:cs typeface="Times New Roman"/>
              </a:rPr>
              <a:t>Guba's</a:t>
            </a:r>
            <a:r>
              <a:rPr sz="600" spc="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call</a:t>
            </a:r>
            <a:r>
              <a:rPr sz="600" spc="2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to</a:t>
            </a:r>
            <a:r>
              <a:rPr sz="600" spc="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the</a:t>
            </a:r>
            <a:r>
              <a:rPr sz="600" spc="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911</a:t>
            </a:r>
            <a:r>
              <a:rPr sz="600" spc="25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emergency </a:t>
            </a:r>
            <a:r>
              <a:rPr sz="600" spc="5" dirty="0">
                <a:latin typeface="Times New Roman"/>
                <a:cs typeface="Times New Roman"/>
              </a:rPr>
              <a:t> </a:t>
            </a:r>
            <a:r>
              <a:rPr sz="900" baseline="9259" dirty="0">
                <a:latin typeface="Times New Roman"/>
                <a:cs typeface="Times New Roman"/>
              </a:rPr>
              <a:t>line,</a:t>
            </a:r>
            <a:r>
              <a:rPr sz="900" spc="-7" baseline="9259" dirty="0">
                <a:latin typeface="Times New Roman"/>
                <a:cs typeface="Times New Roman"/>
              </a:rPr>
              <a:t> </a:t>
            </a:r>
            <a:r>
              <a:rPr sz="900" baseline="9259" dirty="0">
                <a:latin typeface="Times New Roman"/>
                <a:cs typeface="Times New Roman"/>
              </a:rPr>
              <a:t>played at the</a:t>
            </a:r>
            <a:r>
              <a:rPr sz="900" spc="-7" baseline="9259" dirty="0">
                <a:latin typeface="Times New Roman"/>
                <a:cs typeface="Times New Roman"/>
              </a:rPr>
              <a:t> </a:t>
            </a:r>
            <a:r>
              <a:rPr sz="900" baseline="9259" dirty="0">
                <a:latin typeface="Times New Roman"/>
                <a:cs typeface="Times New Roman"/>
              </a:rPr>
              <a:t>trial, the baby </a:t>
            </a:r>
            <a:r>
              <a:rPr sz="900" spc="-7" baseline="9259" dirty="0">
                <a:latin typeface="Times New Roman"/>
                <a:cs typeface="Times New Roman"/>
              </a:rPr>
              <a:t>sitter </a:t>
            </a:r>
            <a:r>
              <a:rPr sz="900" baseline="9259" dirty="0">
                <a:latin typeface="Times New Roman"/>
                <a:cs typeface="Times New Roman"/>
              </a:rPr>
              <a:t>is heard begging for</a:t>
            </a:r>
            <a:r>
              <a:rPr sz="900" spc="-7" baseline="9259" dirty="0">
                <a:latin typeface="Times New Roman"/>
                <a:cs typeface="Times New Roman"/>
              </a:rPr>
              <a:t> </a:t>
            </a:r>
            <a:r>
              <a:rPr sz="900" baseline="9259" dirty="0">
                <a:latin typeface="Times New Roman"/>
                <a:cs typeface="Times New Roman"/>
              </a:rPr>
              <a:t>an ambulance.”</a:t>
            </a:r>
            <a:r>
              <a:rPr sz="900" spc="52" baseline="9259" dirty="0">
                <a:latin typeface="Times New Roman"/>
                <a:cs typeface="Times New Roman"/>
              </a:rPr>
              <a:t> </a:t>
            </a:r>
            <a:r>
              <a:rPr sz="350" dirty="0">
                <a:latin typeface="Arial"/>
                <a:cs typeface="Arial"/>
              </a:rPr>
              <a:t>95</a:t>
            </a:r>
            <a:endParaRPr sz="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8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96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3374" y="122718"/>
            <a:ext cx="211137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Experimental</a:t>
            </a:r>
            <a:r>
              <a:rPr sz="1050" spc="-5" dirty="0"/>
              <a:t> </a:t>
            </a:r>
            <a:r>
              <a:rPr sz="1050" spc="10" dirty="0"/>
              <a:t>Data</a:t>
            </a:r>
            <a:r>
              <a:rPr sz="1050" dirty="0"/>
              <a:t> </a:t>
            </a:r>
            <a:r>
              <a:rPr sz="1050" spc="10" dirty="0"/>
              <a:t>for</a:t>
            </a:r>
            <a:r>
              <a:rPr sz="1050" dirty="0"/>
              <a:t> </a:t>
            </a:r>
            <a:r>
              <a:rPr sz="1050" spc="25" dirty="0"/>
              <a:t>WSD</a:t>
            </a:r>
            <a:r>
              <a:rPr sz="1050" spc="-5" dirty="0"/>
              <a:t> </a:t>
            </a:r>
            <a:r>
              <a:rPr sz="1050" spc="10" dirty="0"/>
              <a:t>of</a:t>
            </a:r>
            <a:r>
              <a:rPr sz="1050" dirty="0"/>
              <a:t> </a:t>
            </a:r>
            <a:r>
              <a:rPr sz="1050" spc="10" dirty="0"/>
              <a:t>“line”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2" y="414212"/>
            <a:ext cx="2251075" cy="1274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5570" marR="45085" indent="-103505">
              <a:lnSpc>
                <a:spcPct val="100000"/>
              </a:lnSpc>
              <a:spcBef>
                <a:spcPts val="11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Sample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equal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number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examples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each </a:t>
            </a:r>
            <a:r>
              <a:rPr sz="950" spc="-22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sense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to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construct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corpus</a:t>
            </a:r>
            <a:r>
              <a:rPr sz="95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2,094.</a:t>
            </a:r>
            <a:endParaRPr sz="95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101200"/>
              </a:lnSpc>
              <a:spcBef>
                <a:spcPts val="26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spc="5" dirty="0">
                <a:latin typeface="Times New Roman"/>
                <a:cs typeface="Times New Roman"/>
              </a:rPr>
              <a:t>Represent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simple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binary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vectors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word </a:t>
            </a:r>
            <a:r>
              <a:rPr sz="950" spc="-22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occurrences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in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2</a:t>
            </a:r>
            <a:r>
              <a:rPr sz="950" dirty="0">
                <a:latin typeface="Times New Roman"/>
                <a:cs typeface="Times New Roman"/>
              </a:rPr>
              <a:t> sentence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context.</a:t>
            </a:r>
            <a:endParaRPr sz="95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8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Stop</a:t>
            </a:r>
            <a:r>
              <a:rPr sz="850" spc="-2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words</a:t>
            </a:r>
            <a:r>
              <a:rPr sz="850" spc="-2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eliminated</a:t>
            </a:r>
            <a:endParaRPr sz="85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21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Stemmed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to eliminate morphological variation</a:t>
            </a:r>
            <a:endParaRPr sz="850">
              <a:latin typeface="Times New Roman"/>
              <a:cs typeface="Times New Roman"/>
            </a:endParaRPr>
          </a:p>
          <a:p>
            <a:pPr marL="115570" marR="232410" indent="-103505">
              <a:lnSpc>
                <a:spcPct val="101200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Final </a:t>
            </a:r>
            <a:r>
              <a:rPr sz="950" spc="5" dirty="0">
                <a:latin typeface="Times New Roman"/>
                <a:cs typeface="Times New Roman"/>
              </a:rPr>
              <a:t>examples represented </a:t>
            </a:r>
            <a:r>
              <a:rPr sz="950" dirty="0">
                <a:latin typeface="Times New Roman"/>
                <a:cs typeface="Times New Roman"/>
              </a:rPr>
              <a:t>with </a:t>
            </a:r>
            <a:r>
              <a:rPr sz="950" spc="5" dirty="0">
                <a:latin typeface="Times New Roman"/>
                <a:cs typeface="Times New Roman"/>
              </a:rPr>
              <a:t>2,859 </a:t>
            </a:r>
            <a:r>
              <a:rPr sz="950" spc="-229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binary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word </a:t>
            </a:r>
            <a:r>
              <a:rPr sz="950" spc="5" dirty="0">
                <a:latin typeface="Times New Roman"/>
                <a:cs typeface="Times New Roman"/>
              </a:rPr>
              <a:t>features.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97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6173" y="122717"/>
            <a:ext cx="118491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Learning</a:t>
            </a:r>
            <a:r>
              <a:rPr sz="1050" spc="-50" dirty="0"/>
              <a:t> </a:t>
            </a:r>
            <a:r>
              <a:rPr sz="1050" spc="10" dirty="0"/>
              <a:t>Algorithms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1" y="395852"/>
            <a:ext cx="2272030" cy="14395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5570" indent="-103505">
              <a:lnSpc>
                <a:spcPct val="100000"/>
              </a:lnSpc>
              <a:spcBef>
                <a:spcPts val="1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Naïve</a:t>
            </a:r>
            <a:r>
              <a:rPr sz="700" spc="-35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Bayes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Binary features</a:t>
            </a:r>
            <a:endParaRPr sz="6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3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15" dirty="0">
                <a:latin typeface="Times New Roman"/>
                <a:cs typeface="Times New Roman"/>
              </a:rPr>
              <a:t>K</a:t>
            </a:r>
            <a:r>
              <a:rPr sz="700" spc="-4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Nearest</a:t>
            </a:r>
            <a:r>
              <a:rPr sz="700" spc="-35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Neighbor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Simple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instance-based algorithm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with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 k=3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and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Hamming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distance</a:t>
            </a:r>
            <a:endParaRPr sz="6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2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Perceptron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Simple</a:t>
            </a:r>
            <a:r>
              <a:rPr sz="600" spc="-2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neural-network</a:t>
            </a:r>
            <a:r>
              <a:rPr sz="600" spc="-2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algorithm.</a:t>
            </a:r>
            <a:endParaRPr sz="600">
              <a:latin typeface="Times New Roman"/>
              <a:cs typeface="Times New Roman"/>
            </a:endParaRPr>
          </a:p>
          <a:p>
            <a:pPr marL="115570" indent="-103505">
              <a:lnSpc>
                <a:spcPts val="830"/>
              </a:lnSpc>
              <a:spcBef>
                <a:spcPts val="3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10" dirty="0">
                <a:latin typeface="Times New Roman"/>
                <a:cs typeface="Times New Roman"/>
              </a:rPr>
              <a:t>C4.5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ts val="710"/>
              </a:lnSpc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State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of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art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decision-tree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induction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algorithm</a:t>
            </a:r>
            <a:endParaRPr sz="6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2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PFOIL-DNF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Simple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logical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rule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learner for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Disjunctive Normal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Form</a:t>
            </a:r>
            <a:endParaRPr sz="6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3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PFOIL-CNF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Simple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logical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rule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learner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for Conjunctive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Normal Form</a:t>
            </a:r>
            <a:endParaRPr sz="6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3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PFOIL-DLIST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Simple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logical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rule learner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for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decision-list of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conjunctive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rules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99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10"/>
              </a:spcBef>
            </a:pPr>
            <a:r>
              <a:rPr dirty="0"/>
              <a:t>Discussion</a:t>
            </a:r>
            <a:r>
              <a:rPr spc="-35" dirty="0"/>
              <a:t> </a:t>
            </a:r>
            <a:r>
              <a:rPr spc="5" dirty="0"/>
              <a:t>of</a:t>
            </a: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pc="5" dirty="0"/>
              <a:t>Learning</a:t>
            </a:r>
            <a:r>
              <a:rPr spc="-15" dirty="0"/>
              <a:t> </a:t>
            </a:r>
            <a:r>
              <a:rPr spc="5" dirty="0"/>
              <a:t>Curves</a:t>
            </a:r>
            <a:r>
              <a:rPr spc="-10" dirty="0"/>
              <a:t> </a:t>
            </a:r>
            <a:r>
              <a:rPr spc="5" dirty="0"/>
              <a:t>for</a:t>
            </a:r>
            <a:r>
              <a:rPr spc="-10" dirty="0"/>
              <a:t> </a:t>
            </a:r>
            <a:r>
              <a:rPr spc="10" dirty="0"/>
              <a:t>WSD</a:t>
            </a:r>
            <a:r>
              <a:rPr spc="-15" dirty="0"/>
              <a:t> </a:t>
            </a:r>
            <a:r>
              <a:rPr spc="5" dirty="0"/>
              <a:t>of</a:t>
            </a:r>
            <a:r>
              <a:rPr spc="-10" dirty="0"/>
              <a:t> </a:t>
            </a:r>
            <a:r>
              <a:rPr spc="5" dirty="0"/>
              <a:t>“line”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1531" y="386977"/>
            <a:ext cx="2268855" cy="131254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15570" indent="-103505">
              <a:lnSpc>
                <a:spcPct val="100000"/>
              </a:lnSpc>
              <a:spcBef>
                <a:spcPts val="30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Naïve</a:t>
            </a:r>
            <a:r>
              <a:rPr sz="850" spc="-5" dirty="0">
                <a:latin typeface="Times New Roman"/>
                <a:cs typeface="Times New Roman"/>
              </a:rPr>
              <a:t> Bayes and </a:t>
            </a:r>
            <a:r>
              <a:rPr sz="850" spc="-10" dirty="0">
                <a:latin typeface="Times New Roman"/>
                <a:cs typeface="Times New Roman"/>
              </a:rPr>
              <a:t>Perceptron</a:t>
            </a:r>
            <a:r>
              <a:rPr sz="850" spc="-5" dirty="0">
                <a:latin typeface="Times New Roman"/>
                <a:cs typeface="Times New Roman"/>
              </a:rPr>
              <a:t> give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 best results.</a:t>
            </a:r>
            <a:endParaRPr sz="850">
              <a:latin typeface="Times New Roman"/>
              <a:cs typeface="Times New Roman"/>
            </a:endParaRPr>
          </a:p>
          <a:p>
            <a:pPr marL="115570" marR="322580" indent="-103505">
              <a:lnSpc>
                <a:spcPts val="1000"/>
              </a:lnSpc>
              <a:spcBef>
                <a:spcPts val="259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Both use a </a:t>
            </a:r>
            <a:r>
              <a:rPr sz="850" spc="-10" dirty="0">
                <a:latin typeface="Times New Roman"/>
                <a:cs typeface="Times New Roman"/>
              </a:rPr>
              <a:t>weighted </a:t>
            </a:r>
            <a:r>
              <a:rPr sz="850" spc="-5" dirty="0">
                <a:latin typeface="Times New Roman"/>
                <a:cs typeface="Times New Roman"/>
              </a:rPr>
              <a:t>linear combination of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evidence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from many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features.</a:t>
            </a:r>
            <a:endParaRPr sz="850">
              <a:latin typeface="Times New Roman"/>
              <a:cs typeface="Times New Roman"/>
            </a:endParaRPr>
          </a:p>
          <a:p>
            <a:pPr marL="115570" marR="75565" indent="-103505">
              <a:lnSpc>
                <a:spcPct val="97900"/>
              </a:lnSpc>
              <a:spcBef>
                <a:spcPts val="20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Symbolic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systems</a:t>
            </a:r>
            <a:r>
              <a:rPr sz="850" spc="-5" dirty="0">
                <a:latin typeface="Times New Roman"/>
                <a:cs typeface="Times New Roman"/>
              </a:rPr>
              <a:t> that try to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find a </a:t>
            </a:r>
            <a:r>
              <a:rPr sz="850" spc="-10" dirty="0">
                <a:latin typeface="Times New Roman"/>
                <a:cs typeface="Times New Roman"/>
              </a:rPr>
              <a:t>small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set</a:t>
            </a:r>
            <a:r>
              <a:rPr sz="850" spc="-5" dirty="0">
                <a:latin typeface="Times New Roman"/>
                <a:cs typeface="Times New Roman"/>
              </a:rPr>
              <a:t> of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relevant features tend to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overfit the training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data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and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are not as accurate.</a:t>
            </a:r>
            <a:endParaRPr sz="850">
              <a:latin typeface="Times New Roman"/>
              <a:cs typeface="Times New Roman"/>
            </a:endParaRPr>
          </a:p>
          <a:p>
            <a:pPr marL="115570" marR="13970" indent="-103505">
              <a:lnSpc>
                <a:spcPts val="1000"/>
              </a:lnSpc>
              <a:spcBef>
                <a:spcPts val="254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Nearest</a:t>
            </a:r>
            <a:r>
              <a:rPr sz="850" spc="-5" dirty="0">
                <a:latin typeface="Times New Roman"/>
                <a:cs typeface="Times New Roman"/>
              </a:rPr>
              <a:t> neighbor method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that </a:t>
            </a:r>
            <a:r>
              <a:rPr sz="850" spc="-10" dirty="0">
                <a:latin typeface="Times New Roman"/>
                <a:cs typeface="Times New Roman"/>
              </a:rPr>
              <a:t>weights</a:t>
            </a:r>
            <a:r>
              <a:rPr sz="850" spc="-5" dirty="0">
                <a:latin typeface="Times New Roman"/>
                <a:cs typeface="Times New Roman"/>
              </a:rPr>
              <a:t> all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features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equally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is also not as accurate.</a:t>
            </a:r>
            <a:endParaRPr sz="85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18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Of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symbolic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systems,</a:t>
            </a:r>
            <a:r>
              <a:rPr sz="850" spc="-5" dirty="0">
                <a:latin typeface="Times New Roman"/>
                <a:cs typeface="Times New Roman"/>
              </a:rPr>
              <a:t> decision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lists </a:t>
            </a:r>
            <a:r>
              <a:rPr sz="850" spc="-10" dirty="0">
                <a:latin typeface="Times New Roman"/>
                <a:cs typeface="Times New Roman"/>
              </a:rPr>
              <a:t>work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 best.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7513" y="767774"/>
            <a:ext cx="124206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Other</a:t>
            </a:r>
            <a:r>
              <a:rPr sz="1050" spc="-30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Syntactic</a:t>
            </a:r>
            <a:r>
              <a:rPr sz="1050" spc="-2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1050" spc="15" dirty="0">
                <a:solidFill>
                  <a:srgbClr val="4452FF"/>
                </a:solidFill>
                <a:latin typeface="Times New Roman"/>
                <a:cs typeface="Times New Roman"/>
              </a:rPr>
              <a:t>Tasks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2983" y="122718"/>
            <a:ext cx="113157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Word</a:t>
            </a:r>
            <a:r>
              <a:rPr sz="1050" spc="-40" dirty="0"/>
              <a:t> </a:t>
            </a:r>
            <a:r>
              <a:rPr sz="1050" spc="10" dirty="0"/>
              <a:t>Segmentation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1" y="403501"/>
            <a:ext cx="2299335" cy="141478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15570" marR="29209" indent="-103505">
              <a:lnSpc>
                <a:spcPts val="900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Breaking a </a:t>
            </a:r>
            <a:r>
              <a:rPr sz="850" spc="-10" dirty="0">
                <a:latin typeface="Times New Roman"/>
                <a:cs typeface="Times New Roman"/>
              </a:rPr>
              <a:t>string</a:t>
            </a:r>
            <a:r>
              <a:rPr sz="850" spc="-5" dirty="0">
                <a:latin typeface="Times New Roman"/>
                <a:cs typeface="Times New Roman"/>
              </a:rPr>
              <a:t> of characters (graphemes)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into a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sequence </a:t>
            </a:r>
            <a:r>
              <a:rPr sz="850" spc="-5" dirty="0">
                <a:latin typeface="Times New Roman"/>
                <a:cs typeface="Times New Roman"/>
              </a:rPr>
              <a:t>of </a:t>
            </a:r>
            <a:r>
              <a:rPr sz="850" spc="-10" dirty="0">
                <a:latin typeface="Times New Roman"/>
                <a:cs typeface="Times New Roman"/>
              </a:rPr>
              <a:t>words.</a:t>
            </a:r>
            <a:endParaRPr sz="850">
              <a:latin typeface="Times New Roman"/>
              <a:cs typeface="Times New Roman"/>
            </a:endParaRPr>
          </a:p>
          <a:p>
            <a:pPr marL="115570" marR="133350" indent="-103505">
              <a:lnSpc>
                <a:spcPts val="910"/>
              </a:lnSpc>
              <a:spcBef>
                <a:spcPts val="204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In </a:t>
            </a:r>
            <a:r>
              <a:rPr sz="850" spc="-10" dirty="0">
                <a:latin typeface="Times New Roman"/>
                <a:cs typeface="Times New Roman"/>
              </a:rPr>
              <a:t>some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written</a:t>
            </a:r>
            <a:r>
              <a:rPr sz="850" spc="-5" dirty="0">
                <a:latin typeface="Times New Roman"/>
                <a:cs typeface="Times New Roman"/>
              </a:rPr>
              <a:t> languages (e.g. Chinese) </a:t>
            </a:r>
            <a:r>
              <a:rPr sz="850" spc="-10" dirty="0">
                <a:latin typeface="Times New Roman"/>
                <a:cs typeface="Times New Roman"/>
              </a:rPr>
              <a:t>words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are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not </a:t>
            </a:r>
            <a:r>
              <a:rPr sz="850" spc="-10" dirty="0">
                <a:latin typeface="Times New Roman"/>
                <a:cs typeface="Times New Roman"/>
              </a:rPr>
              <a:t>separated</a:t>
            </a:r>
            <a:r>
              <a:rPr sz="850" spc="-5" dirty="0">
                <a:latin typeface="Times New Roman"/>
                <a:cs typeface="Times New Roman"/>
              </a:rPr>
              <a:t> by </a:t>
            </a:r>
            <a:r>
              <a:rPr sz="850" spc="-10" dirty="0">
                <a:latin typeface="Times New Roman"/>
                <a:cs typeface="Times New Roman"/>
              </a:rPr>
              <a:t>spaces.</a:t>
            </a:r>
            <a:endParaRPr sz="850">
              <a:latin typeface="Times New Roman"/>
              <a:cs typeface="Times New Roman"/>
            </a:endParaRPr>
          </a:p>
          <a:p>
            <a:pPr marL="115570" marR="5080" indent="-103505">
              <a:lnSpc>
                <a:spcPts val="910"/>
              </a:lnSpc>
              <a:spcBef>
                <a:spcPts val="22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Even in English, characters other than </a:t>
            </a:r>
            <a:r>
              <a:rPr sz="850" spc="-10" dirty="0">
                <a:latin typeface="Times New Roman"/>
                <a:cs typeface="Times New Roman"/>
              </a:rPr>
              <a:t>white-space </a:t>
            </a:r>
            <a:r>
              <a:rPr sz="850" spc="-19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can be used to </a:t>
            </a:r>
            <a:r>
              <a:rPr sz="850" spc="-10" dirty="0">
                <a:latin typeface="Times New Roman"/>
                <a:cs typeface="Times New Roman"/>
              </a:rPr>
              <a:t>separate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words</a:t>
            </a:r>
            <a:r>
              <a:rPr sz="850" spc="-5" dirty="0">
                <a:latin typeface="Times New Roman"/>
                <a:cs typeface="Times New Roman"/>
              </a:rPr>
              <a:t> [e.g.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b="1" spc="-5" dirty="0">
                <a:solidFill>
                  <a:srgbClr val="FF594F"/>
                </a:solidFill>
                <a:latin typeface="Times New Roman"/>
                <a:cs typeface="Times New Roman"/>
              </a:rPr>
              <a:t>, ; . - : ( ) </a:t>
            </a:r>
            <a:r>
              <a:rPr sz="850" spc="-5" dirty="0">
                <a:latin typeface="Times New Roman"/>
                <a:cs typeface="Times New Roman"/>
              </a:rPr>
              <a:t>]</a:t>
            </a:r>
            <a:endParaRPr sz="85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8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Examples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from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English</a:t>
            </a:r>
            <a:r>
              <a:rPr sz="850" spc="-2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URLs:</a:t>
            </a:r>
            <a:endParaRPr sz="85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0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jumptheshark.com</a:t>
            </a:r>
            <a:r>
              <a:rPr sz="7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20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jump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shark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.com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2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myspace.com/pluckerswingbar</a:t>
            </a:r>
            <a:endParaRPr sz="700">
              <a:latin typeface="Times New Roman"/>
              <a:cs typeface="Times New Roman"/>
            </a:endParaRPr>
          </a:p>
          <a:p>
            <a:pPr marL="241935">
              <a:lnSpc>
                <a:spcPct val="100000"/>
              </a:lnSpc>
              <a:spcBef>
                <a:spcPts val="95"/>
              </a:spcBef>
            </a:pPr>
            <a:r>
              <a:rPr sz="700" spc="20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myspace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.com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pluckers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wing bar</a:t>
            </a:r>
            <a:endParaRPr sz="700">
              <a:latin typeface="Times New Roman"/>
              <a:cs typeface="Times New Roman"/>
            </a:endParaRPr>
          </a:p>
          <a:p>
            <a:pPr marL="233679">
              <a:lnSpc>
                <a:spcPct val="100000"/>
              </a:lnSpc>
              <a:spcBef>
                <a:spcPts val="155"/>
              </a:spcBef>
            </a:pPr>
            <a:r>
              <a:rPr sz="700" b="1" spc="-480" dirty="0">
                <a:latin typeface="Symbol"/>
                <a:cs typeface="Symbol"/>
              </a:rPr>
              <a:t></a:t>
            </a:r>
            <a:r>
              <a:rPr sz="1050" spc="30" baseline="3968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r>
              <a:rPr sz="1050" spc="7" baseline="3968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1050" spc="15" baseline="3968" dirty="0">
                <a:solidFill>
                  <a:srgbClr val="4348AA"/>
                </a:solidFill>
                <a:latin typeface="Times New Roman"/>
                <a:cs typeface="Times New Roman"/>
              </a:rPr>
              <a:t>myspace</a:t>
            </a:r>
            <a:r>
              <a:rPr sz="1050" spc="7" baseline="3968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1050" spc="15" baseline="3968" dirty="0">
                <a:solidFill>
                  <a:srgbClr val="4348AA"/>
                </a:solidFill>
                <a:latin typeface="Times New Roman"/>
                <a:cs typeface="Times New Roman"/>
              </a:rPr>
              <a:t>.com</a:t>
            </a:r>
            <a:r>
              <a:rPr sz="1050" spc="7" baseline="3968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1050" spc="15" baseline="3968" dirty="0">
                <a:solidFill>
                  <a:srgbClr val="4348AA"/>
                </a:solidFill>
                <a:latin typeface="Times New Roman"/>
                <a:cs typeface="Times New Roman"/>
              </a:rPr>
              <a:t>plucker</a:t>
            </a:r>
            <a:r>
              <a:rPr sz="1050" spc="7" baseline="3968" dirty="0">
                <a:solidFill>
                  <a:srgbClr val="4348AA"/>
                </a:solidFill>
                <a:latin typeface="Times New Roman"/>
                <a:cs typeface="Times New Roman"/>
              </a:rPr>
              <a:t> swin</a:t>
            </a:r>
            <a:r>
              <a:rPr sz="1050" spc="15" baseline="3968" dirty="0">
                <a:solidFill>
                  <a:srgbClr val="4348AA"/>
                </a:solidFill>
                <a:latin typeface="Times New Roman"/>
                <a:cs typeface="Times New Roman"/>
              </a:rPr>
              <a:t>g</a:t>
            </a:r>
            <a:r>
              <a:rPr sz="1050" spc="7" baseline="3968" dirty="0">
                <a:solidFill>
                  <a:srgbClr val="4348AA"/>
                </a:solidFill>
                <a:latin typeface="Times New Roman"/>
                <a:cs typeface="Times New Roman"/>
              </a:rPr>
              <a:t> bar</a:t>
            </a:r>
            <a:endParaRPr sz="1050" baseline="3968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8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108" y="122718"/>
            <a:ext cx="136080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Morphological</a:t>
            </a:r>
            <a:r>
              <a:rPr sz="1050" spc="-45" dirty="0"/>
              <a:t> </a:t>
            </a:r>
            <a:r>
              <a:rPr sz="1050" spc="10" dirty="0"/>
              <a:t>Analysis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2" y="414212"/>
            <a:ext cx="2205355" cy="1500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5570" marR="131445" indent="-103505">
              <a:lnSpc>
                <a:spcPct val="104000"/>
              </a:lnSpc>
              <a:spcBef>
                <a:spcPts val="90"/>
              </a:spcBef>
              <a:buClr>
                <a:srgbClr val="FF2800"/>
              </a:buClr>
              <a:buFont typeface="Times New Roman"/>
              <a:buChar char="•"/>
              <a:tabLst>
                <a:tab pos="116205" algn="l"/>
              </a:tabLst>
            </a:pPr>
            <a:r>
              <a:rPr sz="700" b="1" i="1" spc="5" dirty="0">
                <a:latin typeface="Times New Roman"/>
                <a:cs typeface="Times New Roman"/>
              </a:rPr>
              <a:t>Morphology </a:t>
            </a:r>
            <a:r>
              <a:rPr sz="700" spc="5" dirty="0">
                <a:latin typeface="Times New Roman"/>
                <a:cs typeface="Times New Roman"/>
              </a:rPr>
              <a:t>is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the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field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of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linguistics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that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studies the </a:t>
            </a:r>
            <a:r>
              <a:rPr sz="700" spc="-16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internal</a:t>
            </a:r>
            <a:r>
              <a:rPr sz="700" dirty="0">
                <a:latin typeface="Times New Roman"/>
                <a:cs typeface="Times New Roman"/>
              </a:rPr>
              <a:t> structure</a:t>
            </a:r>
            <a:r>
              <a:rPr sz="700" spc="5" dirty="0">
                <a:latin typeface="Times New Roman"/>
                <a:cs typeface="Times New Roman"/>
              </a:rPr>
              <a:t> of words. </a:t>
            </a:r>
            <a:r>
              <a:rPr sz="700" spc="10" dirty="0">
                <a:latin typeface="Times New Roman"/>
                <a:cs typeface="Times New Roman"/>
              </a:rPr>
              <a:t>(Wikipedia)</a:t>
            </a:r>
            <a:endParaRPr sz="700">
              <a:latin typeface="Times New Roman"/>
              <a:cs typeface="Times New Roman"/>
            </a:endParaRPr>
          </a:p>
          <a:p>
            <a:pPr marL="115570" marR="208279" indent="-103505">
              <a:lnSpc>
                <a:spcPct val="101299"/>
              </a:lnSpc>
              <a:spcBef>
                <a:spcPts val="19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15" dirty="0">
                <a:latin typeface="Times New Roman"/>
                <a:cs typeface="Times New Roman"/>
              </a:rPr>
              <a:t>A </a:t>
            </a:r>
            <a:r>
              <a:rPr sz="700" b="1" i="1" spc="10" dirty="0">
                <a:latin typeface="Times New Roman"/>
                <a:cs typeface="Times New Roman"/>
              </a:rPr>
              <a:t>morpheme </a:t>
            </a:r>
            <a:r>
              <a:rPr sz="700" spc="5" dirty="0">
                <a:latin typeface="Times New Roman"/>
                <a:cs typeface="Times New Roman"/>
              </a:rPr>
              <a:t>is the smallest linguistic unit that </a:t>
            </a:r>
            <a:r>
              <a:rPr sz="700" spc="10" dirty="0">
                <a:latin typeface="Times New Roman"/>
                <a:cs typeface="Times New Roman"/>
              </a:rPr>
              <a:t>has </a:t>
            </a:r>
            <a:r>
              <a:rPr sz="700" spc="-16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semantic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meaning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(Wikipedia)</a:t>
            </a:r>
            <a:endParaRPr sz="70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155"/>
              </a:spcBef>
            </a:pPr>
            <a:r>
              <a:rPr sz="600" dirty="0">
                <a:solidFill>
                  <a:srgbClr val="00D100"/>
                </a:solidFill>
                <a:latin typeface="Times New Roman"/>
                <a:cs typeface="Times New Roman"/>
              </a:rPr>
              <a:t>–  </a:t>
            </a:r>
            <a:r>
              <a:rPr sz="600" spc="50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e.g.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“carry”,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“pre”,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“ed”,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“ly”,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“s”</a:t>
            </a:r>
            <a:endParaRPr sz="60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101299"/>
              </a:lnSpc>
              <a:spcBef>
                <a:spcPts val="19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Morphological analysis is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the task of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segmenting </a:t>
            </a:r>
            <a:r>
              <a:rPr sz="700" spc="10" dirty="0">
                <a:latin typeface="Times New Roman"/>
                <a:cs typeface="Times New Roman"/>
              </a:rPr>
              <a:t>a</a:t>
            </a:r>
            <a:r>
              <a:rPr sz="700" spc="5" dirty="0">
                <a:latin typeface="Times New Roman"/>
                <a:cs typeface="Times New Roman"/>
              </a:rPr>
              <a:t> word </a:t>
            </a:r>
            <a:r>
              <a:rPr sz="700" spc="-16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into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its </a:t>
            </a:r>
            <a:r>
              <a:rPr sz="700" spc="10" dirty="0">
                <a:latin typeface="Times New Roman"/>
                <a:cs typeface="Times New Roman"/>
              </a:rPr>
              <a:t>morphemes: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204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carried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20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r>
              <a:rPr sz="700" spc="1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carry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+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ed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(past</a:t>
            </a:r>
            <a:r>
              <a:rPr sz="600" spc="-10" dirty="0"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tense)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21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independently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20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r>
              <a:rPr sz="700" spc="114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in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+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(depend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+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ent)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+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ly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8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Googlers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20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r>
              <a:rPr sz="700" spc="114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(Google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+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er)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+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s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latin typeface="Times New Roman"/>
                <a:cs typeface="Times New Roman"/>
              </a:rPr>
              <a:t>(plural)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21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unlockable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20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r>
              <a:rPr sz="700" spc="114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un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+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(lock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+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able)</a:t>
            </a:r>
            <a:r>
              <a:rPr sz="600" spc="14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?</a:t>
            </a:r>
            <a:endParaRPr sz="600">
              <a:latin typeface="Times New Roman"/>
              <a:cs typeface="Times New Roman"/>
            </a:endParaRPr>
          </a:p>
          <a:p>
            <a:pPr marL="590550">
              <a:lnSpc>
                <a:spcPct val="100000"/>
              </a:lnSpc>
              <a:spcBef>
                <a:spcPts val="180"/>
              </a:spcBef>
            </a:pPr>
            <a:r>
              <a:rPr sz="700" spc="20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r>
              <a:rPr sz="700" spc="10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(un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+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lock)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+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able</a:t>
            </a:r>
            <a:r>
              <a:rPr sz="600" spc="13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?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7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557" y="122717"/>
            <a:ext cx="173228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Part</a:t>
            </a:r>
            <a:r>
              <a:rPr sz="1050" spc="-10" dirty="0"/>
              <a:t> </a:t>
            </a:r>
            <a:r>
              <a:rPr sz="1050" spc="15" dirty="0"/>
              <a:t>Of</a:t>
            </a:r>
            <a:r>
              <a:rPr sz="1050" spc="-5" dirty="0"/>
              <a:t> </a:t>
            </a:r>
            <a:r>
              <a:rPr sz="1050" spc="10" dirty="0"/>
              <a:t>Speech</a:t>
            </a:r>
            <a:r>
              <a:rPr sz="1050" spc="-10" dirty="0"/>
              <a:t> </a:t>
            </a:r>
            <a:r>
              <a:rPr sz="1050" spc="15" dirty="0"/>
              <a:t>(POS)</a:t>
            </a:r>
            <a:r>
              <a:rPr sz="1050" spc="-5" dirty="0"/>
              <a:t> </a:t>
            </a:r>
            <a:r>
              <a:rPr sz="1050" spc="15" dirty="0"/>
              <a:t>Tagging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1" y="414214"/>
            <a:ext cx="2339340" cy="11709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5570" marR="233045" indent="-103505">
              <a:lnSpc>
                <a:spcPct val="100000"/>
              </a:lnSpc>
              <a:spcBef>
                <a:spcPts val="11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Annotate </a:t>
            </a:r>
            <a:r>
              <a:rPr sz="950" spc="5" dirty="0">
                <a:latin typeface="Times New Roman"/>
                <a:cs typeface="Times New Roman"/>
              </a:rPr>
              <a:t>each </a:t>
            </a:r>
            <a:r>
              <a:rPr sz="950" dirty="0">
                <a:latin typeface="Times New Roman"/>
                <a:cs typeface="Times New Roman"/>
              </a:rPr>
              <a:t>word </a:t>
            </a:r>
            <a:r>
              <a:rPr sz="950" spc="5" dirty="0">
                <a:latin typeface="Times New Roman"/>
                <a:cs typeface="Times New Roman"/>
              </a:rPr>
              <a:t>in a </a:t>
            </a:r>
            <a:r>
              <a:rPr sz="950" dirty="0">
                <a:latin typeface="Times New Roman"/>
                <a:cs typeface="Times New Roman"/>
              </a:rPr>
              <a:t>sentence with </a:t>
            </a:r>
            <a:r>
              <a:rPr sz="950" spc="5" dirty="0">
                <a:latin typeface="Times New Roman"/>
                <a:cs typeface="Times New Roman"/>
              </a:rPr>
              <a:t>a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part-of-speech.</a:t>
            </a:r>
            <a:endParaRPr sz="950">
              <a:latin typeface="Times New Roman"/>
              <a:cs typeface="Times New Roman"/>
            </a:endParaRPr>
          </a:p>
          <a:p>
            <a:pPr marL="85090" marR="781685">
              <a:lnSpc>
                <a:spcPct val="104000"/>
              </a:lnSpc>
              <a:spcBef>
                <a:spcPts val="125"/>
              </a:spcBef>
              <a:tabLst>
                <a:tab pos="706755" algn="l"/>
                <a:tab pos="934085" algn="l"/>
                <a:tab pos="1285875" algn="l"/>
              </a:tabLst>
            </a:pPr>
            <a:r>
              <a:rPr sz="700" spc="5" dirty="0">
                <a:solidFill>
                  <a:srgbClr val="434DD6"/>
                </a:solidFill>
                <a:latin typeface="Times New Roman"/>
                <a:cs typeface="Times New Roman"/>
              </a:rPr>
              <a:t>I     ate</a:t>
            </a:r>
            <a:r>
              <a:rPr sz="700" spc="15" dirty="0">
                <a:solidFill>
                  <a:srgbClr val="434DD6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DD6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DD6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DD6"/>
                </a:solidFill>
                <a:latin typeface="Times New Roman"/>
                <a:cs typeface="Times New Roman"/>
              </a:rPr>
              <a:t>spaghetti</a:t>
            </a:r>
            <a:r>
              <a:rPr sz="700" spc="190" dirty="0">
                <a:solidFill>
                  <a:srgbClr val="434DD6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DD6"/>
                </a:solidFill>
                <a:latin typeface="Times New Roman"/>
                <a:cs typeface="Times New Roman"/>
              </a:rPr>
              <a:t>with </a:t>
            </a:r>
            <a:r>
              <a:rPr sz="700" spc="15" dirty="0">
                <a:solidFill>
                  <a:srgbClr val="434DD6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DD6"/>
                </a:solidFill>
                <a:latin typeface="Times New Roman"/>
                <a:cs typeface="Times New Roman"/>
              </a:rPr>
              <a:t>meatballs. </a:t>
            </a:r>
            <a:r>
              <a:rPr sz="700" spc="-160" dirty="0">
                <a:solidFill>
                  <a:srgbClr val="434DD6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2DA9"/>
                </a:solidFill>
                <a:latin typeface="Times New Roman"/>
                <a:cs typeface="Times New Roman"/>
              </a:rPr>
              <a:t>Pro</a:t>
            </a:r>
            <a:r>
              <a:rPr sz="700" spc="170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15" dirty="0">
                <a:solidFill>
                  <a:srgbClr val="D82DA9"/>
                </a:solidFill>
                <a:latin typeface="Times New Roman"/>
                <a:cs typeface="Times New Roman"/>
              </a:rPr>
              <a:t>V </a:t>
            </a:r>
            <a:r>
              <a:rPr sz="700" spc="175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2DA9"/>
                </a:solidFill>
                <a:latin typeface="Times New Roman"/>
                <a:cs typeface="Times New Roman"/>
              </a:rPr>
              <a:t>Det	</a:t>
            </a:r>
            <a:r>
              <a:rPr sz="700" spc="15" dirty="0">
                <a:solidFill>
                  <a:srgbClr val="D82DA9"/>
                </a:solidFill>
                <a:latin typeface="Times New Roman"/>
                <a:cs typeface="Times New Roman"/>
              </a:rPr>
              <a:t>N	</a:t>
            </a:r>
            <a:r>
              <a:rPr sz="700" spc="5" dirty="0">
                <a:solidFill>
                  <a:srgbClr val="D82DA9"/>
                </a:solidFill>
                <a:latin typeface="Times New Roman"/>
                <a:cs typeface="Times New Roman"/>
              </a:rPr>
              <a:t>Prep	</a:t>
            </a:r>
            <a:r>
              <a:rPr sz="700" spc="15" dirty="0">
                <a:solidFill>
                  <a:srgbClr val="D82DA9"/>
                </a:solidFill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  <a:p>
            <a:pPr marL="55244" marR="5080">
              <a:lnSpc>
                <a:spcPct val="104000"/>
              </a:lnSpc>
              <a:spcBef>
                <a:spcPts val="250"/>
              </a:spcBef>
              <a:tabLst>
                <a:tab pos="309245" algn="l"/>
                <a:tab pos="1091565" algn="l"/>
              </a:tabLst>
            </a:pPr>
            <a:r>
              <a:rPr sz="700" spc="5" dirty="0">
                <a:solidFill>
                  <a:srgbClr val="434DD6"/>
                </a:solidFill>
                <a:latin typeface="Times New Roman"/>
                <a:cs typeface="Times New Roman"/>
              </a:rPr>
              <a:t>John </a:t>
            </a:r>
            <a:r>
              <a:rPr sz="700" spc="15" dirty="0">
                <a:solidFill>
                  <a:srgbClr val="434DD6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1F00"/>
                </a:solidFill>
                <a:latin typeface="Times New Roman"/>
                <a:cs typeface="Times New Roman"/>
              </a:rPr>
              <a:t>saw </a:t>
            </a:r>
            <a:r>
              <a:rPr sz="700" spc="15" dirty="0">
                <a:solidFill>
                  <a:srgbClr val="D81F00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DD6"/>
                </a:solidFill>
                <a:latin typeface="Times New Roman"/>
                <a:cs typeface="Times New Roman"/>
              </a:rPr>
              <a:t>the </a:t>
            </a:r>
            <a:r>
              <a:rPr sz="700" spc="15" dirty="0">
                <a:solidFill>
                  <a:srgbClr val="434DD6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1F00"/>
                </a:solidFill>
                <a:latin typeface="Times New Roman"/>
                <a:cs typeface="Times New Roman"/>
              </a:rPr>
              <a:t>saw </a:t>
            </a:r>
            <a:r>
              <a:rPr sz="700" spc="15" dirty="0">
                <a:solidFill>
                  <a:srgbClr val="D81F00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DD6"/>
                </a:solidFill>
                <a:latin typeface="Times New Roman"/>
                <a:cs typeface="Times New Roman"/>
              </a:rPr>
              <a:t>and  decided  </a:t>
            </a:r>
            <a:r>
              <a:rPr sz="700" spc="5" dirty="0">
                <a:solidFill>
                  <a:srgbClr val="D81F00"/>
                </a:solidFill>
                <a:latin typeface="Times New Roman"/>
                <a:cs typeface="Times New Roman"/>
              </a:rPr>
              <a:t>to </a:t>
            </a:r>
            <a:r>
              <a:rPr sz="700" spc="15" dirty="0">
                <a:solidFill>
                  <a:srgbClr val="D81F00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DD6"/>
                </a:solidFill>
                <a:latin typeface="Times New Roman"/>
                <a:cs typeface="Times New Roman"/>
              </a:rPr>
              <a:t>take </a:t>
            </a:r>
            <a:r>
              <a:rPr sz="700" spc="15" dirty="0">
                <a:solidFill>
                  <a:srgbClr val="434DD6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DD6"/>
                </a:solidFill>
                <a:latin typeface="Times New Roman"/>
                <a:cs typeface="Times New Roman"/>
              </a:rPr>
              <a:t>it     </a:t>
            </a:r>
            <a:r>
              <a:rPr sz="700" spc="5" dirty="0">
                <a:solidFill>
                  <a:srgbClr val="D81F00"/>
                </a:solidFill>
                <a:latin typeface="Times New Roman"/>
                <a:cs typeface="Times New Roman"/>
              </a:rPr>
              <a:t>to</a:t>
            </a:r>
            <a:r>
              <a:rPr sz="700" spc="160" dirty="0">
                <a:solidFill>
                  <a:srgbClr val="D81F00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DD6"/>
                </a:solidFill>
                <a:latin typeface="Times New Roman"/>
                <a:cs typeface="Times New Roman"/>
              </a:rPr>
              <a:t>the</a:t>
            </a:r>
            <a:r>
              <a:rPr sz="700" spc="160" dirty="0">
                <a:solidFill>
                  <a:srgbClr val="434DD6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DD6"/>
                </a:solidFill>
                <a:latin typeface="Times New Roman"/>
                <a:cs typeface="Times New Roman"/>
              </a:rPr>
              <a:t>table. </a:t>
            </a:r>
            <a:r>
              <a:rPr sz="700" spc="-160" dirty="0">
                <a:solidFill>
                  <a:srgbClr val="434DD6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D82DA9"/>
                </a:solidFill>
                <a:latin typeface="Times New Roman"/>
                <a:cs typeface="Times New Roman"/>
              </a:rPr>
              <a:t>PN	</a:t>
            </a:r>
            <a:r>
              <a:rPr sz="700" spc="15" dirty="0">
                <a:solidFill>
                  <a:srgbClr val="D82DA9"/>
                </a:solidFill>
                <a:latin typeface="Times New Roman"/>
                <a:cs typeface="Times New Roman"/>
              </a:rPr>
              <a:t>V </a:t>
            </a:r>
            <a:r>
              <a:rPr sz="700" spc="170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2DA9"/>
                </a:solidFill>
                <a:latin typeface="Times New Roman"/>
                <a:cs typeface="Times New Roman"/>
              </a:rPr>
              <a:t>Det   </a:t>
            </a:r>
            <a:r>
              <a:rPr sz="700" spc="10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15" dirty="0">
                <a:solidFill>
                  <a:srgbClr val="D82DA9"/>
                </a:solidFill>
                <a:latin typeface="Times New Roman"/>
                <a:cs typeface="Times New Roman"/>
              </a:rPr>
              <a:t>N </a:t>
            </a:r>
            <a:r>
              <a:rPr sz="700" spc="180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D82DA9"/>
                </a:solidFill>
                <a:latin typeface="Times New Roman"/>
                <a:cs typeface="Times New Roman"/>
              </a:rPr>
              <a:t>Con	</a:t>
            </a:r>
            <a:r>
              <a:rPr sz="700" spc="15" dirty="0">
                <a:solidFill>
                  <a:srgbClr val="D82DA9"/>
                </a:solidFill>
                <a:latin typeface="Times New Roman"/>
                <a:cs typeface="Times New Roman"/>
              </a:rPr>
              <a:t>V   </a:t>
            </a:r>
            <a:r>
              <a:rPr sz="700" spc="145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2DA9"/>
                </a:solidFill>
                <a:latin typeface="Times New Roman"/>
                <a:cs typeface="Times New Roman"/>
              </a:rPr>
              <a:t>Part</a:t>
            </a:r>
            <a:r>
              <a:rPr sz="700" spc="165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15" dirty="0">
                <a:solidFill>
                  <a:srgbClr val="D82DA9"/>
                </a:solidFill>
                <a:latin typeface="Times New Roman"/>
                <a:cs typeface="Times New Roman"/>
              </a:rPr>
              <a:t>V</a:t>
            </a:r>
            <a:r>
              <a:rPr sz="700" spc="155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2DA9"/>
                </a:solidFill>
                <a:latin typeface="Times New Roman"/>
                <a:cs typeface="Times New Roman"/>
              </a:rPr>
              <a:t>Pro</a:t>
            </a:r>
            <a:r>
              <a:rPr sz="700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2DA9"/>
                </a:solidFill>
                <a:latin typeface="Times New Roman"/>
                <a:cs typeface="Times New Roman"/>
              </a:rPr>
              <a:t>Prep</a:t>
            </a:r>
            <a:r>
              <a:rPr sz="700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2DA9"/>
                </a:solidFill>
                <a:latin typeface="Times New Roman"/>
                <a:cs typeface="Times New Roman"/>
              </a:rPr>
              <a:t>Det</a:t>
            </a:r>
            <a:r>
              <a:rPr sz="700" spc="170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15" dirty="0">
                <a:solidFill>
                  <a:srgbClr val="D82DA9"/>
                </a:solidFill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  <a:p>
            <a:pPr marL="115570" marR="76835" indent="-103505">
              <a:lnSpc>
                <a:spcPct val="101200"/>
              </a:lnSpc>
              <a:spcBef>
                <a:spcPts val="54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Useful </a:t>
            </a:r>
            <a:r>
              <a:rPr sz="950" spc="5" dirty="0">
                <a:latin typeface="Times New Roman"/>
                <a:cs typeface="Times New Roman"/>
              </a:rPr>
              <a:t>for </a:t>
            </a:r>
            <a:r>
              <a:rPr sz="950" dirty="0">
                <a:latin typeface="Times New Roman"/>
                <a:cs typeface="Times New Roman"/>
              </a:rPr>
              <a:t>subsequent syntactic </a:t>
            </a:r>
            <a:r>
              <a:rPr sz="950" spc="5" dirty="0">
                <a:latin typeface="Times New Roman"/>
                <a:cs typeface="Times New Roman"/>
              </a:rPr>
              <a:t>parsing and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word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sense </a:t>
            </a:r>
            <a:r>
              <a:rPr sz="950" spc="5" dirty="0">
                <a:latin typeface="Times New Roman"/>
                <a:cs typeface="Times New Roman"/>
              </a:rPr>
              <a:t>disambiguation.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245" y="122717"/>
            <a:ext cx="97091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Phrase</a:t>
            </a:r>
            <a:r>
              <a:rPr sz="1050" spc="-45" dirty="0"/>
              <a:t> </a:t>
            </a:r>
            <a:r>
              <a:rPr sz="1050" spc="15" dirty="0"/>
              <a:t>Chunking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2" y="414214"/>
            <a:ext cx="2306320" cy="10147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5570" marR="110489" indent="-103505">
              <a:lnSpc>
                <a:spcPct val="100000"/>
              </a:lnSpc>
              <a:spcBef>
                <a:spcPts val="11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Find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all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non-recursive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noun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phrases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(NPs)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and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verb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phrases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(VPs)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in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sentence.</a:t>
            </a:r>
            <a:endParaRPr sz="950">
              <a:latin typeface="Times New Roman"/>
              <a:cs typeface="Times New Roman"/>
            </a:endParaRPr>
          </a:p>
          <a:p>
            <a:pPr marL="238125" marR="55244" lvl="1" indent="-88265">
              <a:lnSpc>
                <a:spcPts val="1000"/>
              </a:lnSpc>
              <a:spcBef>
                <a:spcPts val="27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5" dirty="0">
                <a:latin typeface="Times New Roman"/>
                <a:cs typeface="Times New Roman"/>
              </a:rPr>
              <a:t>[NP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D81F00"/>
                </a:solidFill>
                <a:latin typeface="Times New Roman"/>
                <a:cs typeface="Times New Roman"/>
              </a:rPr>
              <a:t>I</a:t>
            </a:r>
            <a:r>
              <a:rPr sz="850" spc="-5" dirty="0">
                <a:latin typeface="Times New Roman"/>
                <a:cs typeface="Times New Roman"/>
              </a:rPr>
              <a:t>]</a:t>
            </a:r>
            <a:r>
              <a:rPr sz="850" spc="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[VP </a:t>
            </a:r>
            <a:r>
              <a:rPr sz="850" spc="-5" dirty="0">
                <a:solidFill>
                  <a:srgbClr val="008F00"/>
                </a:solidFill>
                <a:latin typeface="Times New Roman"/>
                <a:cs typeface="Times New Roman"/>
              </a:rPr>
              <a:t>ate</a:t>
            </a:r>
            <a:r>
              <a:rPr sz="850" spc="-5" dirty="0">
                <a:latin typeface="Times New Roman"/>
                <a:cs typeface="Times New Roman"/>
              </a:rPr>
              <a:t>]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[NP </a:t>
            </a:r>
            <a:r>
              <a:rPr sz="850" spc="-5" dirty="0">
                <a:solidFill>
                  <a:srgbClr val="D81F00"/>
                </a:solidFill>
                <a:latin typeface="Times New Roman"/>
                <a:cs typeface="Times New Roman"/>
              </a:rPr>
              <a:t>the</a:t>
            </a:r>
            <a:r>
              <a:rPr sz="850" dirty="0">
                <a:solidFill>
                  <a:srgbClr val="D81F00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D81F00"/>
                </a:solidFill>
                <a:latin typeface="Times New Roman"/>
                <a:cs typeface="Times New Roman"/>
              </a:rPr>
              <a:t>spaghetti</a:t>
            </a:r>
            <a:r>
              <a:rPr sz="850" spc="-10" dirty="0">
                <a:latin typeface="Times New Roman"/>
                <a:cs typeface="Times New Roman"/>
              </a:rPr>
              <a:t>]</a:t>
            </a:r>
            <a:r>
              <a:rPr sz="850" spc="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[PP </a:t>
            </a:r>
            <a:r>
              <a:rPr sz="850" spc="-10" dirty="0">
                <a:solidFill>
                  <a:srgbClr val="4452FF"/>
                </a:solidFill>
                <a:latin typeface="Times New Roman"/>
                <a:cs typeface="Times New Roman"/>
              </a:rPr>
              <a:t>with</a:t>
            </a:r>
            <a:r>
              <a:rPr sz="850" spc="-10" dirty="0">
                <a:latin typeface="Times New Roman"/>
                <a:cs typeface="Times New Roman"/>
              </a:rPr>
              <a:t>]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[NP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D81F00"/>
                </a:solidFill>
                <a:latin typeface="Times New Roman"/>
                <a:cs typeface="Times New Roman"/>
              </a:rPr>
              <a:t>meatball</a:t>
            </a:r>
            <a:r>
              <a:rPr sz="850" spc="-5" dirty="0">
                <a:latin typeface="Times New Roman"/>
                <a:cs typeface="Times New Roman"/>
              </a:rPr>
              <a:t>s].</a:t>
            </a:r>
            <a:endParaRPr sz="850">
              <a:latin typeface="Times New Roman"/>
              <a:cs typeface="Times New Roman"/>
            </a:endParaRPr>
          </a:p>
          <a:p>
            <a:pPr marL="238125" marR="5080" lvl="1" indent="-88265">
              <a:lnSpc>
                <a:spcPts val="1000"/>
              </a:lnSpc>
              <a:spcBef>
                <a:spcPts val="229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5" dirty="0">
                <a:latin typeface="Times New Roman"/>
                <a:cs typeface="Times New Roman"/>
              </a:rPr>
              <a:t>[NP </a:t>
            </a:r>
            <a:r>
              <a:rPr sz="850" spc="-10" dirty="0">
                <a:solidFill>
                  <a:srgbClr val="FF2800"/>
                </a:solidFill>
                <a:latin typeface="Times New Roman"/>
                <a:cs typeface="Times New Roman"/>
              </a:rPr>
              <a:t>He </a:t>
            </a:r>
            <a:r>
              <a:rPr sz="850" spc="-5" dirty="0">
                <a:latin typeface="Times New Roman"/>
                <a:cs typeface="Times New Roman"/>
              </a:rPr>
              <a:t>] [VP </a:t>
            </a:r>
            <a:r>
              <a:rPr sz="850" spc="-5" dirty="0">
                <a:solidFill>
                  <a:srgbClr val="008F00"/>
                </a:solidFill>
                <a:latin typeface="Times New Roman"/>
                <a:cs typeface="Times New Roman"/>
              </a:rPr>
              <a:t>reckons </a:t>
            </a:r>
            <a:r>
              <a:rPr sz="850" spc="-5" dirty="0">
                <a:latin typeface="Times New Roman"/>
                <a:cs typeface="Times New Roman"/>
              </a:rPr>
              <a:t>] [NP </a:t>
            </a: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the current account </a:t>
            </a:r>
            <a:r>
              <a:rPr sz="850" spc="-20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deficit</a:t>
            </a:r>
            <a:r>
              <a:rPr sz="850" spc="-1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] [VP </a:t>
            </a:r>
            <a:r>
              <a:rPr sz="850" spc="-10" dirty="0">
                <a:solidFill>
                  <a:srgbClr val="008F00"/>
                </a:solidFill>
                <a:latin typeface="Times New Roman"/>
                <a:cs typeface="Times New Roman"/>
              </a:rPr>
              <a:t>will</a:t>
            </a:r>
            <a:r>
              <a:rPr sz="850" spc="-5" dirty="0">
                <a:solidFill>
                  <a:srgbClr val="008F00"/>
                </a:solidFill>
                <a:latin typeface="Times New Roman"/>
                <a:cs typeface="Times New Roman"/>
              </a:rPr>
              <a:t> narrow </a:t>
            </a:r>
            <a:r>
              <a:rPr sz="850" spc="-5" dirty="0">
                <a:latin typeface="Times New Roman"/>
                <a:cs typeface="Times New Roman"/>
              </a:rPr>
              <a:t>] [PP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0A31FF"/>
                </a:solidFill>
                <a:latin typeface="Times New Roman"/>
                <a:cs typeface="Times New Roman"/>
              </a:rPr>
              <a:t>to </a:t>
            </a:r>
            <a:r>
              <a:rPr sz="850" spc="-5" dirty="0">
                <a:latin typeface="Times New Roman"/>
                <a:cs typeface="Times New Roman"/>
              </a:rPr>
              <a:t>] [NP </a:t>
            </a: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only #</a:t>
            </a:r>
            <a:endParaRPr sz="850">
              <a:latin typeface="Times New Roman"/>
              <a:cs typeface="Times New Roman"/>
            </a:endParaRPr>
          </a:p>
          <a:p>
            <a:pPr marL="238125">
              <a:lnSpc>
                <a:spcPts val="994"/>
              </a:lnSpc>
            </a:pP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1.8</a:t>
            </a:r>
            <a:r>
              <a:rPr sz="850" spc="-1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billion</a:t>
            </a:r>
            <a:r>
              <a:rPr sz="850" spc="-1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] [PP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0A31FF"/>
                </a:solidFill>
                <a:latin typeface="Times New Roman"/>
                <a:cs typeface="Times New Roman"/>
              </a:rPr>
              <a:t>in </a:t>
            </a:r>
            <a:r>
              <a:rPr sz="850" spc="-5" dirty="0">
                <a:latin typeface="Times New Roman"/>
                <a:cs typeface="Times New Roman"/>
              </a:rPr>
              <a:t>]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[NP </a:t>
            </a:r>
            <a:r>
              <a:rPr sz="850" spc="-10" dirty="0">
                <a:solidFill>
                  <a:srgbClr val="FF2800"/>
                </a:solidFill>
                <a:latin typeface="Times New Roman"/>
                <a:cs typeface="Times New Roman"/>
              </a:rPr>
              <a:t>September</a:t>
            </a:r>
            <a:r>
              <a:rPr sz="850" spc="-5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]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9545" y="1929069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4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0257" y="122719"/>
            <a:ext cx="127698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Communication</a:t>
            </a:r>
            <a:r>
              <a:rPr sz="1050" spc="-30" dirty="0"/>
              <a:t> </a:t>
            </a:r>
            <a:r>
              <a:rPr sz="1050" spc="10" dirty="0"/>
              <a:t>(cont)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2" y="392791"/>
            <a:ext cx="2311400" cy="1332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5570" indent="-103505">
              <a:lnSpc>
                <a:spcPct val="100000"/>
              </a:lnSpc>
              <a:spcBef>
                <a:spcPts val="9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Communication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for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the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hearer:</a:t>
            </a:r>
            <a:endParaRPr sz="850">
              <a:latin typeface="Times New Roman"/>
              <a:cs typeface="Times New Roman"/>
            </a:endParaRPr>
          </a:p>
          <a:p>
            <a:pPr marL="149860">
              <a:lnSpc>
                <a:spcPts val="770"/>
              </a:lnSpc>
              <a:spcBef>
                <a:spcPts val="20"/>
              </a:spcBef>
            </a:pPr>
            <a:r>
              <a:rPr sz="700" spc="10" dirty="0">
                <a:solidFill>
                  <a:srgbClr val="00D100"/>
                </a:solidFill>
                <a:latin typeface="Times New Roman"/>
                <a:cs typeface="Times New Roman"/>
              </a:rPr>
              <a:t>–</a:t>
            </a:r>
            <a:r>
              <a:rPr sz="700" spc="145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700" b="1" spc="5" dirty="0">
                <a:solidFill>
                  <a:srgbClr val="D81F00"/>
                </a:solidFill>
                <a:latin typeface="Times New Roman"/>
                <a:cs typeface="Times New Roman"/>
              </a:rPr>
              <a:t>Perception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: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Map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input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modality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to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string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of words,</a:t>
            </a:r>
            <a:endParaRPr sz="700">
              <a:latin typeface="Times New Roman"/>
              <a:cs typeface="Times New Roman"/>
            </a:endParaRPr>
          </a:p>
          <a:p>
            <a:pPr marL="238125" marR="182245">
              <a:lnSpc>
                <a:spcPts val="690"/>
              </a:lnSpc>
              <a:spcBef>
                <a:spcPts val="80"/>
              </a:spcBef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e.g. </a:t>
            </a:r>
            <a:r>
              <a:rPr sz="7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optical </a:t>
            </a:r>
            <a:r>
              <a:rPr sz="700" i="1" spc="10" dirty="0">
                <a:solidFill>
                  <a:srgbClr val="4348AA"/>
                </a:solidFill>
                <a:latin typeface="Times New Roman"/>
                <a:cs typeface="Times New Roman"/>
              </a:rPr>
              <a:t>character </a:t>
            </a:r>
            <a:r>
              <a:rPr sz="7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recognition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(OCR)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or </a:t>
            </a:r>
            <a:r>
              <a:rPr sz="7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speech </a:t>
            </a:r>
            <a:r>
              <a:rPr sz="700" i="1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recognition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.</a:t>
            </a:r>
            <a:endParaRPr sz="700">
              <a:latin typeface="Times New Roman"/>
              <a:cs typeface="Times New Roman"/>
            </a:endParaRPr>
          </a:p>
          <a:p>
            <a:pPr marL="238125" marR="177800" indent="-88265">
              <a:lnSpc>
                <a:spcPts val="700"/>
              </a:lnSpc>
              <a:spcBef>
                <a:spcPts val="170"/>
              </a:spcBef>
              <a:buClr>
                <a:srgbClr val="00D100"/>
              </a:buClr>
              <a:buFont typeface="Times New Roman"/>
              <a:buChar char="–"/>
              <a:tabLst>
                <a:tab pos="236854" algn="l"/>
              </a:tabLst>
            </a:pPr>
            <a:r>
              <a:rPr sz="700" b="1" spc="5" dirty="0">
                <a:solidFill>
                  <a:srgbClr val="D81F00"/>
                </a:solidFill>
                <a:latin typeface="Times New Roman"/>
                <a:cs typeface="Times New Roman"/>
              </a:rPr>
              <a:t>Analysis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: Determine the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information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content of the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string.</a:t>
            </a:r>
            <a:endParaRPr sz="700">
              <a:latin typeface="Times New Roman"/>
              <a:cs typeface="Times New Roman"/>
            </a:endParaRPr>
          </a:p>
          <a:p>
            <a:pPr marL="356870" marR="5080" lvl="1" indent="-69215">
              <a:lnSpc>
                <a:spcPts val="580"/>
              </a:lnSpc>
              <a:spcBef>
                <a:spcPts val="140"/>
              </a:spcBef>
              <a:buClr>
                <a:srgbClr val="434DD6"/>
              </a:buClr>
              <a:buFont typeface="Times New Roman"/>
              <a:buChar char="•"/>
              <a:tabLst>
                <a:tab pos="357505" algn="l"/>
              </a:tabLst>
            </a:pPr>
            <a:r>
              <a:rPr sz="600" b="1" spc="-5" dirty="0">
                <a:solidFill>
                  <a:srgbClr val="007600"/>
                </a:solidFill>
                <a:latin typeface="Times New Roman"/>
                <a:cs typeface="Times New Roman"/>
              </a:rPr>
              <a:t>Syntactic </a:t>
            </a:r>
            <a:r>
              <a:rPr sz="600" b="1" dirty="0">
                <a:solidFill>
                  <a:srgbClr val="007600"/>
                </a:solidFill>
                <a:latin typeface="Times New Roman"/>
                <a:cs typeface="Times New Roman"/>
              </a:rPr>
              <a:t>interpretation (parsing):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Find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the correct parse tree </a:t>
            </a:r>
            <a:r>
              <a:rPr sz="600" spc="-13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showing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the phrase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structure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of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the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string.</a:t>
            </a:r>
            <a:endParaRPr sz="600">
              <a:latin typeface="Times New Roman"/>
              <a:cs typeface="Times New Roman"/>
            </a:endParaRPr>
          </a:p>
          <a:p>
            <a:pPr marL="356870" marR="55880" lvl="1" indent="-69215">
              <a:lnSpc>
                <a:spcPts val="580"/>
              </a:lnSpc>
              <a:spcBef>
                <a:spcPts val="135"/>
              </a:spcBef>
              <a:buClr>
                <a:srgbClr val="434DD6"/>
              </a:buClr>
              <a:buFont typeface="Times New Roman"/>
              <a:buChar char="•"/>
              <a:tabLst>
                <a:tab pos="357505" algn="l"/>
              </a:tabLst>
            </a:pPr>
            <a:r>
              <a:rPr sz="600" b="1" spc="-5" dirty="0">
                <a:solidFill>
                  <a:srgbClr val="007600"/>
                </a:solidFill>
                <a:latin typeface="Times New Roman"/>
                <a:cs typeface="Times New Roman"/>
              </a:rPr>
              <a:t>Semantic Interpretation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: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Extract the (literal) meaning of the </a:t>
            </a:r>
            <a:r>
              <a:rPr sz="600" spc="-13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string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(</a:t>
            </a:r>
            <a:r>
              <a:rPr sz="600" i="1" dirty="0">
                <a:solidFill>
                  <a:srgbClr val="007600"/>
                </a:solidFill>
                <a:latin typeface="Times New Roman"/>
                <a:cs typeface="Times New Roman"/>
              </a:rPr>
              <a:t>logical form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).</a:t>
            </a:r>
            <a:endParaRPr sz="600">
              <a:latin typeface="Times New Roman"/>
              <a:cs typeface="Times New Roman"/>
            </a:endParaRPr>
          </a:p>
          <a:p>
            <a:pPr marL="356870" marR="181610" lvl="1" indent="-69215">
              <a:lnSpc>
                <a:spcPts val="580"/>
              </a:lnSpc>
              <a:spcBef>
                <a:spcPts val="135"/>
              </a:spcBef>
              <a:buClr>
                <a:srgbClr val="434DD6"/>
              </a:buClr>
              <a:buFont typeface="Times New Roman"/>
              <a:buChar char="•"/>
              <a:tabLst>
                <a:tab pos="357505" algn="l"/>
              </a:tabLst>
            </a:pPr>
            <a:r>
              <a:rPr sz="600" b="1" dirty="0">
                <a:solidFill>
                  <a:srgbClr val="007600"/>
                </a:solidFill>
                <a:latin typeface="Times New Roman"/>
                <a:cs typeface="Times New Roman"/>
              </a:rPr>
              <a:t>Pragmatic </a:t>
            </a:r>
            <a:r>
              <a:rPr sz="600" b="1" spc="-5" dirty="0">
                <a:solidFill>
                  <a:srgbClr val="007600"/>
                </a:solidFill>
                <a:latin typeface="Times New Roman"/>
                <a:cs typeface="Times New Roman"/>
              </a:rPr>
              <a:t>Interpretation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: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Consider effect of the overall </a:t>
            </a:r>
            <a:r>
              <a:rPr sz="600" spc="-13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context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on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altering the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literal meaning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of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a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sentence.</a:t>
            </a:r>
            <a:endParaRPr sz="600">
              <a:latin typeface="Times New Roman"/>
              <a:cs typeface="Times New Roman"/>
            </a:endParaRPr>
          </a:p>
          <a:p>
            <a:pPr marL="238125" marR="130175" indent="-88265">
              <a:lnSpc>
                <a:spcPts val="700"/>
              </a:lnSpc>
              <a:spcBef>
                <a:spcPts val="165"/>
              </a:spcBef>
              <a:buClr>
                <a:srgbClr val="00D100"/>
              </a:buClr>
              <a:buFont typeface="Times New Roman"/>
              <a:buChar char="–"/>
              <a:tabLst>
                <a:tab pos="236854" algn="l"/>
              </a:tabLst>
            </a:pPr>
            <a:r>
              <a:rPr sz="700" b="1" spc="5" dirty="0">
                <a:solidFill>
                  <a:srgbClr val="D81F00"/>
                </a:solidFill>
                <a:latin typeface="Times New Roman"/>
                <a:cs typeface="Times New Roman"/>
              </a:rPr>
              <a:t>Incorporation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: Decide whether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or not to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believe the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content of the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string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and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add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it to the KB.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7513" y="767774"/>
            <a:ext cx="124206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Other</a:t>
            </a:r>
            <a:r>
              <a:rPr sz="1050" spc="-2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Semantic</a:t>
            </a:r>
            <a:r>
              <a:rPr sz="1050" spc="-20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1050" spc="15" dirty="0">
                <a:solidFill>
                  <a:srgbClr val="4452FF"/>
                </a:solidFill>
                <a:latin typeface="Times New Roman"/>
                <a:cs typeface="Times New Roman"/>
              </a:rPr>
              <a:t>Tasks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8459" y="1929069"/>
            <a:ext cx="1022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106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674" y="122719"/>
            <a:ext cx="1736089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Semantic</a:t>
            </a:r>
            <a:r>
              <a:rPr sz="1050" spc="-15" dirty="0"/>
              <a:t> </a:t>
            </a:r>
            <a:r>
              <a:rPr sz="1050" spc="15" dirty="0"/>
              <a:t>Role</a:t>
            </a:r>
            <a:r>
              <a:rPr sz="1050" spc="-15" dirty="0"/>
              <a:t> </a:t>
            </a:r>
            <a:r>
              <a:rPr sz="1050" spc="15" dirty="0"/>
              <a:t>Labeling</a:t>
            </a:r>
            <a:r>
              <a:rPr sz="1050" spc="-10" dirty="0"/>
              <a:t> </a:t>
            </a:r>
            <a:r>
              <a:rPr sz="1050" spc="15" dirty="0"/>
              <a:t>(SRL)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2" y="401972"/>
            <a:ext cx="2308860" cy="140462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15570" marR="5080" indent="-103505">
              <a:lnSpc>
                <a:spcPct val="91200"/>
              </a:lnSpc>
              <a:spcBef>
                <a:spcPts val="21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For </a:t>
            </a:r>
            <a:r>
              <a:rPr sz="950" spc="5" dirty="0">
                <a:latin typeface="Times New Roman"/>
                <a:cs typeface="Times New Roman"/>
              </a:rPr>
              <a:t>each clause, determine the </a:t>
            </a:r>
            <a:r>
              <a:rPr sz="950" dirty="0">
                <a:latin typeface="Times New Roman"/>
                <a:cs typeface="Times New Roman"/>
              </a:rPr>
              <a:t>semantic </a:t>
            </a:r>
            <a:r>
              <a:rPr sz="950" spc="5" dirty="0">
                <a:latin typeface="Times New Roman"/>
                <a:cs typeface="Times New Roman"/>
              </a:rPr>
              <a:t>role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played by each noun phrase that </a:t>
            </a:r>
            <a:r>
              <a:rPr sz="950" dirty="0">
                <a:latin typeface="Times New Roman"/>
                <a:cs typeface="Times New Roman"/>
              </a:rPr>
              <a:t>is </a:t>
            </a:r>
            <a:r>
              <a:rPr sz="950" spc="5" dirty="0">
                <a:latin typeface="Times New Roman"/>
                <a:cs typeface="Times New Roman"/>
              </a:rPr>
              <a:t>an 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argument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to</a:t>
            </a:r>
            <a:r>
              <a:rPr sz="95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the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verb.</a:t>
            </a:r>
            <a:endParaRPr sz="95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105"/>
              </a:spcBef>
            </a:pPr>
            <a:r>
              <a:rPr sz="850" spc="-5" dirty="0">
                <a:solidFill>
                  <a:srgbClr val="FF4C00"/>
                </a:solidFill>
                <a:latin typeface="Times New Roman"/>
                <a:cs typeface="Times New Roman"/>
              </a:rPr>
              <a:t>agent</a:t>
            </a:r>
            <a:r>
              <a:rPr sz="850" spc="415" dirty="0">
                <a:solidFill>
                  <a:srgbClr val="FF4C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FFA900"/>
                </a:solidFill>
                <a:latin typeface="Times New Roman"/>
                <a:cs typeface="Times New Roman"/>
              </a:rPr>
              <a:t>patient</a:t>
            </a:r>
            <a:r>
              <a:rPr sz="850" spc="420" dirty="0">
                <a:solidFill>
                  <a:srgbClr val="FFA900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00D100"/>
                </a:solidFill>
                <a:latin typeface="Times New Roman"/>
                <a:cs typeface="Times New Roman"/>
              </a:rPr>
              <a:t>source</a:t>
            </a:r>
            <a:r>
              <a:rPr sz="850" spc="420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3EACFF"/>
                </a:solidFill>
                <a:latin typeface="Times New Roman"/>
                <a:cs typeface="Times New Roman"/>
              </a:rPr>
              <a:t>destination</a:t>
            </a:r>
            <a:r>
              <a:rPr sz="850" spc="420" dirty="0">
                <a:solidFill>
                  <a:srgbClr val="3EACFF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D84FA9"/>
                </a:solidFill>
                <a:latin typeface="Times New Roman"/>
                <a:cs typeface="Times New Roman"/>
              </a:rPr>
              <a:t>instrument</a:t>
            </a:r>
            <a:endParaRPr sz="850">
              <a:latin typeface="Times New Roman"/>
              <a:cs typeface="Times New Roman"/>
            </a:endParaRPr>
          </a:p>
          <a:p>
            <a:pPr marL="238125" marR="111760" lvl="1" indent="-88265">
              <a:lnSpc>
                <a:spcPts val="910"/>
              </a:lnSpc>
              <a:spcBef>
                <a:spcPts val="21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10" dirty="0">
                <a:solidFill>
                  <a:srgbClr val="FF4C00"/>
                </a:solidFill>
                <a:latin typeface="Times New Roman"/>
                <a:cs typeface="Times New Roman"/>
              </a:rPr>
              <a:t>John</a:t>
            </a:r>
            <a:r>
              <a:rPr sz="850" spc="-5" dirty="0">
                <a:solidFill>
                  <a:srgbClr val="FF4C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drove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EF9000"/>
                </a:solidFill>
                <a:latin typeface="Times New Roman"/>
                <a:cs typeface="Times New Roman"/>
              </a:rPr>
              <a:t>Mary</a:t>
            </a:r>
            <a:r>
              <a:rPr sz="850" spc="-5" dirty="0">
                <a:solidFill>
                  <a:srgbClr val="EF90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from </a:t>
            </a:r>
            <a:r>
              <a:rPr sz="850" spc="-10" dirty="0">
                <a:solidFill>
                  <a:srgbClr val="00D100"/>
                </a:solidFill>
                <a:latin typeface="Times New Roman"/>
                <a:cs typeface="Times New Roman"/>
              </a:rPr>
              <a:t>Austin</a:t>
            </a:r>
            <a:r>
              <a:rPr sz="850" spc="-5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to </a:t>
            </a:r>
            <a:r>
              <a:rPr sz="850" spc="-10" dirty="0">
                <a:solidFill>
                  <a:srgbClr val="3EACFF"/>
                </a:solidFill>
                <a:latin typeface="Times New Roman"/>
                <a:cs typeface="Times New Roman"/>
              </a:rPr>
              <a:t>Dallas</a:t>
            </a:r>
            <a:r>
              <a:rPr sz="850" spc="-5" dirty="0">
                <a:solidFill>
                  <a:srgbClr val="3EACFF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in </a:t>
            </a:r>
            <a:r>
              <a:rPr sz="850" spc="-5" dirty="0">
                <a:solidFill>
                  <a:srgbClr val="D84FA9"/>
                </a:solidFill>
                <a:latin typeface="Times New Roman"/>
                <a:cs typeface="Times New Roman"/>
              </a:rPr>
              <a:t>his </a:t>
            </a:r>
            <a:r>
              <a:rPr sz="850" spc="-195" dirty="0">
                <a:solidFill>
                  <a:srgbClr val="D84FA9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D84FA9"/>
                </a:solidFill>
                <a:latin typeface="Times New Roman"/>
                <a:cs typeface="Times New Roman"/>
              </a:rPr>
              <a:t>Toyota</a:t>
            </a:r>
            <a:r>
              <a:rPr sz="850" spc="-10" dirty="0">
                <a:solidFill>
                  <a:srgbClr val="D84FA9"/>
                </a:solidFill>
                <a:latin typeface="Times New Roman"/>
                <a:cs typeface="Times New Roman"/>
              </a:rPr>
              <a:t> Prius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8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5" dirty="0">
                <a:solidFill>
                  <a:srgbClr val="D84FA9"/>
                </a:solidFill>
                <a:latin typeface="Times New Roman"/>
                <a:cs typeface="Times New Roman"/>
              </a:rPr>
              <a:t>The</a:t>
            </a:r>
            <a:r>
              <a:rPr sz="850" spc="-15" dirty="0">
                <a:solidFill>
                  <a:srgbClr val="D84FA9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D84FA9"/>
                </a:solidFill>
                <a:latin typeface="Times New Roman"/>
                <a:cs typeface="Times New Roman"/>
              </a:rPr>
              <a:t>hammer</a:t>
            </a:r>
            <a:r>
              <a:rPr sz="850" spc="-15" dirty="0">
                <a:solidFill>
                  <a:srgbClr val="D84FA9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broke</a:t>
            </a:r>
            <a:r>
              <a:rPr sz="85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EF9000"/>
                </a:solidFill>
                <a:latin typeface="Times New Roman"/>
                <a:cs typeface="Times New Roman"/>
              </a:rPr>
              <a:t>the</a:t>
            </a:r>
            <a:r>
              <a:rPr sz="850" spc="-15" dirty="0">
                <a:solidFill>
                  <a:srgbClr val="EF9000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EF9000"/>
                </a:solidFill>
                <a:latin typeface="Times New Roman"/>
                <a:cs typeface="Times New Roman"/>
              </a:rPr>
              <a:t>window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 marL="115570" marR="58419" indent="-103505">
              <a:lnSpc>
                <a:spcPct val="91600"/>
              </a:lnSpc>
              <a:spcBef>
                <a:spcPts val="22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Also </a:t>
            </a:r>
            <a:r>
              <a:rPr sz="950" spc="5" dirty="0">
                <a:latin typeface="Times New Roman"/>
                <a:cs typeface="Times New Roman"/>
              </a:rPr>
              <a:t>referred to a “case role analysis,” 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“thematic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analysis,”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and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“shallow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semantic </a:t>
            </a:r>
            <a:r>
              <a:rPr sz="950" spc="-22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parsing”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8458" y="1929069"/>
            <a:ext cx="1022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107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5642" y="122718"/>
            <a:ext cx="985519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Semantic</a:t>
            </a:r>
            <a:r>
              <a:rPr sz="1050" spc="-50" dirty="0"/>
              <a:t> </a:t>
            </a:r>
            <a:r>
              <a:rPr sz="1050" spc="10" dirty="0"/>
              <a:t>Parsing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1" y="403501"/>
            <a:ext cx="2212975" cy="1383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15570" marR="210185" indent="-103505">
              <a:lnSpc>
                <a:spcPts val="900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A </a:t>
            </a:r>
            <a:r>
              <a:rPr sz="850" b="1" i="1" spc="-10" dirty="0">
                <a:solidFill>
                  <a:srgbClr val="FF2800"/>
                </a:solidFill>
                <a:latin typeface="Times New Roman"/>
                <a:cs typeface="Times New Roman"/>
              </a:rPr>
              <a:t>semantic </a:t>
            </a:r>
            <a:r>
              <a:rPr sz="850" b="1" i="1" spc="-5" dirty="0">
                <a:solidFill>
                  <a:srgbClr val="FF2800"/>
                </a:solidFill>
                <a:latin typeface="Times New Roman"/>
                <a:cs typeface="Times New Roman"/>
              </a:rPr>
              <a:t>parser </a:t>
            </a:r>
            <a:r>
              <a:rPr sz="850" spc="-5" dirty="0">
                <a:latin typeface="Times New Roman"/>
                <a:cs typeface="Times New Roman"/>
              </a:rPr>
              <a:t>maps a natural-language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sentence </a:t>
            </a:r>
            <a:r>
              <a:rPr sz="850" spc="-5" dirty="0">
                <a:latin typeface="Times New Roman"/>
                <a:cs typeface="Times New Roman"/>
              </a:rPr>
              <a:t>to a complete, detailed </a:t>
            </a:r>
            <a:r>
              <a:rPr sz="850" spc="-10" dirty="0">
                <a:latin typeface="Times New Roman"/>
                <a:cs typeface="Times New Roman"/>
              </a:rPr>
              <a:t>semantic </a:t>
            </a:r>
            <a:r>
              <a:rPr sz="850" spc="-5" dirty="0">
                <a:latin typeface="Times New Roman"/>
                <a:cs typeface="Times New Roman"/>
              </a:rPr>
              <a:t> representation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(</a:t>
            </a:r>
            <a:r>
              <a:rPr sz="850" b="1" i="1" spc="-5" dirty="0">
                <a:solidFill>
                  <a:srgbClr val="FF2800"/>
                </a:solidFill>
                <a:latin typeface="Times New Roman"/>
                <a:cs typeface="Times New Roman"/>
              </a:rPr>
              <a:t>logical form</a:t>
            </a:r>
            <a:r>
              <a:rPr sz="850" spc="-5" dirty="0">
                <a:latin typeface="Times New Roman"/>
                <a:cs typeface="Times New Roman"/>
              </a:rPr>
              <a:t>).</a:t>
            </a:r>
            <a:endParaRPr sz="850">
              <a:latin typeface="Times New Roman"/>
              <a:cs typeface="Times New Roman"/>
            </a:endParaRPr>
          </a:p>
          <a:p>
            <a:pPr marL="115570" marR="168275" indent="-103505">
              <a:lnSpc>
                <a:spcPts val="910"/>
              </a:lnSpc>
              <a:spcBef>
                <a:spcPts val="23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For </a:t>
            </a:r>
            <a:r>
              <a:rPr sz="850" spc="-5" dirty="0">
                <a:latin typeface="Times New Roman"/>
                <a:cs typeface="Times New Roman"/>
              </a:rPr>
              <a:t>many applications, the desired output is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immediately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executable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by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another program.</a:t>
            </a:r>
            <a:endParaRPr sz="850">
              <a:latin typeface="Times New Roman"/>
              <a:cs typeface="Times New Roman"/>
            </a:endParaRPr>
          </a:p>
          <a:p>
            <a:pPr marL="115570" marR="5080" indent="-103505">
              <a:lnSpc>
                <a:spcPts val="910"/>
              </a:lnSpc>
              <a:spcBef>
                <a:spcPts val="20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Example: </a:t>
            </a:r>
            <a:r>
              <a:rPr sz="850" spc="-10" dirty="0">
                <a:latin typeface="Times New Roman"/>
                <a:cs typeface="Times New Roman"/>
              </a:rPr>
              <a:t>Mapping </a:t>
            </a:r>
            <a:r>
              <a:rPr sz="850" spc="-5" dirty="0">
                <a:latin typeface="Times New Roman"/>
                <a:cs typeface="Times New Roman"/>
              </a:rPr>
              <a:t>an English database query to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Prolog:</a:t>
            </a:r>
            <a:endParaRPr sz="850">
              <a:latin typeface="Times New Roman"/>
              <a:cs typeface="Times New Roman"/>
            </a:endParaRPr>
          </a:p>
          <a:p>
            <a:pPr marL="219075" marR="537845">
              <a:lnSpc>
                <a:spcPts val="960"/>
              </a:lnSpc>
              <a:spcBef>
                <a:spcPts val="20"/>
              </a:spcBef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How many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cities are there in the US?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answer(A,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count(B,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(city(B),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loc(B,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C),</a:t>
            </a:r>
            <a:endParaRPr sz="700">
              <a:latin typeface="Times New Roman"/>
              <a:cs typeface="Times New Roman"/>
            </a:endParaRPr>
          </a:p>
          <a:p>
            <a:pPr marL="1022985">
              <a:lnSpc>
                <a:spcPct val="100000"/>
              </a:lnSpc>
              <a:spcBef>
                <a:spcPts val="45"/>
              </a:spcBef>
            </a:pPr>
            <a:r>
              <a:rPr sz="700" spc="5" dirty="0">
                <a:latin typeface="Times New Roman"/>
                <a:cs typeface="Times New Roman"/>
              </a:rPr>
              <a:t>const(C,</a:t>
            </a:r>
            <a:r>
              <a:rPr sz="700" spc="-25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countryid(USA))),</a:t>
            </a:r>
            <a:endParaRPr sz="700">
              <a:latin typeface="Times New Roman"/>
              <a:cs typeface="Times New Roman"/>
            </a:endParaRPr>
          </a:p>
          <a:p>
            <a:pPr marR="306070" algn="ctr">
              <a:lnSpc>
                <a:spcPct val="100000"/>
              </a:lnSpc>
              <a:spcBef>
                <a:spcPts val="125"/>
              </a:spcBef>
            </a:pPr>
            <a:r>
              <a:rPr sz="700" spc="5" dirty="0">
                <a:latin typeface="Times New Roman"/>
                <a:cs typeface="Times New Roman"/>
              </a:rPr>
              <a:t>A))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5992" y="122718"/>
            <a:ext cx="108585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Textual</a:t>
            </a:r>
            <a:r>
              <a:rPr sz="1050" spc="-65" dirty="0"/>
              <a:t> </a:t>
            </a:r>
            <a:r>
              <a:rPr sz="1050" spc="15" dirty="0"/>
              <a:t>Entailment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2" y="414212"/>
            <a:ext cx="2227580" cy="4673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5570" marR="5080" indent="-103505">
              <a:lnSpc>
                <a:spcPct val="101699"/>
              </a:lnSpc>
              <a:spcBef>
                <a:spcPts val="9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Determine whether </a:t>
            </a:r>
            <a:r>
              <a:rPr sz="950" spc="5" dirty="0">
                <a:latin typeface="Times New Roman"/>
                <a:cs typeface="Times New Roman"/>
              </a:rPr>
              <a:t>one natural language 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sentence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entails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(implies)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another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under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an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ordinary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interpretation.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7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76225" marR="5080" indent="-10033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Textual</a:t>
            </a:r>
            <a:r>
              <a:rPr spc="-30" dirty="0"/>
              <a:t> </a:t>
            </a:r>
            <a:r>
              <a:rPr spc="5" dirty="0"/>
              <a:t>Entailment</a:t>
            </a:r>
            <a:r>
              <a:rPr spc="-30" dirty="0"/>
              <a:t> </a:t>
            </a:r>
            <a:r>
              <a:rPr dirty="0"/>
              <a:t>Problems </a:t>
            </a:r>
            <a:r>
              <a:rPr spc="-220" dirty="0"/>
              <a:t> </a:t>
            </a:r>
            <a:r>
              <a:rPr spc="5" dirty="0"/>
              <a:t>from</a:t>
            </a:r>
            <a:r>
              <a:rPr spc="-20" dirty="0"/>
              <a:t> </a:t>
            </a:r>
            <a:r>
              <a:rPr spc="5" dirty="0"/>
              <a:t>PASCAL</a:t>
            </a:r>
            <a:r>
              <a:rPr spc="-15" dirty="0"/>
              <a:t> </a:t>
            </a:r>
            <a:r>
              <a:rPr spc="5" dirty="0"/>
              <a:t>Challenge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3165" y="409851"/>
            <a:ext cx="473709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b="1" spc="-5" dirty="0">
                <a:latin typeface="Times New Roman"/>
                <a:cs typeface="Times New Roman"/>
              </a:rPr>
              <a:t>HYPOTHESIS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2435" y="400671"/>
            <a:ext cx="184150" cy="125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800"/>
              </a:lnSpc>
              <a:spcBef>
                <a:spcPts val="100"/>
              </a:spcBef>
            </a:pPr>
            <a:r>
              <a:rPr sz="300" b="1" spc="20" dirty="0">
                <a:latin typeface="Times New Roman"/>
                <a:cs typeface="Times New Roman"/>
              </a:rPr>
              <a:t>EN</a:t>
            </a:r>
            <a:r>
              <a:rPr sz="300" b="1" spc="-5" dirty="0">
                <a:latin typeface="Times New Roman"/>
                <a:cs typeface="Times New Roman"/>
              </a:rPr>
              <a:t>T</a:t>
            </a:r>
            <a:r>
              <a:rPr sz="300" b="1" spc="5" dirty="0">
                <a:latin typeface="Times New Roman"/>
                <a:cs typeface="Times New Roman"/>
              </a:rPr>
              <a:t>AIL  </a:t>
            </a:r>
            <a:r>
              <a:rPr sz="300" b="1" spc="20" dirty="0">
                <a:latin typeface="Times New Roman"/>
                <a:cs typeface="Times New Roman"/>
              </a:rPr>
              <a:t>MENT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4451" y="612484"/>
            <a:ext cx="684530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i="1" spc="-55" dirty="0">
                <a:latin typeface="Times New Roman"/>
                <a:cs typeface="Times New Roman"/>
              </a:rPr>
              <a:t>Y</a:t>
            </a:r>
            <a:r>
              <a:rPr sz="550" i="1" spc="-5" dirty="0">
                <a:latin typeface="Times New Roman"/>
                <a:cs typeface="Times New Roman"/>
              </a:rPr>
              <a:t>ahoo bought </a:t>
            </a:r>
            <a:r>
              <a:rPr sz="550" i="1" spc="-10" dirty="0">
                <a:latin typeface="Times New Roman"/>
                <a:cs typeface="Times New Roman"/>
              </a:rPr>
              <a:t>Overtu</a:t>
            </a:r>
            <a:r>
              <a:rPr sz="550" i="1" spc="-25" dirty="0">
                <a:latin typeface="Times New Roman"/>
                <a:cs typeface="Times New Roman"/>
              </a:rPr>
              <a:t>r</a:t>
            </a:r>
            <a:r>
              <a:rPr sz="550" i="1" spc="-5" dirty="0">
                <a:latin typeface="Times New Roman"/>
                <a:cs typeface="Times New Roman"/>
              </a:rPr>
              <a:t>e.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77322" y="612484"/>
            <a:ext cx="205740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TRUE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4451" y="971190"/>
            <a:ext cx="834390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i="1" spc="-10" dirty="0">
                <a:latin typeface="Times New Roman"/>
                <a:cs typeface="Times New Roman"/>
              </a:rPr>
              <a:t>Microsoft</a:t>
            </a:r>
            <a:r>
              <a:rPr sz="550" i="1" spc="-1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bought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Star</a:t>
            </a:r>
            <a:r>
              <a:rPr sz="550" i="1" spc="-15" dirty="0">
                <a:latin typeface="Times New Roman"/>
                <a:cs typeface="Times New Roman"/>
              </a:rPr>
              <a:t> </a:t>
            </a:r>
            <a:r>
              <a:rPr sz="550" i="1" spc="-10" dirty="0">
                <a:latin typeface="Times New Roman"/>
                <a:cs typeface="Times New Roman"/>
              </a:rPr>
              <a:t>Office.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4539" y="971190"/>
            <a:ext cx="231140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45" dirty="0">
                <a:latin typeface="Times New Roman"/>
                <a:cs typeface="Times New Roman"/>
              </a:rPr>
              <a:t>F</a:t>
            </a:r>
            <a:r>
              <a:rPr sz="550" spc="-10" dirty="0">
                <a:latin typeface="Times New Roman"/>
                <a:cs typeface="Times New Roman"/>
              </a:rPr>
              <a:t>ALSE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932" y="372476"/>
            <a:ext cx="1301750" cy="9829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385"/>
              </a:spcBef>
            </a:pPr>
            <a:r>
              <a:rPr sz="550" b="1" spc="-10" dirty="0">
                <a:latin typeface="Times New Roman"/>
                <a:cs typeface="Times New Roman"/>
              </a:rPr>
              <a:t>TEXT</a:t>
            </a:r>
            <a:endParaRPr sz="550">
              <a:latin typeface="Times New Roman"/>
              <a:cs typeface="Times New Roman"/>
            </a:endParaRPr>
          </a:p>
          <a:p>
            <a:pPr marL="115570" marR="47625" indent="-103505">
              <a:lnSpc>
                <a:spcPct val="98100"/>
              </a:lnSpc>
              <a:spcBef>
                <a:spcPts val="295"/>
              </a:spcBef>
            </a:pPr>
            <a:r>
              <a:rPr sz="550" i="1" spc="-5" dirty="0">
                <a:latin typeface="Times New Roman"/>
                <a:cs typeface="Times New Roman"/>
              </a:rPr>
              <a:t>Eyeing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the huge </a:t>
            </a:r>
            <a:r>
              <a:rPr sz="550" i="1" spc="-10" dirty="0">
                <a:latin typeface="Times New Roman"/>
                <a:cs typeface="Times New Roman"/>
              </a:rPr>
              <a:t>market</a:t>
            </a:r>
            <a:r>
              <a:rPr sz="550" i="1" spc="-5" dirty="0">
                <a:latin typeface="Times New Roman"/>
                <a:cs typeface="Times New Roman"/>
              </a:rPr>
              <a:t> potential, </a:t>
            </a:r>
            <a:r>
              <a:rPr sz="550" i="1" spc="-10" dirty="0">
                <a:latin typeface="Times New Roman"/>
                <a:cs typeface="Times New Roman"/>
              </a:rPr>
              <a:t>currently </a:t>
            </a:r>
            <a:r>
              <a:rPr sz="550" i="1" spc="-5" dirty="0">
                <a:latin typeface="Times New Roman"/>
                <a:cs typeface="Times New Roman"/>
              </a:rPr>
              <a:t> led by </a:t>
            </a:r>
            <a:r>
              <a:rPr sz="550" i="1" spc="-10" dirty="0">
                <a:latin typeface="Times New Roman"/>
                <a:cs typeface="Times New Roman"/>
              </a:rPr>
              <a:t>Google, </a:t>
            </a:r>
            <a:r>
              <a:rPr sz="550" i="1" spc="-15" dirty="0">
                <a:latin typeface="Times New Roman"/>
                <a:cs typeface="Times New Roman"/>
              </a:rPr>
              <a:t>Yahoo </a:t>
            </a:r>
            <a:r>
              <a:rPr sz="550" i="1" spc="-5" dirty="0">
                <a:latin typeface="Times New Roman"/>
                <a:cs typeface="Times New Roman"/>
              </a:rPr>
              <a:t>took over </a:t>
            </a:r>
            <a:r>
              <a:rPr sz="550" i="1" spc="-10" dirty="0">
                <a:latin typeface="Times New Roman"/>
                <a:cs typeface="Times New Roman"/>
              </a:rPr>
              <a:t>search </a:t>
            </a:r>
            <a:r>
              <a:rPr sz="550" i="1" spc="-5" dirty="0">
                <a:latin typeface="Times New Roman"/>
                <a:cs typeface="Times New Roman"/>
              </a:rPr>
              <a:t> company</a:t>
            </a:r>
            <a:r>
              <a:rPr sz="550" i="1" spc="-15" dirty="0">
                <a:latin typeface="Times New Roman"/>
                <a:cs typeface="Times New Roman"/>
              </a:rPr>
              <a:t> </a:t>
            </a:r>
            <a:r>
              <a:rPr sz="550" i="1" spc="-10" dirty="0">
                <a:latin typeface="Times New Roman"/>
                <a:cs typeface="Times New Roman"/>
              </a:rPr>
              <a:t>Overture </a:t>
            </a:r>
            <a:r>
              <a:rPr sz="550" i="1" spc="-5" dirty="0">
                <a:latin typeface="Times New Roman"/>
                <a:cs typeface="Times New Roman"/>
              </a:rPr>
              <a:t>Services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Inc</a:t>
            </a:r>
            <a:r>
              <a:rPr sz="550" i="1" spc="-1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last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20" dirty="0">
                <a:latin typeface="Times New Roman"/>
                <a:cs typeface="Times New Roman"/>
              </a:rPr>
              <a:t>year.</a:t>
            </a:r>
            <a:endParaRPr sz="55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98100"/>
              </a:lnSpc>
              <a:spcBef>
                <a:spcPts val="235"/>
              </a:spcBef>
            </a:pPr>
            <a:r>
              <a:rPr sz="550" i="1" spc="-5" dirty="0">
                <a:latin typeface="Times New Roman"/>
                <a:cs typeface="Times New Roman"/>
              </a:rPr>
              <a:t>Microsoft's</a:t>
            </a:r>
            <a:r>
              <a:rPr sz="550" i="1" spc="15" dirty="0">
                <a:latin typeface="Times New Roman"/>
                <a:cs typeface="Times New Roman"/>
              </a:rPr>
              <a:t> </a:t>
            </a:r>
            <a:r>
              <a:rPr sz="550" i="1" spc="-10" dirty="0">
                <a:latin typeface="Times New Roman"/>
                <a:cs typeface="Times New Roman"/>
              </a:rPr>
              <a:t>rival</a:t>
            </a:r>
            <a:r>
              <a:rPr sz="550" i="1" spc="1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Sun</a:t>
            </a:r>
            <a:r>
              <a:rPr sz="550" i="1" spc="20" dirty="0">
                <a:latin typeface="Times New Roman"/>
                <a:cs typeface="Times New Roman"/>
              </a:rPr>
              <a:t> </a:t>
            </a:r>
            <a:r>
              <a:rPr sz="550" i="1" spc="-10" dirty="0">
                <a:latin typeface="Times New Roman"/>
                <a:cs typeface="Times New Roman"/>
              </a:rPr>
              <a:t>Microsystems</a:t>
            </a:r>
            <a:r>
              <a:rPr sz="550" i="1" spc="1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Inc. </a:t>
            </a:r>
            <a:r>
              <a:rPr sz="550" i="1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bought Star </a:t>
            </a:r>
            <a:r>
              <a:rPr sz="550" i="1" spc="-10" dirty="0">
                <a:latin typeface="Times New Roman"/>
                <a:cs typeface="Times New Roman"/>
              </a:rPr>
              <a:t>Office </a:t>
            </a:r>
            <a:r>
              <a:rPr sz="550" i="1" spc="-5" dirty="0">
                <a:latin typeface="Times New Roman"/>
                <a:cs typeface="Times New Roman"/>
              </a:rPr>
              <a:t>last </a:t>
            </a:r>
            <a:r>
              <a:rPr sz="550" i="1" spc="-10" dirty="0">
                <a:latin typeface="Times New Roman"/>
                <a:cs typeface="Times New Roman"/>
              </a:rPr>
              <a:t>month </a:t>
            </a:r>
            <a:r>
              <a:rPr sz="550" i="1" spc="-5" dirty="0">
                <a:latin typeface="Times New Roman"/>
                <a:cs typeface="Times New Roman"/>
              </a:rPr>
              <a:t>and plans to </a:t>
            </a:r>
            <a:r>
              <a:rPr sz="550" i="1" spc="-12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boost its development as a </a:t>
            </a:r>
            <a:r>
              <a:rPr sz="550" i="1" spc="-10" dirty="0">
                <a:latin typeface="Times New Roman"/>
                <a:cs typeface="Times New Roman"/>
              </a:rPr>
              <a:t>Web-based </a:t>
            </a:r>
            <a:r>
              <a:rPr sz="550" i="1" spc="-5" dirty="0">
                <a:latin typeface="Times New Roman"/>
                <a:cs typeface="Times New Roman"/>
              </a:rPr>
              <a:t> device </a:t>
            </a:r>
            <a:r>
              <a:rPr sz="550" i="1" spc="-10" dirty="0">
                <a:latin typeface="Times New Roman"/>
                <a:cs typeface="Times New Roman"/>
              </a:rPr>
              <a:t>running </a:t>
            </a:r>
            <a:r>
              <a:rPr sz="550" i="1" spc="-5" dirty="0">
                <a:latin typeface="Times New Roman"/>
                <a:cs typeface="Times New Roman"/>
              </a:rPr>
              <a:t>over the Net on personal </a:t>
            </a:r>
            <a:r>
              <a:rPr sz="550" i="1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computers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and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Internet appliances.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550" i="1" spc="-10" dirty="0">
                <a:latin typeface="Times New Roman"/>
                <a:cs typeface="Times New Roman"/>
              </a:rPr>
              <a:t>The </a:t>
            </a:r>
            <a:r>
              <a:rPr sz="550" i="1" spc="-5" dirty="0">
                <a:latin typeface="Times New Roman"/>
                <a:cs typeface="Times New Roman"/>
              </a:rPr>
              <a:t>National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Institute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for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Psychobiology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in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7788" y="1414057"/>
            <a:ext cx="18097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i="1" spc="-5" dirty="0">
                <a:latin typeface="Times New Roman"/>
                <a:cs typeface="Times New Roman"/>
              </a:rPr>
              <a:t>1971.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1870" y="1331428"/>
            <a:ext cx="2429510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550" i="1" spc="-5" dirty="0">
                <a:latin typeface="Times New Roman"/>
                <a:cs typeface="Times New Roman"/>
              </a:rPr>
              <a:t>Israel</a:t>
            </a:r>
            <a:r>
              <a:rPr sz="550" i="1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was</a:t>
            </a:r>
            <a:r>
              <a:rPr sz="550" i="1" spc="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established</a:t>
            </a:r>
            <a:r>
              <a:rPr sz="550" i="1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in</a:t>
            </a:r>
            <a:r>
              <a:rPr sz="550" i="1" spc="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May</a:t>
            </a:r>
            <a:r>
              <a:rPr sz="550" i="1" spc="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1971</a:t>
            </a:r>
            <a:r>
              <a:rPr sz="550" i="1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as</a:t>
            </a:r>
            <a:r>
              <a:rPr sz="550" i="1" spc="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the</a:t>
            </a:r>
            <a:r>
              <a:rPr sz="550" i="1" spc="170" dirty="0">
                <a:latin typeface="Times New Roman"/>
                <a:cs typeface="Times New Roman"/>
              </a:rPr>
              <a:t> </a:t>
            </a:r>
            <a:r>
              <a:rPr sz="550" i="1" spc="17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Israel</a:t>
            </a:r>
            <a:r>
              <a:rPr sz="550" i="1" spc="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was</a:t>
            </a:r>
            <a:r>
              <a:rPr sz="550" i="1" spc="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established</a:t>
            </a:r>
            <a:r>
              <a:rPr sz="550" i="1" spc="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in</a:t>
            </a:r>
            <a:r>
              <a:rPr sz="550" i="1" spc="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May</a:t>
            </a:r>
            <a:r>
              <a:rPr sz="550" i="1" spc="200" dirty="0">
                <a:latin typeface="Times New Roman"/>
                <a:cs typeface="Times New Roman"/>
              </a:rPr>
              <a:t> </a:t>
            </a:r>
            <a:r>
              <a:rPr sz="550" i="1" spc="204" dirty="0">
                <a:latin typeface="Times New Roman"/>
                <a:cs typeface="Times New Roman"/>
              </a:rPr>
              <a:t> </a:t>
            </a:r>
            <a:r>
              <a:rPr sz="825" spc="-30" baseline="-30303" dirty="0">
                <a:latin typeface="Times New Roman"/>
                <a:cs typeface="Times New Roman"/>
              </a:rPr>
              <a:t>FALSE</a:t>
            </a:r>
            <a:endParaRPr sz="825" baseline="-3030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932" y="1411762"/>
            <a:ext cx="1252220" cy="4673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5570" marR="5080">
              <a:lnSpc>
                <a:spcPct val="100000"/>
              </a:lnSpc>
              <a:spcBef>
                <a:spcPts val="90"/>
              </a:spcBef>
            </a:pPr>
            <a:r>
              <a:rPr sz="550" i="1" spc="-5" dirty="0">
                <a:latin typeface="Times New Roman"/>
                <a:cs typeface="Times New Roman"/>
              </a:rPr>
              <a:t>Israel</a:t>
            </a:r>
            <a:r>
              <a:rPr sz="550" i="1" spc="-1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Center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for</a:t>
            </a:r>
            <a:r>
              <a:rPr sz="550" i="1" spc="-1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Psychobiology</a:t>
            </a:r>
            <a:r>
              <a:rPr sz="550" i="1" spc="-1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by</a:t>
            </a:r>
            <a:r>
              <a:rPr sz="550" i="1" spc="-10" dirty="0">
                <a:latin typeface="Times New Roman"/>
                <a:cs typeface="Times New Roman"/>
              </a:rPr>
              <a:t> Prof. </a:t>
            </a:r>
            <a:r>
              <a:rPr sz="550" i="1" spc="-12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Joel.</a:t>
            </a:r>
            <a:endParaRPr sz="550">
              <a:latin typeface="Times New Roman"/>
              <a:cs typeface="Times New Roman"/>
            </a:endParaRPr>
          </a:p>
          <a:p>
            <a:pPr marL="115570" marR="95885" indent="-103505">
              <a:lnSpc>
                <a:spcPct val="98100"/>
              </a:lnSpc>
              <a:spcBef>
                <a:spcPts val="220"/>
              </a:spcBef>
            </a:pPr>
            <a:r>
              <a:rPr sz="550" i="1" spc="-5" dirty="0">
                <a:latin typeface="Times New Roman"/>
                <a:cs typeface="Times New Roman"/>
              </a:rPr>
              <a:t>Since its formation in 1948, Israel fought </a:t>
            </a:r>
            <a:r>
              <a:rPr sz="550" i="1" spc="-130" dirty="0">
                <a:latin typeface="Times New Roman"/>
                <a:cs typeface="Times New Roman"/>
              </a:rPr>
              <a:t> </a:t>
            </a:r>
            <a:r>
              <a:rPr sz="550" i="1" spc="-10" dirty="0">
                <a:latin typeface="Times New Roman"/>
                <a:cs typeface="Times New Roman"/>
              </a:rPr>
              <a:t>many </a:t>
            </a:r>
            <a:r>
              <a:rPr sz="550" i="1" spc="-5" dirty="0">
                <a:latin typeface="Times New Roman"/>
                <a:cs typeface="Times New Roman"/>
              </a:rPr>
              <a:t>wars with neighboring Arab </a:t>
            </a:r>
            <a:r>
              <a:rPr sz="550" i="1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countries.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54451" y="1647293"/>
            <a:ext cx="709295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5570" marR="5080" indent="-103505">
              <a:lnSpc>
                <a:spcPct val="100000"/>
              </a:lnSpc>
              <a:spcBef>
                <a:spcPts val="90"/>
              </a:spcBef>
            </a:pPr>
            <a:r>
              <a:rPr sz="550" i="1" spc="-5" dirty="0">
                <a:latin typeface="Times New Roman"/>
                <a:cs typeface="Times New Roman"/>
              </a:rPr>
              <a:t>Israel</a:t>
            </a:r>
            <a:r>
              <a:rPr sz="550" i="1" spc="-2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was</a:t>
            </a:r>
            <a:r>
              <a:rPr sz="550" i="1" spc="-2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established</a:t>
            </a:r>
            <a:r>
              <a:rPr sz="550" i="1" spc="-20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in </a:t>
            </a:r>
            <a:r>
              <a:rPr sz="550" i="1" spc="-125" dirty="0">
                <a:latin typeface="Times New Roman"/>
                <a:cs typeface="Times New Roman"/>
              </a:rPr>
              <a:t> </a:t>
            </a:r>
            <a:r>
              <a:rPr sz="550" i="1" spc="-5" dirty="0">
                <a:latin typeface="Times New Roman"/>
                <a:cs typeface="Times New Roman"/>
              </a:rPr>
              <a:t>1948.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77322" y="1688606"/>
            <a:ext cx="205740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latin typeface="Times New Roman"/>
                <a:cs typeface="Times New Roman"/>
              </a:rPr>
              <a:t>TRUE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7201" y="767773"/>
            <a:ext cx="158242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Pragmatics/Discourse</a:t>
            </a:r>
            <a:r>
              <a:rPr sz="1050" spc="-4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1050" spc="15" dirty="0">
                <a:solidFill>
                  <a:srgbClr val="4452FF"/>
                </a:solidFill>
                <a:latin typeface="Times New Roman"/>
                <a:cs typeface="Times New Roman"/>
              </a:rPr>
              <a:t>Tasks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6756" y="58451"/>
            <a:ext cx="1103630" cy="3181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11454" marR="5080" indent="-199390">
              <a:lnSpc>
                <a:spcPct val="100000"/>
              </a:lnSpc>
              <a:spcBef>
                <a:spcPts val="110"/>
              </a:spcBef>
            </a:pPr>
            <a:r>
              <a:rPr dirty="0"/>
              <a:t>Anaphora</a:t>
            </a:r>
            <a:r>
              <a:rPr spc="-55" dirty="0"/>
              <a:t> </a:t>
            </a:r>
            <a:r>
              <a:rPr spc="5" dirty="0"/>
              <a:t>Resolution/ </a:t>
            </a:r>
            <a:r>
              <a:rPr spc="-225" dirty="0"/>
              <a:t> </a:t>
            </a:r>
            <a:r>
              <a:rPr spc="5" dirty="0"/>
              <a:t>Co-Reference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531" y="453136"/>
            <a:ext cx="2359660" cy="13538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15570" marR="5080" indent="-103505">
              <a:lnSpc>
                <a:spcPts val="1050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Determine which </a:t>
            </a:r>
            <a:r>
              <a:rPr sz="950" spc="5" dirty="0">
                <a:latin typeface="Times New Roman"/>
                <a:cs typeface="Times New Roman"/>
              </a:rPr>
              <a:t>phrases in a document refer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to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the</a:t>
            </a:r>
            <a:r>
              <a:rPr sz="950" dirty="0">
                <a:latin typeface="Times New Roman"/>
                <a:cs typeface="Times New Roman"/>
              </a:rPr>
              <a:t> same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underlying</a:t>
            </a:r>
            <a:r>
              <a:rPr sz="95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entity.</a:t>
            </a:r>
            <a:endParaRPr sz="95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6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John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put the carrot on the plate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and ate it.</a:t>
            </a:r>
            <a:endParaRPr sz="85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0D100"/>
              </a:buClr>
              <a:buFont typeface="Times New Roman"/>
              <a:buChar char="–"/>
            </a:pPr>
            <a:endParaRPr sz="1150">
              <a:latin typeface="Times New Roman"/>
              <a:cs typeface="Times New Roman"/>
            </a:endParaRPr>
          </a:p>
          <a:p>
            <a:pPr marL="238125" marR="114935" lvl="1" indent="-88265">
              <a:lnSpc>
                <a:spcPts val="910"/>
              </a:lnSpc>
              <a:spcBef>
                <a:spcPts val="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Bush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started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 the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war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 in Iraq.</a:t>
            </a:r>
            <a:r>
              <a:rPr sz="85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But the president </a:t>
            </a:r>
            <a:r>
              <a:rPr sz="850" spc="-2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needed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the consent of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Congress.</a:t>
            </a:r>
            <a:endParaRPr sz="85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11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Some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cases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require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difficult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reasoning.</a:t>
            </a:r>
            <a:endParaRPr sz="950">
              <a:latin typeface="Times New Roman"/>
              <a:cs typeface="Times New Roman"/>
            </a:endParaRPr>
          </a:p>
          <a:p>
            <a:pPr marL="356870" marR="65405" indent="-69215">
              <a:lnSpc>
                <a:spcPct val="90900"/>
              </a:lnSpc>
              <a:spcBef>
                <a:spcPts val="130"/>
              </a:spcBef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Today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 was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Jack's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birthday.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Penny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and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Janet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went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to the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 store.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They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were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going to get presents.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Janet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decided to get a kite. </a:t>
            </a:r>
            <a:r>
              <a:rPr sz="600" spc="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"Don't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do that,"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said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Penny.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"Jack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has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a kite.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He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will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 make you </a:t>
            </a:r>
            <a:r>
              <a:rPr sz="600" spc="-13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take</a:t>
            </a:r>
            <a:r>
              <a:rPr sz="600" spc="-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7600"/>
                </a:solidFill>
                <a:latin typeface="Times New Roman"/>
                <a:cs typeface="Times New Roman"/>
              </a:rPr>
              <a:t>it back."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4156" y="0"/>
            <a:ext cx="2768600" cy="2078355"/>
            <a:chOff x="-4156" y="0"/>
            <a:chExt cx="2768600" cy="20783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20334" y="764598"/>
              <a:ext cx="112426" cy="11619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08058" y="870744"/>
              <a:ext cx="459740" cy="52069"/>
            </a:xfrm>
            <a:custGeom>
              <a:avLst/>
              <a:gdLst/>
              <a:ahLst/>
              <a:cxnLst/>
              <a:rect l="l" t="t" r="r" b="b"/>
              <a:pathLst>
                <a:path w="459739" h="52069">
                  <a:moveTo>
                    <a:pt x="459672" y="12253"/>
                  </a:moveTo>
                  <a:lnTo>
                    <a:pt x="316797" y="40814"/>
                  </a:lnTo>
                  <a:lnTo>
                    <a:pt x="250122" y="49541"/>
                  </a:lnTo>
                  <a:lnTo>
                    <a:pt x="189003" y="51921"/>
                  </a:lnTo>
                  <a:lnTo>
                    <a:pt x="134234" y="46367"/>
                  </a:lnTo>
                  <a:lnTo>
                    <a:pt x="84228" y="33674"/>
                  </a:lnTo>
                  <a:lnTo>
                    <a:pt x="0" y="0"/>
                  </a:lnTo>
                </a:path>
              </a:pathLst>
            </a:custGeom>
            <a:ln w="57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849" y="764599"/>
              <a:ext cx="244468" cy="13141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200449" y="871024"/>
              <a:ext cx="973455" cy="53340"/>
            </a:xfrm>
            <a:custGeom>
              <a:avLst/>
              <a:gdLst/>
              <a:ahLst/>
              <a:cxnLst/>
              <a:rect l="l" t="t" r="r" b="b"/>
              <a:pathLst>
                <a:path w="973455" h="53340">
                  <a:moveTo>
                    <a:pt x="972837" y="14353"/>
                  </a:moveTo>
                  <a:lnTo>
                    <a:pt x="820437" y="29427"/>
                  </a:lnTo>
                  <a:lnTo>
                    <a:pt x="672800" y="42120"/>
                  </a:lnTo>
                  <a:lnTo>
                    <a:pt x="532306" y="50848"/>
                  </a:lnTo>
                  <a:lnTo>
                    <a:pt x="402925" y="53228"/>
                  </a:lnTo>
                  <a:lnTo>
                    <a:pt x="287831" y="47674"/>
                  </a:lnTo>
                  <a:lnTo>
                    <a:pt x="183056" y="34980"/>
                  </a:lnTo>
                  <a:lnTo>
                    <a:pt x="86218" y="17527"/>
                  </a:lnTo>
                  <a:lnTo>
                    <a:pt x="0" y="0"/>
                  </a:lnTo>
                </a:path>
              </a:pathLst>
            </a:custGeom>
            <a:ln w="57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93006" y="858177"/>
              <a:ext cx="37465" cy="34925"/>
            </a:xfrm>
            <a:custGeom>
              <a:avLst/>
              <a:gdLst/>
              <a:ahLst/>
              <a:cxnLst/>
              <a:rect l="l" t="t" r="r" b="b"/>
              <a:pathLst>
                <a:path w="37465" h="34925">
                  <a:moveTo>
                    <a:pt x="33387" y="0"/>
                  </a:moveTo>
                  <a:lnTo>
                    <a:pt x="0" y="11334"/>
                  </a:lnTo>
                  <a:lnTo>
                    <a:pt x="26304" y="34803"/>
                  </a:lnTo>
                  <a:lnTo>
                    <a:pt x="28723" y="34665"/>
                  </a:lnTo>
                  <a:lnTo>
                    <a:pt x="31539" y="31513"/>
                  </a:lnTo>
                  <a:lnTo>
                    <a:pt x="31402" y="29095"/>
                  </a:lnTo>
                  <a:lnTo>
                    <a:pt x="14885" y="14361"/>
                  </a:lnTo>
                  <a:lnTo>
                    <a:pt x="35848" y="7244"/>
                  </a:lnTo>
                  <a:lnTo>
                    <a:pt x="36920" y="5072"/>
                  </a:lnTo>
                  <a:lnTo>
                    <a:pt x="35560" y="1070"/>
                  </a:lnTo>
                  <a:lnTo>
                    <a:pt x="333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5357" y="769381"/>
              <a:ext cx="2059939" cy="454025"/>
            </a:xfrm>
            <a:custGeom>
              <a:avLst/>
              <a:gdLst/>
              <a:ahLst/>
              <a:cxnLst/>
              <a:rect l="l" t="t" r="r" b="b"/>
              <a:pathLst>
                <a:path w="2059939" h="454025">
                  <a:moveTo>
                    <a:pt x="554961" y="54989"/>
                  </a:moveTo>
                  <a:lnTo>
                    <a:pt x="566070" y="33585"/>
                  </a:lnTo>
                  <a:lnTo>
                    <a:pt x="596367" y="16106"/>
                  </a:lnTo>
                  <a:lnTo>
                    <a:pt x="641304" y="4321"/>
                  </a:lnTo>
                  <a:lnTo>
                    <a:pt x="696332" y="0"/>
                  </a:lnTo>
                  <a:lnTo>
                    <a:pt x="751361" y="4321"/>
                  </a:lnTo>
                  <a:lnTo>
                    <a:pt x="796297" y="16106"/>
                  </a:lnTo>
                  <a:lnTo>
                    <a:pt x="826595" y="33585"/>
                  </a:lnTo>
                  <a:lnTo>
                    <a:pt x="837704" y="54989"/>
                  </a:lnTo>
                  <a:lnTo>
                    <a:pt x="826595" y="76394"/>
                  </a:lnTo>
                  <a:lnTo>
                    <a:pt x="796297" y="93874"/>
                  </a:lnTo>
                  <a:lnTo>
                    <a:pt x="751361" y="105658"/>
                  </a:lnTo>
                  <a:lnTo>
                    <a:pt x="696332" y="109980"/>
                  </a:lnTo>
                  <a:lnTo>
                    <a:pt x="641304" y="105658"/>
                  </a:lnTo>
                  <a:lnTo>
                    <a:pt x="596367" y="93874"/>
                  </a:lnTo>
                  <a:lnTo>
                    <a:pt x="566070" y="76394"/>
                  </a:lnTo>
                  <a:lnTo>
                    <a:pt x="554961" y="54989"/>
                  </a:lnTo>
                  <a:close/>
                </a:path>
                <a:path w="2059939" h="454025">
                  <a:moveTo>
                    <a:pt x="1423762" y="358152"/>
                  </a:moveTo>
                  <a:lnTo>
                    <a:pt x="1432158" y="344666"/>
                  </a:lnTo>
                  <a:lnTo>
                    <a:pt x="1456074" y="332287"/>
                  </a:lnTo>
                  <a:lnTo>
                    <a:pt x="1493602" y="321366"/>
                  </a:lnTo>
                  <a:lnTo>
                    <a:pt x="1542834" y="312258"/>
                  </a:lnTo>
                  <a:lnTo>
                    <a:pt x="1601861" y="305315"/>
                  </a:lnTo>
                  <a:lnTo>
                    <a:pt x="1668775" y="300890"/>
                  </a:lnTo>
                  <a:lnTo>
                    <a:pt x="1741668" y="299337"/>
                  </a:lnTo>
                  <a:lnTo>
                    <a:pt x="1814561" y="300890"/>
                  </a:lnTo>
                  <a:lnTo>
                    <a:pt x="1881476" y="305315"/>
                  </a:lnTo>
                  <a:lnTo>
                    <a:pt x="1940503" y="312258"/>
                  </a:lnTo>
                  <a:lnTo>
                    <a:pt x="1989734" y="321366"/>
                  </a:lnTo>
                  <a:lnTo>
                    <a:pt x="2027263" y="332287"/>
                  </a:lnTo>
                  <a:lnTo>
                    <a:pt x="2059575" y="358152"/>
                  </a:lnTo>
                  <a:lnTo>
                    <a:pt x="2051179" y="371638"/>
                  </a:lnTo>
                  <a:lnTo>
                    <a:pt x="2027263" y="384018"/>
                  </a:lnTo>
                  <a:lnTo>
                    <a:pt x="1989734" y="394938"/>
                  </a:lnTo>
                  <a:lnTo>
                    <a:pt x="1940503" y="404047"/>
                  </a:lnTo>
                  <a:lnTo>
                    <a:pt x="1881476" y="410990"/>
                  </a:lnTo>
                  <a:lnTo>
                    <a:pt x="1814561" y="415414"/>
                  </a:lnTo>
                  <a:lnTo>
                    <a:pt x="1741668" y="416968"/>
                  </a:lnTo>
                  <a:lnTo>
                    <a:pt x="1668775" y="415414"/>
                  </a:lnTo>
                  <a:lnTo>
                    <a:pt x="1601861" y="410990"/>
                  </a:lnTo>
                  <a:lnTo>
                    <a:pt x="1542834" y="404047"/>
                  </a:lnTo>
                  <a:lnTo>
                    <a:pt x="1493602" y="394938"/>
                  </a:lnTo>
                  <a:lnTo>
                    <a:pt x="1456074" y="384018"/>
                  </a:lnTo>
                  <a:lnTo>
                    <a:pt x="1423762" y="358152"/>
                  </a:lnTo>
                  <a:close/>
                </a:path>
                <a:path w="2059939" h="454025">
                  <a:moveTo>
                    <a:pt x="0" y="352414"/>
                  </a:moveTo>
                  <a:lnTo>
                    <a:pt x="10696" y="329520"/>
                  </a:lnTo>
                  <a:lnTo>
                    <a:pt x="39865" y="310825"/>
                  </a:lnTo>
                  <a:lnTo>
                    <a:pt x="83129" y="298221"/>
                  </a:lnTo>
                  <a:lnTo>
                    <a:pt x="136109" y="293599"/>
                  </a:lnTo>
                  <a:lnTo>
                    <a:pt x="189088" y="298221"/>
                  </a:lnTo>
                  <a:lnTo>
                    <a:pt x="232352" y="310825"/>
                  </a:lnTo>
                  <a:lnTo>
                    <a:pt x="261522" y="329520"/>
                  </a:lnTo>
                  <a:lnTo>
                    <a:pt x="272218" y="352414"/>
                  </a:lnTo>
                  <a:lnTo>
                    <a:pt x="261522" y="375308"/>
                  </a:lnTo>
                  <a:lnTo>
                    <a:pt x="232352" y="394003"/>
                  </a:lnTo>
                  <a:lnTo>
                    <a:pt x="189088" y="406608"/>
                  </a:lnTo>
                  <a:lnTo>
                    <a:pt x="136109" y="411230"/>
                  </a:lnTo>
                  <a:lnTo>
                    <a:pt x="83129" y="406608"/>
                  </a:lnTo>
                  <a:lnTo>
                    <a:pt x="39865" y="394003"/>
                  </a:lnTo>
                  <a:lnTo>
                    <a:pt x="10696" y="375308"/>
                  </a:lnTo>
                  <a:lnTo>
                    <a:pt x="0" y="352414"/>
                  </a:lnTo>
                  <a:close/>
                </a:path>
                <a:path w="2059939" h="454025">
                  <a:moveTo>
                    <a:pt x="1687923" y="409537"/>
                  </a:moveTo>
                  <a:lnTo>
                    <a:pt x="1462498" y="426990"/>
                  </a:lnTo>
                  <a:lnTo>
                    <a:pt x="1242630" y="441270"/>
                  </a:lnTo>
                  <a:lnTo>
                    <a:pt x="1034667" y="451584"/>
                  </a:lnTo>
                  <a:lnTo>
                    <a:pt x="936242" y="453964"/>
                  </a:lnTo>
                  <a:lnTo>
                    <a:pt x="842579" y="453964"/>
                  </a:lnTo>
                  <a:lnTo>
                    <a:pt x="754473" y="451584"/>
                  </a:lnTo>
                  <a:lnTo>
                    <a:pt x="671129" y="447618"/>
                  </a:lnTo>
                  <a:lnTo>
                    <a:pt x="516348" y="433337"/>
                  </a:lnTo>
                  <a:lnTo>
                    <a:pt x="371886" y="413504"/>
                  </a:lnTo>
                  <a:lnTo>
                    <a:pt x="240486" y="393241"/>
                  </a:lnTo>
                </a:path>
              </a:pathLst>
            </a:custGeom>
            <a:ln w="5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8336" y="1148556"/>
              <a:ext cx="36830" cy="35560"/>
            </a:xfrm>
            <a:custGeom>
              <a:avLst/>
              <a:gdLst/>
              <a:ahLst/>
              <a:cxnLst/>
              <a:rect l="l" t="t" r="r" b="b"/>
              <a:pathLst>
                <a:path w="36829" h="35559">
                  <a:moveTo>
                    <a:pt x="32810" y="0"/>
                  </a:moveTo>
                  <a:lnTo>
                    <a:pt x="0" y="12908"/>
                  </a:lnTo>
                  <a:lnTo>
                    <a:pt x="27392" y="35100"/>
                  </a:lnTo>
                  <a:lnTo>
                    <a:pt x="29803" y="34847"/>
                  </a:lnTo>
                  <a:lnTo>
                    <a:pt x="32465" y="31565"/>
                  </a:lnTo>
                  <a:lnTo>
                    <a:pt x="32212" y="29156"/>
                  </a:lnTo>
                  <a:lnTo>
                    <a:pt x="15015" y="15223"/>
                  </a:lnTo>
                  <a:lnTo>
                    <a:pt x="35614" y="7119"/>
                  </a:lnTo>
                  <a:lnTo>
                    <a:pt x="36581" y="4898"/>
                  </a:lnTo>
                  <a:lnTo>
                    <a:pt x="35032" y="966"/>
                  </a:lnTo>
                  <a:lnTo>
                    <a:pt x="32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8917" y="1695604"/>
              <a:ext cx="112426" cy="11619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9690" y="1535893"/>
              <a:ext cx="206255" cy="10853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797718" y="1622241"/>
              <a:ext cx="1416050" cy="118110"/>
            </a:xfrm>
            <a:custGeom>
              <a:avLst/>
              <a:gdLst/>
              <a:ahLst/>
              <a:cxnLst/>
              <a:rect l="l" t="t" r="r" b="b"/>
              <a:pathLst>
                <a:path w="1416050" h="118110">
                  <a:moveTo>
                    <a:pt x="0" y="117575"/>
                  </a:moveTo>
                  <a:lnTo>
                    <a:pt x="1415565" y="0"/>
                  </a:lnTo>
                </a:path>
              </a:pathLst>
            </a:custGeom>
            <a:ln w="57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97076" y="1612072"/>
              <a:ext cx="24130" cy="23495"/>
            </a:xfrm>
            <a:custGeom>
              <a:avLst/>
              <a:gdLst/>
              <a:ahLst/>
              <a:cxnLst/>
              <a:rect l="l" t="t" r="r" b="b"/>
              <a:pathLst>
                <a:path w="24130" h="23494">
                  <a:moveTo>
                    <a:pt x="0" y="0"/>
                  </a:moveTo>
                  <a:lnTo>
                    <a:pt x="1902" y="22873"/>
                  </a:lnTo>
                  <a:lnTo>
                    <a:pt x="23836" y="95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36168" y="1621965"/>
              <a:ext cx="208108" cy="97548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02481" y="1699001"/>
              <a:ext cx="947419" cy="54610"/>
            </a:xfrm>
            <a:custGeom>
              <a:avLst/>
              <a:gdLst/>
              <a:ahLst/>
              <a:cxnLst/>
              <a:rect l="l" t="t" r="r" b="b"/>
              <a:pathLst>
                <a:path w="947419" h="54610">
                  <a:moveTo>
                    <a:pt x="0" y="54303"/>
                  </a:moveTo>
                  <a:lnTo>
                    <a:pt x="947238" y="0"/>
                  </a:lnTo>
                </a:path>
              </a:pathLst>
            </a:custGeom>
            <a:ln w="57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33779" y="1688420"/>
              <a:ext cx="24130" cy="23495"/>
            </a:xfrm>
            <a:custGeom>
              <a:avLst/>
              <a:gdLst/>
              <a:ahLst/>
              <a:cxnLst/>
              <a:rect l="l" t="t" r="r" b="b"/>
              <a:pathLst>
                <a:path w="24130" h="23494">
                  <a:moveTo>
                    <a:pt x="0" y="0"/>
                  </a:moveTo>
                  <a:lnTo>
                    <a:pt x="1314" y="22914"/>
                  </a:lnTo>
                  <a:lnTo>
                    <a:pt x="23583" y="101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78" y="2077"/>
              <a:ext cx="2755900" cy="2066289"/>
            </a:xfrm>
            <a:custGeom>
              <a:avLst/>
              <a:gdLst/>
              <a:ahLst/>
              <a:cxnLst/>
              <a:rect l="l" t="t" r="r" b="b"/>
              <a:pathLst>
                <a:path w="2755900" h="2066289">
                  <a:moveTo>
                    <a:pt x="0" y="0"/>
                  </a:moveTo>
                  <a:lnTo>
                    <a:pt x="2755668" y="0"/>
                  </a:lnTo>
                  <a:lnTo>
                    <a:pt x="2755668" y="2065712"/>
                  </a:lnTo>
                  <a:lnTo>
                    <a:pt x="0" y="2065712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1095" y="767775"/>
            <a:ext cx="69532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Other</a:t>
            </a:r>
            <a:r>
              <a:rPr sz="1050" spc="-5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1050" spc="15" dirty="0">
                <a:solidFill>
                  <a:srgbClr val="4452FF"/>
                </a:solidFill>
                <a:latin typeface="Times New Roman"/>
                <a:cs typeface="Times New Roman"/>
              </a:rPr>
              <a:t>Tasks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78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1845" y="1929069"/>
            <a:ext cx="990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25" dirty="0">
                <a:latin typeface="Arial"/>
                <a:cs typeface="Arial"/>
              </a:rPr>
              <a:t>1</a:t>
            </a:r>
            <a:r>
              <a:rPr sz="350" dirty="0">
                <a:latin typeface="Arial"/>
                <a:cs typeface="Arial"/>
              </a:rPr>
              <a:t>14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4559" y="122718"/>
            <a:ext cx="154876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Information</a:t>
            </a:r>
            <a:r>
              <a:rPr sz="1050" spc="-15" dirty="0"/>
              <a:t> </a:t>
            </a:r>
            <a:r>
              <a:rPr sz="1050" spc="10" dirty="0"/>
              <a:t>Extraction</a:t>
            </a:r>
            <a:r>
              <a:rPr sz="1050" spc="-10" dirty="0"/>
              <a:t> </a:t>
            </a:r>
            <a:r>
              <a:rPr sz="1050" spc="10" dirty="0"/>
              <a:t>(IE)</a:t>
            </a:r>
            <a:endParaRPr sz="105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15570" marR="91440" indent="-103505">
              <a:lnSpc>
                <a:spcPts val="900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16839" algn="l"/>
              </a:tabLst>
            </a:pPr>
            <a:r>
              <a:rPr spc="-5" dirty="0"/>
              <a:t>Identify phrases in language</a:t>
            </a:r>
            <a:r>
              <a:rPr dirty="0"/>
              <a:t> </a:t>
            </a:r>
            <a:r>
              <a:rPr spc="-5" dirty="0"/>
              <a:t>that refer to </a:t>
            </a:r>
            <a:r>
              <a:rPr spc="-10" dirty="0"/>
              <a:t>specific </a:t>
            </a:r>
            <a:r>
              <a:rPr spc="-195" dirty="0"/>
              <a:t> </a:t>
            </a:r>
            <a:r>
              <a:rPr spc="-5" dirty="0"/>
              <a:t>types</a:t>
            </a:r>
            <a:r>
              <a:rPr spc="-10" dirty="0"/>
              <a:t> </a:t>
            </a:r>
            <a:r>
              <a:rPr spc="-5" dirty="0"/>
              <a:t>of entities and relations in text.</a:t>
            </a:r>
          </a:p>
          <a:p>
            <a:pPr marL="115570" marR="5080" indent="-103505">
              <a:lnSpc>
                <a:spcPts val="910"/>
              </a:lnSpc>
              <a:spcBef>
                <a:spcPts val="204"/>
              </a:spcBef>
              <a:buClr>
                <a:srgbClr val="FF2800"/>
              </a:buClr>
              <a:buChar char="•"/>
              <a:tabLst>
                <a:tab pos="116839" algn="l"/>
              </a:tabLst>
            </a:pPr>
            <a:r>
              <a:rPr spc="-10" dirty="0"/>
              <a:t>Named</a:t>
            </a:r>
            <a:r>
              <a:rPr spc="-5" dirty="0"/>
              <a:t> entity recognition is task of identifying </a:t>
            </a:r>
            <a:r>
              <a:rPr dirty="0"/>
              <a:t> </a:t>
            </a:r>
            <a:r>
              <a:rPr spc="-5" dirty="0"/>
              <a:t>names of people,</a:t>
            </a:r>
            <a:r>
              <a:rPr dirty="0"/>
              <a:t> </a:t>
            </a:r>
            <a:r>
              <a:rPr spc="-5" dirty="0"/>
              <a:t>places, organizations,</a:t>
            </a:r>
            <a:r>
              <a:rPr dirty="0"/>
              <a:t> </a:t>
            </a:r>
            <a:r>
              <a:rPr spc="-5" dirty="0"/>
              <a:t>etc. in text.</a:t>
            </a:r>
          </a:p>
          <a:p>
            <a:pPr marL="173355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FF4C00"/>
                </a:solidFill>
              </a:rPr>
              <a:t>people</a:t>
            </a:r>
            <a:r>
              <a:rPr spc="610" dirty="0">
                <a:solidFill>
                  <a:srgbClr val="FF4C00"/>
                </a:solidFill>
              </a:rPr>
              <a:t> </a:t>
            </a:r>
            <a:r>
              <a:rPr spc="-5" dirty="0">
                <a:solidFill>
                  <a:srgbClr val="00D100"/>
                </a:solidFill>
              </a:rPr>
              <a:t>organizations</a:t>
            </a:r>
            <a:r>
              <a:rPr spc="610" dirty="0">
                <a:solidFill>
                  <a:srgbClr val="00D100"/>
                </a:solidFill>
              </a:rPr>
              <a:t> </a:t>
            </a:r>
            <a:r>
              <a:rPr spc="-5" dirty="0">
                <a:solidFill>
                  <a:srgbClr val="D82DA9"/>
                </a:solidFill>
              </a:rPr>
              <a:t>places</a:t>
            </a:r>
          </a:p>
          <a:p>
            <a:pPr marL="238125" marR="466725" lvl="1" indent="-88265">
              <a:lnSpc>
                <a:spcPts val="760"/>
              </a:lnSpc>
              <a:spcBef>
                <a:spcPts val="200"/>
              </a:spcBef>
              <a:buClr>
                <a:srgbClr val="00D100"/>
              </a:buClr>
              <a:buChar char="–"/>
              <a:tabLst>
                <a:tab pos="237490" algn="l"/>
              </a:tabLst>
            </a:pPr>
            <a:r>
              <a:rPr sz="700" spc="5" dirty="0">
                <a:solidFill>
                  <a:srgbClr val="FF2800"/>
                </a:solidFill>
                <a:latin typeface="Times New Roman"/>
                <a:cs typeface="Times New Roman"/>
              </a:rPr>
              <a:t>Michael Dell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is the 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CEO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of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00D100"/>
                </a:solidFill>
                <a:latin typeface="Times New Roman"/>
                <a:cs typeface="Times New Roman"/>
              </a:rPr>
              <a:t>Dell </a:t>
            </a:r>
            <a:r>
              <a:rPr sz="700" spc="10" dirty="0">
                <a:solidFill>
                  <a:srgbClr val="00D100"/>
                </a:solidFill>
                <a:latin typeface="Times New Roman"/>
                <a:cs typeface="Times New Roman"/>
              </a:rPr>
              <a:t>Computer </a:t>
            </a:r>
            <a:r>
              <a:rPr sz="700" spc="-160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00D100"/>
                </a:solidFill>
                <a:latin typeface="Times New Roman"/>
                <a:cs typeface="Times New Roman"/>
              </a:rPr>
              <a:t>Corporation</a:t>
            </a:r>
            <a:r>
              <a:rPr sz="700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and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lives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2DA9"/>
                </a:solidFill>
                <a:latin typeface="Times New Roman"/>
                <a:cs typeface="Times New Roman"/>
              </a:rPr>
              <a:t>Austin</a:t>
            </a:r>
            <a:r>
              <a:rPr sz="700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D82DA9"/>
                </a:solidFill>
                <a:latin typeface="Times New Roman"/>
                <a:cs typeface="Times New Roman"/>
              </a:rPr>
              <a:t>Texas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.</a:t>
            </a:r>
            <a:endParaRPr sz="700">
              <a:latin typeface="Times New Roman"/>
              <a:cs typeface="Times New Roman"/>
            </a:endParaRPr>
          </a:p>
          <a:p>
            <a:pPr marL="115570" marR="189230" indent="-103505">
              <a:lnSpc>
                <a:spcPts val="910"/>
              </a:lnSpc>
              <a:spcBef>
                <a:spcPts val="215"/>
              </a:spcBef>
              <a:buClr>
                <a:srgbClr val="FF2800"/>
              </a:buClr>
              <a:buChar char="•"/>
              <a:tabLst>
                <a:tab pos="116839" algn="l"/>
              </a:tabLst>
            </a:pPr>
            <a:r>
              <a:rPr spc="-5" dirty="0"/>
              <a:t>Relation extraction</a:t>
            </a:r>
            <a:r>
              <a:rPr dirty="0"/>
              <a:t> </a:t>
            </a:r>
            <a:r>
              <a:rPr spc="-5" dirty="0"/>
              <a:t>identifies</a:t>
            </a:r>
            <a:r>
              <a:rPr dirty="0"/>
              <a:t> </a:t>
            </a:r>
            <a:r>
              <a:rPr spc="-10" dirty="0"/>
              <a:t>specific</a:t>
            </a:r>
            <a:r>
              <a:rPr dirty="0"/>
              <a:t> </a:t>
            </a:r>
            <a:r>
              <a:rPr spc="-5" dirty="0"/>
              <a:t>relations </a:t>
            </a:r>
            <a:r>
              <a:rPr spc="-195" dirty="0"/>
              <a:t> </a:t>
            </a:r>
            <a:r>
              <a:rPr spc="-5" dirty="0"/>
              <a:t>between</a:t>
            </a:r>
            <a:r>
              <a:rPr spc="-10" dirty="0"/>
              <a:t> </a:t>
            </a:r>
            <a:r>
              <a:rPr spc="-5" dirty="0"/>
              <a:t>entities.</a:t>
            </a:r>
          </a:p>
          <a:p>
            <a:pPr marL="238125" marR="466725" lvl="1" indent="-88265">
              <a:lnSpc>
                <a:spcPts val="790"/>
              </a:lnSpc>
              <a:spcBef>
                <a:spcPts val="155"/>
              </a:spcBef>
              <a:buClr>
                <a:srgbClr val="00D100"/>
              </a:buClr>
              <a:buChar char="–"/>
              <a:tabLst>
                <a:tab pos="237490" algn="l"/>
              </a:tabLst>
            </a:pPr>
            <a:r>
              <a:rPr sz="700" spc="5" dirty="0">
                <a:solidFill>
                  <a:srgbClr val="FF2800"/>
                </a:solidFill>
                <a:latin typeface="Times New Roman"/>
                <a:cs typeface="Times New Roman"/>
              </a:rPr>
              <a:t>Michael Dell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is the </a:t>
            </a:r>
            <a:r>
              <a:rPr sz="700" spc="15" dirty="0">
                <a:solidFill>
                  <a:srgbClr val="EF9000"/>
                </a:solidFill>
                <a:latin typeface="Times New Roman"/>
                <a:cs typeface="Times New Roman"/>
              </a:rPr>
              <a:t>CEO </a:t>
            </a:r>
            <a:r>
              <a:rPr sz="700" spc="5" dirty="0">
                <a:solidFill>
                  <a:srgbClr val="EF9000"/>
                </a:solidFill>
                <a:latin typeface="Times New Roman"/>
                <a:cs typeface="Times New Roman"/>
              </a:rPr>
              <a:t>of</a:t>
            </a:r>
            <a:r>
              <a:rPr sz="700" spc="10" dirty="0">
                <a:solidFill>
                  <a:srgbClr val="EF9000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00D100"/>
                </a:solidFill>
                <a:latin typeface="Times New Roman"/>
                <a:cs typeface="Times New Roman"/>
              </a:rPr>
              <a:t>Dell </a:t>
            </a:r>
            <a:r>
              <a:rPr sz="700" spc="10" dirty="0">
                <a:solidFill>
                  <a:srgbClr val="00D100"/>
                </a:solidFill>
                <a:latin typeface="Times New Roman"/>
                <a:cs typeface="Times New Roman"/>
              </a:rPr>
              <a:t>Computer </a:t>
            </a:r>
            <a:r>
              <a:rPr sz="700" spc="-160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00D100"/>
                </a:solidFill>
                <a:latin typeface="Times New Roman"/>
                <a:cs typeface="Times New Roman"/>
              </a:rPr>
              <a:t>Corporation</a:t>
            </a:r>
            <a:r>
              <a:rPr sz="700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and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AA7942"/>
                </a:solidFill>
                <a:latin typeface="Times New Roman"/>
                <a:cs typeface="Times New Roman"/>
              </a:rPr>
              <a:t>lives</a:t>
            </a:r>
            <a:r>
              <a:rPr sz="700" dirty="0">
                <a:solidFill>
                  <a:srgbClr val="AA7942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AA7942"/>
                </a:solidFill>
                <a:latin typeface="Times New Roman"/>
                <a:cs typeface="Times New Roman"/>
              </a:rPr>
              <a:t>in</a:t>
            </a:r>
            <a:r>
              <a:rPr sz="700" spc="-5" dirty="0">
                <a:solidFill>
                  <a:srgbClr val="AA7942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D82DA9"/>
                </a:solidFill>
                <a:latin typeface="Times New Roman"/>
                <a:cs typeface="Times New Roman"/>
              </a:rPr>
              <a:t>Austin</a:t>
            </a:r>
            <a:r>
              <a:rPr sz="700" dirty="0">
                <a:solidFill>
                  <a:srgbClr val="D82DA9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D82DA9"/>
                </a:solidFill>
                <a:latin typeface="Times New Roman"/>
                <a:cs typeface="Times New Roman"/>
              </a:rPr>
              <a:t>Texas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.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4156" y="0"/>
            <a:ext cx="2768600" cy="2078355"/>
            <a:chOff x="-4156" y="0"/>
            <a:chExt cx="2768600" cy="2078355"/>
          </a:xfrm>
        </p:grpSpPr>
        <p:sp>
          <p:nvSpPr>
            <p:cNvPr id="6" name="object 6"/>
            <p:cNvSpPr/>
            <p:nvPr/>
          </p:nvSpPr>
          <p:spPr>
            <a:xfrm>
              <a:off x="804693" y="1450780"/>
              <a:ext cx="962660" cy="92075"/>
            </a:xfrm>
            <a:custGeom>
              <a:avLst/>
              <a:gdLst/>
              <a:ahLst/>
              <a:cxnLst/>
              <a:rect l="l" t="t" r="r" b="b"/>
              <a:pathLst>
                <a:path w="962660" h="92075">
                  <a:moveTo>
                    <a:pt x="0" y="91809"/>
                  </a:moveTo>
                  <a:lnTo>
                    <a:pt x="42881" y="74307"/>
                  </a:lnTo>
                  <a:lnTo>
                    <a:pt x="86428" y="58298"/>
                  </a:lnTo>
                  <a:lnTo>
                    <a:pt x="131307" y="45158"/>
                  </a:lnTo>
                  <a:lnTo>
                    <a:pt x="178184" y="36264"/>
                  </a:lnTo>
                  <a:lnTo>
                    <a:pt x="227725" y="32993"/>
                  </a:lnTo>
                  <a:lnTo>
                    <a:pt x="274982" y="36719"/>
                  </a:lnTo>
                  <a:lnTo>
                    <a:pt x="328458" y="46223"/>
                  </a:lnTo>
                  <a:lnTo>
                    <a:pt x="383449" y="58994"/>
                  </a:lnTo>
                  <a:lnTo>
                    <a:pt x="435251" y="72522"/>
                  </a:lnTo>
                  <a:lnTo>
                    <a:pt x="479159" y="84297"/>
                  </a:lnTo>
                  <a:lnTo>
                    <a:pt x="510469" y="91809"/>
                  </a:lnTo>
                </a:path>
                <a:path w="962660" h="92075">
                  <a:moveTo>
                    <a:pt x="507119" y="91809"/>
                  </a:moveTo>
                  <a:lnTo>
                    <a:pt x="547145" y="64954"/>
                  </a:lnTo>
                  <a:lnTo>
                    <a:pt x="587699" y="40281"/>
                  </a:lnTo>
                  <a:lnTo>
                    <a:pt x="629195" y="19853"/>
                  </a:lnTo>
                  <a:lnTo>
                    <a:pt x="672046" y="5737"/>
                  </a:lnTo>
                  <a:lnTo>
                    <a:pt x="716665" y="0"/>
                  </a:lnTo>
                  <a:lnTo>
                    <a:pt x="767591" y="6870"/>
                  </a:lnTo>
                  <a:lnTo>
                    <a:pt x="824511" y="25010"/>
                  </a:lnTo>
                  <a:lnTo>
                    <a:pt x="880558" y="48130"/>
                  </a:lnTo>
                  <a:lnTo>
                    <a:pt x="928867" y="69942"/>
                  </a:lnTo>
                  <a:lnTo>
                    <a:pt x="962570" y="84158"/>
                  </a:lnTo>
                </a:path>
              </a:pathLst>
            </a:custGeom>
            <a:ln w="8609">
              <a:solidFill>
                <a:srgbClr val="EF9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86513" y="1604752"/>
              <a:ext cx="859790" cy="254000"/>
            </a:xfrm>
            <a:custGeom>
              <a:avLst/>
              <a:gdLst/>
              <a:ahLst/>
              <a:cxnLst/>
              <a:rect l="l" t="t" r="r" b="b"/>
              <a:pathLst>
                <a:path w="859789" h="254000">
                  <a:moveTo>
                    <a:pt x="0" y="0"/>
                  </a:moveTo>
                  <a:lnTo>
                    <a:pt x="21759" y="50877"/>
                  </a:lnTo>
                  <a:lnTo>
                    <a:pt x="44953" y="98656"/>
                  </a:lnTo>
                  <a:lnTo>
                    <a:pt x="71016" y="140124"/>
                  </a:lnTo>
                  <a:lnTo>
                    <a:pt x="101384" y="172066"/>
                  </a:lnTo>
                  <a:lnTo>
                    <a:pt x="137490" y="191269"/>
                  </a:lnTo>
                  <a:lnTo>
                    <a:pt x="176362" y="193485"/>
                  </a:lnTo>
                  <a:lnTo>
                    <a:pt x="223726" y="183654"/>
                  </a:lnTo>
                  <a:lnTo>
                    <a:pt x="274340" y="166464"/>
                  </a:lnTo>
                  <a:lnTo>
                    <a:pt x="322961" y="146604"/>
                  </a:lnTo>
                  <a:lnTo>
                    <a:pt x="364347" y="128764"/>
                  </a:lnTo>
                  <a:lnTo>
                    <a:pt x="393256" y="117631"/>
                  </a:lnTo>
                </a:path>
                <a:path w="859789" h="254000">
                  <a:moveTo>
                    <a:pt x="389429" y="99460"/>
                  </a:moveTo>
                  <a:lnTo>
                    <a:pt x="428619" y="137026"/>
                  </a:lnTo>
                  <a:lnTo>
                    <a:pt x="467809" y="172597"/>
                  </a:lnTo>
                  <a:lnTo>
                    <a:pt x="506999" y="204096"/>
                  </a:lnTo>
                  <a:lnTo>
                    <a:pt x="546190" y="229445"/>
                  </a:lnTo>
                  <a:lnTo>
                    <a:pt x="585380" y="246569"/>
                  </a:lnTo>
                  <a:lnTo>
                    <a:pt x="624570" y="253390"/>
                  </a:lnTo>
                  <a:lnTo>
                    <a:pt x="663760" y="248521"/>
                  </a:lnTo>
                  <a:lnTo>
                    <a:pt x="702950" y="233336"/>
                  </a:lnTo>
                  <a:lnTo>
                    <a:pt x="742140" y="209898"/>
                  </a:lnTo>
                  <a:lnTo>
                    <a:pt x="781331" y="180271"/>
                  </a:lnTo>
                  <a:lnTo>
                    <a:pt x="820521" y="146516"/>
                  </a:lnTo>
                  <a:lnTo>
                    <a:pt x="859711" y="110699"/>
                  </a:lnTo>
                </a:path>
              </a:pathLst>
            </a:custGeom>
            <a:ln w="8609">
              <a:solidFill>
                <a:srgbClr val="AA79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77" y="2078"/>
              <a:ext cx="2755900" cy="2066289"/>
            </a:xfrm>
            <a:custGeom>
              <a:avLst/>
              <a:gdLst/>
              <a:ahLst/>
              <a:cxnLst/>
              <a:rect l="l" t="t" r="r" b="b"/>
              <a:pathLst>
                <a:path w="2755900" h="2066289">
                  <a:moveTo>
                    <a:pt x="0" y="0"/>
                  </a:moveTo>
                  <a:lnTo>
                    <a:pt x="2755668" y="0"/>
                  </a:lnTo>
                  <a:lnTo>
                    <a:pt x="2755668" y="2065712"/>
                  </a:lnTo>
                  <a:lnTo>
                    <a:pt x="0" y="2065712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7610" y="122717"/>
            <a:ext cx="116141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Question</a:t>
            </a:r>
            <a:r>
              <a:rPr sz="1050" spc="-40" dirty="0"/>
              <a:t> </a:t>
            </a:r>
            <a:r>
              <a:rPr sz="1050" spc="10" dirty="0"/>
              <a:t>Answering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1" y="401973"/>
            <a:ext cx="2286000" cy="145415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15570" marR="5080" indent="-103505">
              <a:lnSpc>
                <a:spcPct val="91200"/>
              </a:lnSpc>
              <a:spcBef>
                <a:spcPts val="21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dirty="0">
                <a:latin typeface="Times New Roman"/>
                <a:cs typeface="Times New Roman"/>
              </a:rPr>
              <a:t>Directly </a:t>
            </a:r>
            <a:r>
              <a:rPr sz="950" spc="5" dirty="0">
                <a:latin typeface="Times New Roman"/>
                <a:cs typeface="Times New Roman"/>
              </a:rPr>
              <a:t>answer natural language questions 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based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on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information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presented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in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corpora </a:t>
            </a:r>
            <a:r>
              <a:rPr sz="950" spc="-22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textual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documents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(e.g.</a:t>
            </a:r>
            <a:r>
              <a:rPr sz="95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the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web).</a:t>
            </a:r>
            <a:endParaRPr sz="95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0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When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was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Barack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Obama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 born?</a:t>
            </a:r>
            <a:r>
              <a:rPr sz="850" spc="40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(</a:t>
            </a:r>
            <a:r>
              <a:rPr sz="850" i="1" spc="-5" dirty="0">
                <a:latin typeface="Times New Roman"/>
                <a:cs typeface="Times New Roman"/>
              </a:rPr>
              <a:t>factoid</a:t>
            </a:r>
            <a:r>
              <a:rPr sz="850" spc="-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  <a:p>
            <a:pPr marL="356870" lvl="2" indent="-69850">
              <a:lnSpc>
                <a:spcPct val="100000"/>
              </a:lnSpc>
              <a:spcBef>
                <a:spcPts val="110"/>
              </a:spcBef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700" spc="5" dirty="0">
                <a:solidFill>
                  <a:srgbClr val="007600"/>
                </a:solidFill>
                <a:latin typeface="Times New Roman"/>
                <a:cs typeface="Times New Roman"/>
              </a:rPr>
              <a:t>August</a:t>
            </a:r>
            <a:r>
              <a:rPr sz="700" spc="-2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007600"/>
                </a:solidFill>
                <a:latin typeface="Times New Roman"/>
                <a:cs typeface="Times New Roman"/>
              </a:rPr>
              <a:t>4,</a:t>
            </a:r>
            <a:r>
              <a:rPr sz="700" spc="-1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007600"/>
                </a:solidFill>
                <a:latin typeface="Times New Roman"/>
                <a:cs typeface="Times New Roman"/>
              </a:rPr>
              <a:t>1961</a:t>
            </a:r>
            <a:endParaRPr sz="700">
              <a:latin typeface="Times New Roman"/>
              <a:cs typeface="Times New Roman"/>
            </a:endParaRPr>
          </a:p>
          <a:p>
            <a:pPr marL="238125" marR="100965" lvl="1" indent="-88265">
              <a:lnSpc>
                <a:spcPts val="910"/>
              </a:lnSpc>
              <a:spcBef>
                <a:spcPts val="20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Who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was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president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when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Barack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Obama was </a:t>
            </a:r>
            <a:r>
              <a:rPr sz="850" spc="-2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born?</a:t>
            </a:r>
            <a:endParaRPr sz="850">
              <a:latin typeface="Times New Roman"/>
              <a:cs typeface="Times New Roman"/>
            </a:endParaRPr>
          </a:p>
          <a:p>
            <a:pPr marL="356870" lvl="2" indent="-69850">
              <a:lnSpc>
                <a:spcPct val="100000"/>
              </a:lnSpc>
              <a:spcBef>
                <a:spcPts val="120"/>
              </a:spcBef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700" spc="5" dirty="0">
                <a:solidFill>
                  <a:srgbClr val="007600"/>
                </a:solidFill>
                <a:latin typeface="Times New Roman"/>
                <a:cs typeface="Times New Roman"/>
              </a:rPr>
              <a:t>John</a:t>
            </a:r>
            <a:r>
              <a:rPr sz="700" spc="-20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007600"/>
                </a:solidFill>
                <a:latin typeface="Times New Roman"/>
                <a:cs typeface="Times New Roman"/>
              </a:rPr>
              <a:t>F.</a:t>
            </a:r>
            <a:r>
              <a:rPr sz="700" spc="-15" dirty="0">
                <a:solidFill>
                  <a:srgbClr val="007600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007600"/>
                </a:solidFill>
                <a:latin typeface="Times New Roman"/>
                <a:cs typeface="Times New Roman"/>
              </a:rPr>
              <a:t>Kennedy</a:t>
            </a:r>
            <a:endParaRPr sz="700">
              <a:latin typeface="Times New Roman"/>
              <a:cs typeface="Times New Roman"/>
            </a:endParaRPr>
          </a:p>
          <a:p>
            <a:pPr marL="238125" marR="160655" lvl="1" indent="-88265">
              <a:lnSpc>
                <a:spcPts val="910"/>
              </a:lnSpc>
              <a:spcBef>
                <a:spcPts val="204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How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many presidents have there been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since </a:t>
            </a:r>
            <a:r>
              <a:rPr sz="850" spc="-2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Barack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Obama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was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 born?</a:t>
            </a:r>
            <a:endParaRPr sz="850">
              <a:latin typeface="Times New Roman"/>
              <a:cs typeface="Times New Roman"/>
            </a:endParaRPr>
          </a:p>
          <a:p>
            <a:pPr marL="356870" lvl="2" indent="-69850">
              <a:lnSpc>
                <a:spcPct val="100000"/>
              </a:lnSpc>
              <a:spcBef>
                <a:spcPts val="85"/>
              </a:spcBef>
              <a:buClr>
                <a:srgbClr val="434DD6"/>
              </a:buClr>
              <a:buChar char="•"/>
              <a:tabLst>
                <a:tab pos="357505" algn="l"/>
              </a:tabLst>
            </a:pPr>
            <a:r>
              <a:rPr sz="700" spc="10" dirty="0">
                <a:solidFill>
                  <a:srgbClr val="007600"/>
                </a:solidFill>
                <a:latin typeface="Times New Roman"/>
                <a:cs typeface="Times New Roman"/>
              </a:rPr>
              <a:t>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9545" y="1929069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6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3169" y="122718"/>
            <a:ext cx="167005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Syntax,</a:t>
            </a:r>
            <a:r>
              <a:rPr sz="1050" spc="-25" dirty="0"/>
              <a:t> </a:t>
            </a:r>
            <a:r>
              <a:rPr sz="1050" spc="10" dirty="0"/>
              <a:t>Semantic,</a:t>
            </a:r>
            <a:r>
              <a:rPr sz="1050" spc="-25" dirty="0"/>
              <a:t> </a:t>
            </a:r>
            <a:r>
              <a:rPr sz="1050" spc="10" dirty="0"/>
              <a:t>Pragmatics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2" y="395851"/>
            <a:ext cx="2310130" cy="144716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15570" marR="5080" indent="-103505">
              <a:lnSpc>
                <a:spcPts val="690"/>
              </a:lnSpc>
              <a:spcBef>
                <a:spcPts val="27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Syntax </a:t>
            </a:r>
            <a:r>
              <a:rPr sz="700" spc="10" dirty="0">
                <a:latin typeface="Times New Roman"/>
                <a:cs typeface="Times New Roman"/>
              </a:rPr>
              <a:t>concerns</a:t>
            </a:r>
            <a:r>
              <a:rPr sz="700" spc="5" dirty="0">
                <a:latin typeface="Times New Roman"/>
                <a:cs typeface="Times New Roman"/>
              </a:rPr>
              <a:t> the</a:t>
            </a:r>
            <a:r>
              <a:rPr sz="700" spc="10" dirty="0">
                <a:latin typeface="Times New Roman"/>
                <a:cs typeface="Times New Roman"/>
              </a:rPr>
              <a:t> proper</a:t>
            </a:r>
            <a:r>
              <a:rPr sz="700" spc="5" dirty="0">
                <a:latin typeface="Times New Roman"/>
                <a:cs typeface="Times New Roman"/>
              </a:rPr>
              <a:t> ordering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of words</a:t>
            </a:r>
            <a:r>
              <a:rPr sz="700" spc="10" dirty="0">
                <a:latin typeface="Times New Roman"/>
                <a:cs typeface="Times New Roman"/>
              </a:rPr>
              <a:t> and</a:t>
            </a:r>
            <a:r>
              <a:rPr sz="700" spc="5" dirty="0">
                <a:latin typeface="Times New Roman"/>
                <a:cs typeface="Times New Roman"/>
              </a:rPr>
              <a:t> its affect </a:t>
            </a:r>
            <a:r>
              <a:rPr sz="700" spc="-160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on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meaning.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2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dog</a:t>
            </a:r>
            <a:r>
              <a:rPr sz="600" spc="-2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bit</a:t>
            </a:r>
            <a:r>
              <a:rPr sz="600" spc="-2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2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boy.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2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boy</a:t>
            </a:r>
            <a:r>
              <a:rPr sz="600" spc="-2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bit</a:t>
            </a:r>
            <a:r>
              <a:rPr sz="600" spc="-2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2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dog.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*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Bit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boy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dog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the.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Colorless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green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ideas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sleep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furiously.</a:t>
            </a:r>
            <a:endParaRPr sz="600">
              <a:latin typeface="Times New Roman"/>
              <a:cs typeface="Times New Roman"/>
            </a:endParaRPr>
          </a:p>
          <a:p>
            <a:pPr marL="115570" marR="316230" indent="-103505">
              <a:lnSpc>
                <a:spcPts val="700"/>
              </a:lnSpc>
              <a:spcBef>
                <a:spcPts val="16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Semantics </a:t>
            </a:r>
            <a:r>
              <a:rPr sz="700" spc="10" dirty="0">
                <a:latin typeface="Times New Roman"/>
                <a:cs typeface="Times New Roman"/>
              </a:rPr>
              <a:t>concerns </a:t>
            </a:r>
            <a:r>
              <a:rPr sz="700" spc="5" dirty="0">
                <a:latin typeface="Times New Roman"/>
                <a:cs typeface="Times New Roman"/>
              </a:rPr>
              <a:t>the (literal) </a:t>
            </a:r>
            <a:r>
              <a:rPr sz="700" spc="10" dirty="0">
                <a:latin typeface="Times New Roman"/>
                <a:cs typeface="Times New Roman"/>
              </a:rPr>
              <a:t>meaning </a:t>
            </a:r>
            <a:r>
              <a:rPr sz="700" spc="5" dirty="0">
                <a:latin typeface="Times New Roman"/>
                <a:cs typeface="Times New Roman"/>
              </a:rPr>
              <a:t>of words, </a:t>
            </a:r>
            <a:r>
              <a:rPr sz="700" spc="-16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phrases,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and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sentences.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“plant”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as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photosynthetic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organism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“plant”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as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manufacturing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facility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“plant”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as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act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of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sowing</a:t>
            </a:r>
            <a:endParaRPr sz="600">
              <a:latin typeface="Times New Roman"/>
              <a:cs typeface="Times New Roman"/>
            </a:endParaRPr>
          </a:p>
          <a:p>
            <a:pPr marL="115570" marR="33020" indent="-103505">
              <a:lnSpc>
                <a:spcPts val="700"/>
              </a:lnSpc>
              <a:spcBef>
                <a:spcPts val="16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Pragmatics </a:t>
            </a:r>
            <a:r>
              <a:rPr sz="700" spc="10" dirty="0">
                <a:latin typeface="Times New Roman"/>
                <a:cs typeface="Times New Roman"/>
              </a:rPr>
              <a:t>concerns </a:t>
            </a:r>
            <a:r>
              <a:rPr sz="700" spc="5" dirty="0">
                <a:latin typeface="Times New Roman"/>
                <a:cs typeface="Times New Roman"/>
              </a:rPr>
              <a:t>the overall </a:t>
            </a:r>
            <a:r>
              <a:rPr sz="700" spc="10" dirty="0">
                <a:latin typeface="Times New Roman"/>
                <a:cs typeface="Times New Roman"/>
              </a:rPr>
              <a:t>communicative and </a:t>
            </a:r>
            <a:r>
              <a:rPr sz="700" dirty="0">
                <a:latin typeface="Times New Roman"/>
                <a:cs typeface="Times New Roman"/>
              </a:rPr>
              <a:t>social </a:t>
            </a:r>
            <a:r>
              <a:rPr sz="700" spc="-16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context </a:t>
            </a:r>
            <a:r>
              <a:rPr sz="700" spc="10" dirty="0">
                <a:latin typeface="Times New Roman"/>
                <a:cs typeface="Times New Roman"/>
              </a:rPr>
              <a:t>and</a:t>
            </a:r>
            <a:r>
              <a:rPr sz="700" spc="5" dirty="0">
                <a:latin typeface="Times New Roman"/>
                <a:cs typeface="Times New Roman"/>
              </a:rPr>
              <a:t> its effect </a:t>
            </a:r>
            <a:r>
              <a:rPr sz="700" spc="10" dirty="0">
                <a:latin typeface="Times New Roman"/>
                <a:cs typeface="Times New Roman"/>
              </a:rPr>
              <a:t>on</a:t>
            </a:r>
            <a:r>
              <a:rPr sz="700" spc="5" dirty="0">
                <a:latin typeface="Times New Roman"/>
                <a:cs typeface="Times New Roman"/>
              </a:rPr>
              <a:t> interpretation.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ham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sandwich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wants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another beer.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(co-reference,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anaphora)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John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thinks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vanilla.</a:t>
            </a:r>
            <a:r>
              <a:rPr sz="600" spc="12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(ellipsis)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8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1512" y="122717"/>
            <a:ext cx="115443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Text</a:t>
            </a:r>
            <a:r>
              <a:rPr sz="1050" spc="-45" dirty="0"/>
              <a:t> </a:t>
            </a:r>
            <a:r>
              <a:rPr sz="1050" spc="10" dirty="0"/>
              <a:t>Summarization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2" y="403503"/>
            <a:ext cx="2308225" cy="128714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15570" marR="35560" indent="-103505">
              <a:lnSpc>
                <a:spcPts val="900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Produce </a:t>
            </a:r>
            <a:r>
              <a:rPr sz="850" spc="-5" dirty="0">
                <a:latin typeface="Times New Roman"/>
                <a:cs typeface="Times New Roman"/>
              </a:rPr>
              <a:t>a </a:t>
            </a:r>
            <a:r>
              <a:rPr sz="850" spc="-10" dirty="0">
                <a:latin typeface="Times New Roman"/>
                <a:cs typeface="Times New Roman"/>
              </a:rPr>
              <a:t>short</a:t>
            </a:r>
            <a:r>
              <a:rPr sz="850" spc="-5" dirty="0">
                <a:latin typeface="Times New Roman"/>
                <a:cs typeface="Times New Roman"/>
              </a:rPr>
              <a:t> </a:t>
            </a:r>
            <a:r>
              <a:rPr sz="850" spc="-10" dirty="0">
                <a:latin typeface="Times New Roman"/>
                <a:cs typeface="Times New Roman"/>
              </a:rPr>
              <a:t>summary</a:t>
            </a:r>
            <a:r>
              <a:rPr sz="850" spc="-5" dirty="0">
                <a:latin typeface="Times New Roman"/>
                <a:cs typeface="Times New Roman"/>
              </a:rPr>
              <a:t> of a longer document or </a:t>
            </a:r>
            <a:r>
              <a:rPr sz="850" spc="-19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article.</a:t>
            </a:r>
            <a:endParaRPr sz="850">
              <a:latin typeface="Times New Roman"/>
              <a:cs typeface="Times New Roman"/>
            </a:endParaRPr>
          </a:p>
          <a:p>
            <a:pPr marL="238125" marR="64769" lvl="1" indent="-88265">
              <a:lnSpc>
                <a:spcPct val="89700"/>
              </a:lnSpc>
              <a:spcBef>
                <a:spcPts val="18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dirty="0">
                <a:solidFill>
                  <a:srgbClr val="D81F00"/>
                </a:solidFill>
                <a:latin typeface="Times New Roman"/>
                <a:cs typeface="Times New Roman"/>
              </a:rPr>
              <a:t>Article:</a:t>
            </a:r>
            <a:r>
              <a:rPr sz="700" spc="5" dirty="0">
                <a:solidFill>
                  <a:srgbClr val="D81F00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With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a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split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decision in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the final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two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primaries and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a flurry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of </a:t>
            </a:r>
            <a:r>
              <a:rPr sz="550" spc="-12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superdelegate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 endorsements,</a:t>
            </a:r>
            <a:r>
              <a:rPr sz="550" spc="-5" dirty="0">
                <a:solidFill>
                  <a:srgbClr val="004479"/>
                </a:solidFill>
                <a:latin typeface="Times New Roman"/>
                <a:cs typeface="Times New Roman"/>
              </a:rPr>
              <a:t> </a:t>
            </a:r>
            <a:r>
              <a:rPr sz="550" u="sng" spc="-10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Sen.</a:t>
            </a:r>
            <a:r>
              <a:rPr sz="550" u="sng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50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Barack </a:t>
            </a:r>
            <a:r>
              <a:rPr sz="550" u="sng" spc="-10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Obama</a:t>
            </a:r>
            <a:r>
              <a:rPr sz="550" spc="-5" dirty="0">
                <a:solidFill>
                  <a:srgbClr val="004479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sealed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the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Democratic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 presidential nomination last night after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a grueling and history-making 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campaign against</a:t>
            </a:r>
            <a:r>
              <a:rPr sz="550" spc="-5" dirty="0">
                <a:solidFill>
                  <a:srgbClr val="004479"/>
                </a:solidFill>
                <a:latin typeface="Times New Roman"/>
                <a:cs typeface="Times New Roman"/>
              </a:rPr>
              <a:t> </a:t>
            </a:r>
            <a:r>
              <a:rPr sz="550" u="sng" spc="-10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Sen.</a:t>
            </a:r>
            <a:r>
              <a:rPr sz="550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50" u="sng" spc="-10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Hillary</a:t>
            </a:r>
            <a:r>
              <a:rPr sz="550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Rodham Clinton</a:t>
            </a:r>
            <a:r>
              <a:rPr sz="550" dirty="0">
                <a:solidFill>
                  <a:srgbClr val="004479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that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will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 make him the</a:t>
            </a:r>
            <a:endParaRPr sz="550">
              <a:latin typeface="Times New Roman"/>
              <a:cs typeface="Times New Roman"/>
            </a:endParaRPr>
          </a:p>
          <a:p>
            <a:pPr marL="238125" marR="5080">
              <a:lnSpc>
                <a:spcPct val="90000"/>
              </a:lnSpc>
              <a:spcBef>
                <a:spcPts val="140"/>
              </a:spcBef>
            </a:pP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first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African American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to head a major-party ticket.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Before a chanting and </a:t>
            </a:r>
            <a:r>
              <a:rPr sz="550" spc="-12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cheering audience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in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St.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Paul,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Minn.,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the first-term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senator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 from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Illinois 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savored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what</a:t>
            </a:r>
            <a:r>
              <a:rPr sz="55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once</a:t>
            </a:r>
            <a:r>
              <a:rPr sz="55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seemed</a:t>
            </a:r>
            <a:r>
              <a:rPr sz="55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an</a:t>
            </a:r>
            <a:r>
              <a:rPr sz="55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unlikely</a:t>
            </a:r>
            <a:r>
              <a:rPr sz="55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outcome</a:t>
            </a:r>
            <a:r>
              <a:rPr sz="55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to</a:t>
            </a:r>
            <a:r>
              <a:rPr sz="55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55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Democratic</a:t>
            </a:r>
            <a:r>
              <a:rPr sz="55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race 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with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 a nod to the marathon that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was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 ending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and to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what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will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 be another 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hard-fought battle,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against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u="sng" spc="-10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Sen.</a:t>
            </a:r>
            <a:r>
              <a:rPr sz="550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50" u="sng" spc="-10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John</a:t>
            </a:r>
            <a:r>
              <a:rPr sz="550" u="sng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50" u="sng" spc="-10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McCain</a:t>
            </a:r>
            <a:r>
              <a:rPr sz="550" spc="-10" dirty="0">
                <a:solidFill>
                  <a:srgbClr val="4348AA"/>
                </a:solidFill>
                <a:latin typeface="Times New Roman"/>
                <a:cs typeface="Times New Roman"/>
              </a:rPr>
              <a:t>,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the presumptive</a:t>
            </a:r>
            <a:r>
              <a:rPr sz="55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Republican </a:t>
            </a:r>
            <a:r>
              <a:rPr sz="550" spc="-12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550" spc="-5" dirty="0">
                <a:solidFill>
                  <a:srgbClr val="4348AA"/>
                </a:solidFill>
                <a:latin typeface="Times New Roman"/>
                <a:cs typeface="Times New Roman"/>
              </a:rPr>
              <a:t>nominee….</a:t>
            </a:r>
            <a:endParaRPr sz="550">
              <a:latin typeface="Times New Roman"/>
              <a:cs typeface="Times New Roman"/>
            </a:endParaRPr>
          </a:p>
          <a:p>
            <a:pPr marL="238125" marR="396240" lvl="1" indent="-88265">
              <a:lnSpc>
                <a:spcPct val="88100"/>
              </a:lnSpc>
              <a:spcBef>
                <a:spcPts val="229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D81F00"/>
                </a:solidFill>
                <a:latin typeface="Times New Roman"/>
                <a:cs typeface="Times New Roman"/>
              </a:rPr>
              <a:t>Summary:</a:t>
            </a:r>
            <a:r>
              <a:rPr sz="700" spc="10" dirty="0">
                <a:solidFill>
                  <a:srgbClr val="D81F00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Senator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Barack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Obama was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declared the </a:t>
            </a:r>
            <a:r>
              <a:rPr sz="600" spc="-13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presumptive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Democratic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presidential nominee.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466" y="122719"/>
            <a:ext cx="150304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Machine</a:t>
            </a:r>
            <a:r>
              <a:rPr sz="1050" spc="-5" dirty="0"/>
              <a:t> </a:t>
            </a:r>
            <a:r>
              <a:rPr sz="1050" spc="10" dirty="0"/>
              <a:t>Translation</a:t>
            </a:r>
            <a:r>
              <a:rPr sz="1050" dirty="0"/>
              <a:t> </a:t>
            </a:r>
            <a:r>
              <a:rPr sz="1050" spc="15" dirty="0"/>
              <a:t>(MT)</a:t>
            </a:r>
            <a:endParaRPr sz="1050"/>
          </a:p>
        </p:txBody>
      </p:sp>
      <p:sp>
        <p:nvSpPr>
          <p:cNvPr id="3" name="object 3"/>
          <p:cNvSpPr txBox="1"/>
          <p:nvPr/>
        </p:nvSpPr>
        <p:spPr>
          <a:xfrm>
            <a:off x="221531" y="414213"/>
            <a:ext cx="1968500" cy="6273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5570" marR="5080" indent="-103505">
              <a:lnSpc>
                <a:spcPct val="100000"/>
              </a:lnSpc>
              <a:spcBef>
                <a:spcPts val="11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950" spc="5" dirty="0">
                <a:latin typeface="Times New Roman"/>
                <a:cs typeface="Times New Roman"/>
              </a:rPr>
              <a:t>Translate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sentence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from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one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natural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language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to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another.</a:t>
            </a:r>
            <a:endParaRPr sz="95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225"/>
              </a:spcBef>
            </a:pPr>
            <a:r>
              <a:rPr sz="850" spc="-5" dirty="0">
                <a:solidFill>
                  <a:srgbClr val="00D100"/>
                </a:solidFill>
                <a:latin typeface="Times New Roman"/>
                <a:cs typeface="Times New Roman"/>
              </a:rPr>
              <a:t>–</a:t>
            </a:r>
            <a:r>
              <a:rPr sz="850" spc="30" dirty="0">
                <a:solidFill>
                  <a:srgbClr val="00D100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Hasta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la</a:t>
            </a:r>
            <a:r>
              <a:rPr sz="85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vista,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bebé</a:t>
            </a:r>
            <a:r>
              <a:rPr sz="850" spc="19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4348AA"/>
                </a:solidFill>
                <a:latin typeface="Symbol"/>
                <a:cs typeface="Symbol"/>
              </a:rPr>
              <a:t></a:t>
            </a:r>
            <a:endParaRPr sz="850">
              <a:latin typeface="Symbol"/>
              <a:cs typeface="Symbol"/>
            </a:endParaRPr>
          </a:p>
          <a:p>
            <a:pPr marL="230504">
              <a:lnSpc>
                <a:spcPct val="100000"/>
              </a:lnSpc>
              <a:spcBef>
                <a:spcPts val="185"/>
              </a:spcBef>
            </a:pP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Until we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see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each other</a:t>
            </a:r>
            <a:r>
              <a:rPr sz="85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850" spc="-5" dirty="0">
                <a:solidFill>
                  <a:srgbClr val="4348AA"/>
                </a:solidFill>
                <a:latin typeface="Times New Roman"/>
                <a:cs typeface="Times New Roman"/>
              </a:rPr>
              <a:t>again, baby.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7872" y="122719"/>
            <a:ext cx="1001394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5" dirty="0"/>
              <a:t>NLP</a:t>
            </a:r>
            <a:r>
              <a:rPr sz="1050" spc="-55" dirty="0"/>
              <a:t> </a:t>
            </a:r>
            <a:r>
              <a:rPr sz="1050" spc="15" dirty="0"/>
              <a:t>Conclusions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2" y="392791"/>
            <a:ext cx="2171065" cy="147002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15570" marR="97155" indent="-103505">
              <a:lnSpc>
                <a:spcPct val="79700"/>
              </a:lnSpc>
              <a:spcBef>
                <a:spcPts val="30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The need for disambiguation makes language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understanding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difficult.</a:t>
            </a:r>
            <a:endParaRPr sz="850">
              <a:latin typeface="Times New Roman"/>
              <a:cs typeface="Times New Roman"/>
            </a:endParaRPr>
          </a:p>
          <a:p>
            <a:pPr marL="115570" indent="-103505">
              <a:lnSpc>
                <a:spcPts val="1015"/>
              </a:lnSpc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Levels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of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linguistic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processing:</a:t>
            </a:r>
            <a:endParaRPr sz="85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Syntax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3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Semantics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3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Pragmatics</a:t>
            </a:r>
            <a:endParaRPr sz="700">
              <a:latin typeface="Times New Roman"/>
              <a:cs typeface="Times New Roman"/>
            </a:endParaRPr>
          </a:p>
          <a:p>
            <a:pPr marL="115570" marR="5080" indent="-103505">
              <a:lnSpc>
                <a:spcPct val="77600"/>
              </a:lnSpc>
              <a:spcBef>
                <a:spcPts val="24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5" dirty="0">
                <a:latin typeface="Times New Roman"/>
                <a:cs typeface="Times New Roman"/>
              </a:rPr>
              <a:t>CFGs can be used to parse natural language but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produce</a:t>
            </a:r>
            <a:r>
              <a:rPr sz="850" spc="-1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many </a:t>
            </a:r>
            <a:r>
              <a:rPr sz="850" spc="-10" dirty="0">
                <a:latin typeface="Times New Roman"/>
                <a:cs typeface="Times New Roman"/>
              </a:rPr>
              <a:t>spurious</a:t>
            </a:r>
            <a:r>
              <a:rPr sz="850" spc="-5" dirty="0">
                <a:latin typeface="Times New Roman"/>
                <a:cs typeface="Times New Roman"/>
              </a:rPr>
              <a:t> parses.</a:t>
            </a:r>
            <a:endParaRPr sz="850">
              <a:latin typeface="Times New Roman"/>
              <a:cs typeface="Times New Roman"/>
            </a:endParaRPr>
          </a:p>
          <a:p>
            <a:pPr marL="115570" indent="-103505">
              <a:lnSpc>
                <a:spcPts val="1015"/>
              </a:lnSpc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Statistical </a:t>
            </a:r>
            <a:r>
              <a:rPr sz="850" spc="-5" dirty="0">
                <a:latin typeface="Times New Roman"/>
                <a:cs typeface="Times New Roman"/>
              </a:rPr>
              <a:t>learning methods can be used to:</a:t>
            </a:r>
            <a:endParaRPr sz="850">
              <a:latin typeface="Times New Roman"/>
              <a:cs typeface="Times New Roman"/>
            </a:endParaRPr>
          </a:p>
          <a:p>
            <a:pPr marL="238125" marR="161290" lvl="1" indent="-88265">
              <a:lnSpc>
                <a:spcPts val="700"/>
              </a:lnSpc>
              <a:spcBef>
                <a:spcPts val="16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Automatically learn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grammars from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(annotated)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corpora.</a:t>
            </a:r>
            <a:endParaRPr sz="700">
              <a:latin typeface="Times New Roman"/>
              <a:cs typeface="Times New Roman"/>
            </a:endParaRPr>
          </a:p>
          <a:p>
            <a:pPr marL="238125" marR="91440" lvl="1" indent="-88265">
              <a:lnSpc>
                <a:spcPct val="79700"/>
              </a:lnSpc>
              <a:spcBef>
                <a:spcPts val="20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Compute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most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likely interpretation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based on a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learned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statistical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model.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9544" y="1929069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7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166" y="122717"/>
            <a:ext cx="140716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>
                <a:solidFill>
                  <a:srgbClr val="4452FF"/>
                </a:solidFill>
                <a:latin typeface="Times New Roman"/>
                <a:cs typeface="Times New Roman"/>
              </a:rPr>
              <a:t>Modular</a:t>
            </a:r>
            <a:r>
              <a:rPr sz="1050" spc="-35" dirty="0">
                <a:solidFill>
                  <a:srgbClr val="4452FF"/>
                </a:solidFill>
                <a:latin typeface="Times New Roman"/>
                <a:cs typeface="Times New Roman"/>
              </a:rPr>
              <a:t> </a:t>
            </a:r>
            <a:r>
              <a:rPr sz="1050" spc="15" dirty="0">
                <a:solidFill>
                  <a:srgbClr val="4452FF"/>
                </a:solidFill>
                <a:latin typeface="Times New Roman"/>
                <a:cs typeface="Times New Roman"/>
              </a:rPr>
              <a:t>Comprehension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3287" y="1033918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4" h="26034">
                <a:moveTo>
                  <a:pt x="0" y="0"/>
                </a:moveTo>
                <a:lnTo>
                  <a:pt x="398" y="25817"/>
                </a:lnTo>
                <a:lnTo>
                  <a:pt x="26031" y="125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0168" y="1148058"/>
            <a:ext cx="17018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trees</a:t>
            </a:r>
            <a:endParaRPr sz="6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7143" y="908529"/>
          <a:ext cx="2269486" cy="224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6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870">
                <a:tc rowSpan="2">
                  <a:txBody>
                    <a:bodyPr/>
                    <a:lstStyle/>
                    <a:p>
                      <a:pPr marL="14604" marR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Acoustic/  Phonetic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9525">
                      <a:solidFill>
                        <a:srgbClr val="4452FF"/>
                      </a:solidFill>
                      <a:prstDash val="solid"/>
                    </a:lnT>
                    <a:lnB w="9525">
                      <a:solidFill>
                        <a:srgbClr val="445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Syntax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9525">
                      <a:solidFill>
                        <a:srgbClr val="4452FF"/>
                      </a:solidFill>
                      <a:prstDash val="solid"/>
                    </a:lnT>
                    <a:lnB w="9525">
                      <a:solidFill>
                        <a:srgbClr val="445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Semantics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9525">
                      <a:solidFill>
                        <a:srgbClr val="4452FF"/>
                      </a:solidFill>
                      <a:prstDash val="solid"/>
                    </a:lnT>
                    <a:lnB w="9525">
                      <a:solidFill>
                        <a:srgbClr val="445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Pragmatics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9525">
                      <a:solidFill>
                        <a:srgbClr val="4452FF"/>
                      </a:solidFill>
                      <a:prstDash val="solid"/>
                    </a:lnT>
                    <a:lnB w="9525">
                      <a:solidFill>
                        <a:srgbClr val="445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52FF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9525">
                      <a:solidFill>
                        <a:srgbClr val="4452FF"/>
                      </a:solidFill>
                      <a:prstDash val="solid"/>
                    </a:lnT>
                    <a:lnB w="9525">
                      <a:solidFill>
                        <a:srgbClr val="445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ts val="450"/>
                        </a:lnSpc>
                        <a:spcBef>
                          <a:spcPts val="380"/>
                        </a:spcBef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words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055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9525">
                      <a:solidFill>
                        <a:srgbClr val="4452FF"/>
                      </a:solidFill>
                      <a:prstDash val="solid"/>
                    </a:lnT>
                    <a:lnB w="9525">
                      <a:solidFill>
                        <a:srgbClr val="445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560"/>
                        </a:lnSpc>
                        <a:spcBef>
                          <a:spcPts val="360"/>
                        </a:spcBef>
                      </a:pPr>
                      <a:r>
                        <a:rPr sz="600" dirty="0">
                          <a:latin typeface="Times New Roman"/>
                          <a:cs typeface="Times New Roman"/>
                        </a:rPr>
                        <a:t>parse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0960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9525">
                      <a:solidFill>
                        <a:srgbClr val="4452FF"/>
                      </a:solidFill>
                      <a:prstDash val="solid"/>
                    </a:lnT>
                    <a:lnB w="9525">
                      <a:solidFill>
                        <a:srgbClr val="445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530"/>
                        </a:lnSpc>
                        <a:spcBef>
                          <a:spcPts val="409"/>
                        </a:spcBef>
                      </a:pPr>
                      <a:r>
                        <a:rPr sz="600" dirty="0">
                          <a:latin typeface="Times New Roman"/>
                          <a:cs typeface="Times New Roman"/>
                        </a:rPr>
                        <a:t>literal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069" marB="0">
                    <a:lnL w="9525">
                      <a:solidFill>
                        <a:srgbClr val="4452FF"/>
                      </a:solidFill>
                      <a:prstDash val="solid"/>
                    </a:lnL>
                    <a:lnR w="9525">
                      <a:solidFill>
                        <a:srgbClr val="4452FF"/>
                      </a:solidFill>
                      <a:prstDash val="solid"/>
                    </a:lnR>
                    <a:lnT w="9525">
                      <a:solidFill>
                        <a:srgbClr val="4452FF"/>
                      </a:solidFill>
                      <a:prstDash val="solid"/>
                    </a:lnT>
                    <a:lnB w="9525">
                      <a:solidFill>
                        <a:srgbClr val="445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452FF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422485" y="1009486"/>
            <a:ext cx="26670" cy="26034"/>
          </a:xfrm>
          <a:custGeom>
            <a:avLst/>
            <a:gdLst/>
            <a:ahLst/>
            <a:cxnLst/>
            <a:rect l="l" t="t" r="r" b="b"/>
            <a:pathLst>
              <a:path w="26669" h="26034">
                <a:moveTo>
                  <a:pt x="0" y="0"/>
                </a:moveTo>
                <a:lnTo>
                  <a:pt x="560" y="25815"/>
                </a:lnTo>
                <a:lnTo>
                  <a:pt x="26108" y="123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01779" y="1151404"/>
            <a:ext cx="28956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meaning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86822" y="1002394"/>
            <a:ext cx="598170" cy="31750"/>
          </a:xfrm>
          <a:custGeom>
            <a:avLst/>
            <a:gdLst/>
            <a:ahLst/>
            <a:cxnLst/>
            <a:rect l="l" t="t" r="r" b="b"/>
            <a:pathLst>
              <a:path w="598169" h="31750">
                <a:moveTo>
                  <a:pt x="26123" y="17856"/>
                </a:moveTo>
                <a:lnTo>
                  <a:pt x="0" y="5549"/>
                </a:lnTo>
                <a:lnTo>
                  <a:pt x="596" y="31369"/>
                </a:lnTo>
                <a:lnTo>
                  <a:pt x="26123" y="17856"/>
                </a:lnTo>
                <a:close/>
              </a:path>
              <a:path w="598169" h="31750">
                <a:moveTo>
                  <a:pt x="597623" y="12306"/>
                </a:moveTo>
                <a:lnTo>
                  <a:pt x="571500" y="0"/>
                </a:lnTo>
                <a:lnTo>
                  <a:pt x="572096" y="25806"/>
                </a:lnTo>
                <a:lnTo>
                  <a:pt x="597623" y="123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74457" y="1052901"/>
            <a:ext cx="28956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meaning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57600" y="1144710"/>
            <a:ext cx="52324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imes New Roman"/>
                <a:cs typeface="Times New Roman"/>
              </a:rPr>
              <a:t>(contextualized)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3654" y="1025175"/>
            <a:ext cx="272415" cy="26034"/>
            <a:chOff x="33654" y="1025175"/>
            <a:chExt cx="272415" cy="26034"/>
          </a:xfrm>
        </p:grpSpPr>
        <p:sp>
          <p:nvSpPr>
            <p:cNvPr id="13" name="object 13"/>
            <p:cNvSpPr/>
            <p:nvPr/>
          </p:nvSpPr>
          <p:spPr>
            <a:xfrm>
              <a:off x="38099" y="1037829"/>
              <a:ext cx="259079" cy="4445"/>
            </a:xfrm>
            <a:custGeom>
              <a:avLst/>
              <a:gdLst/>
              <a:ahLst/>
              <a:cxnLst/>
              <a:rect l="l" t="t" r="r" b="b"/>
              <a:pathLst>
                <a:path w="259079" h="4444">
                  <a:moveTo>
                    <a:pt x="0" y="3839"/>
                  </a:moveTo>
                  <a:lnTo>
                    <a:pt x="258883" y="0"/>
                  </a:lnTo>
                </a:path>
              </a:pathLst>
            </a:custGeom>
            <a:ln w="86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9570" y="1025175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4">
                  <a:moveTo>
                    <a:pt x="0" y="0"/>
                  </a:moveTo>
                  <a:lnTo>
                    <a:pt x="383" y="25817"/>
                  </a:lnTo>
                  <a:lnTo>
                    <a:pt x="26023" y="125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2217" y="1052422"/>
            <a:ext cx="217170" cy="209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Times New Roman"/>
                <a:cs typeface="Times New Roman"/>
              </a:rPr>
              <a:t>sound  waves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-4156" y="0"/>
            <a:ext cx="2768600" cy="2078355"/>
            <a:chOff x="-4156" y="0"/>
            <a:chExt cx="2768600" cy="2078355"/>
          </a:xfrm>
        </p:grpSpPr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6" y="1249947"/>
              <a:ext cx="410479" cy="30698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078" y="2077"/>
              <a:ext cx="2755900" cy="2066289"/>
            </a:xfrm>
            <a:custGeom>
              <a:avLst/>
              <a:gdLst/>
              <a:ahLst/>
              <a:cxnLst/>
              <a:rect l="l" t="t" r="r" b="b"/>
              <a:pathLst>
                <a:path w="2755900" h="2066289">
                  <a:moveTo>
                    <a:pt x="0" y="0"/>
                  </a:moveTo>
                  <a:lnTo>
                    <a:pt x="2755668" y="0"/>
                  </a:lnTo>
                  <a:lnTo>
                    <a:pt x="2755668" y="2065712"/>
                  </a:lnTo>
                  <a:lnTo>
                    <a:pt x="0" y="2065712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9545" y="1929069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8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7358" y="122717"/>
            <a:ext cx="62230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Ambiguity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159337" y="414214"/>
            <a:ext cx="1647825" cy="1313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5570" marR="389255" indent="-103505">
              <a:lnSpc>
                <a:spcPct val="98900"/>
              </a:lnSpc>
              <a:spcBef>
                <a:spcPts val="105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850" spc="-10" dirty="0">
                <a:latin typeface="Times New Roman"/>
                <a:cs typeface="Times New Roman"/>
              </a:rPr>
              <a:t>Natural </a:t>
            </a:r>
            <a:r>
              <a:rPr sz="850" spc="-5" dirty="0">
                <a:latin typeface="Times New Roman"/>
                <a:cs typeface="Times New Roman"/>
              </a:rPr>
              <a:t>language is highly </a:t>
            </a:r>
            <a:r>
              <a:rPr sz="850" spc="-2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ambiguous and must be 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i="1" spc="-5" dirty="0">
                <a:latin typeface="Times New Roman"/>
                <a:cs typeface="Times New Roman"/>
              </a:rPr>
              <a:t>disambiguated</a:t>
            </a:r>
            <a:r>
              <a:rPr sz="850" spc="-5" dirty="0"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  <a:p>
            <a:pPr marL="238125" marR="244475" lvl="1" indent="-88265">
              <a:lnSpc>
                <a:spcPct val="101299"/>
              </a:lnSpc>
              <a:spcBef>
                <a:spcPts val="19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 saw the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man on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 hill with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 </a:t>
            </a:r>
            <a:r>
              <a:rPr sz="700" spc="-16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telescope.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204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saw the Grand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Canyon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flying to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LA.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21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Time</a:t>
            </a:r>
            <a:r>
              <a:rPr sz="7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flies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like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an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arrow.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8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Horse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flies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like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sugar</a:t>
            </a:r>
            <a:r>
              <a:rPr sz="7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cube.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21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Time</a:t>
            </a:r>
            <a:r>
              <a:rPr sz="7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runners</a:t>
            </a:r>
            <a:r>
              <a:rPr sz="7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like</a:t>
            </a:r>
            <a:r>
              <a:rPr sz="7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</a:t>
            </a:r>
            <a:r>
              <a:rPr sz="7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coach.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8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Time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cars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like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a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Porsche.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4156" y="0"/>
            <a:ext cx="2768600" cy="2078355"/>
            <a:chOff x="-4156" y="0"/>
            <a:chExt cx="2768600" cy="207835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70805" y="500008"/>
              <a:ext cx="704213" cy="11905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77" y="2077"/>
              <a:ext cx="2755900" cy="2066289"/>
            </a:xfrm>
            <a:custGeom>
              <a:avLst/>
              <a:gdLst/>
              <a:ahLst/>
              <a:cxnLst/>
              <a:rect l="l" t="t" r="r" b="b"/>
              <a:pathLst>
                <a:path w="2755900" h="2066289">
                  <a:moveTo>
                    <a:pt x="0" y="0"/>
                  </a:moveTo>
                  <a:lnTo>
                    <a:pt x="2755668" y="0"/>
                  </a:lnTo>
                  <a:lnTo>
                    <a:pt x="2755668" y="2065712"/>
                  </a:lnTo>
                  <a:lnTo>
                    <a:pt x="0" y="2065712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9544" y="1929069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9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0750" y="122719"/>
            <a:ext cx="139509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Ambiguity</a:t>
            </a:r>
            <a:r>
              <a:rPr sz="1050" spc="-25" dirty="0"/>
              <a:t> </a:t>
            </a:r>
            <a:r>
              <a:rPr sz="1050" spc="10" dirty="0"/>
              <a:t>is</a:t>
            </a:r>
            <a:r>
              <a:rPr sz="1050" spc="-20" dirty="0"/>
              <a:t> </a:t>
            </a:r>
            <a:r>
              <a:rPr sz="1050" spc="10" dirty="0"/>
              <a:t>Ubiquitous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221531" y="395851"/>
            <a:ext cx="2354580" cy="1474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5570" indent="-103505">
              <a:lnSpc>
                <a:spcPct val="100000"/>
              </a:lnSpc>
              <a:spcBef>
                <a:spcPts val="12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Speech</a:t>
            </a:r>
            <a:r>
              <a:rPr sz="700" spc="-35" dirty="0">
                <a:latin typeface="Times New Roman"/>
                <a:cs typeface="Times New Roman"/>
              </a:rPr>
              <a:t> </a:t>
            </a:r>
            <a:r>
              <a:rPr sz="700" spc="10" dirty="0">
                <a:latin typeface="Times New Roman"/>
                <a:cs typeface="Times New Roman"/>
              </a:rPr>
              <a:t>Recognition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“recognize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speech”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vs.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“wreck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nice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beach”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“youth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in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Asia”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vs.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“euthanasia”</a:t>
            </a:r>
            <a:endParaRPr sz="6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3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Syntactic</a:t>
            </a:r>
            <a:r>
              <a:rPr sz="700" spc="-40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Analysis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5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“I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ate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spaghetti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FF2800"/>
                </a:solidFill>
                <a:latin typeface="Times New Roman"/>
                <a:cs typeface="Times New Roman"/>
              </a:rPr>
              <a:t>with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chopsticks”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vs. “I ate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spaghetti </a:t>
            </a:r>
            <a:r>
              <a:rPr sz="600" spc="-5" dirty="0">
                <a:solidFill>
                  <a:srgbClr val="FF2800"/>
                </a:solidFill>
                <a:latin typeface="Times New Roman"/>
                <a:cs typeface="Times New Roman"/>
              </a:rPr>
              <a:t>with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meatballs.”</a:t>
            </a:r>
            <a:endParaRPr sz="6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3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Semantic</a:t>
            </a:r>
            <a:r>
              <a:rPr sz="700" spc="-35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Analysis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spcBef>
                <a:spcPts val="10"/>
              </a:spcBef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“The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dog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is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in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pen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.”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vs.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“The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ink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is in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pen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.”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ct val="100000"/>
              </a:lnSpc>
              <a:buClr>
                <a:srgbClr val="00D100"/>
              </a:buClr>
              <a:buChar char="–"/>
              <a:tabLst>
                <a:tab pos="236854" algn="l"/>
              </a:tabLst>
            </a:pP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“I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put the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plant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in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window”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vs. “Ford put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FF2800"/>
                </a:solidFill>
                <a:latin typeface="Times New Roman"/>
                <a:cs typeface="Times New Roman"/>
              </a:rPr>
              <a:t>plant</a:t>
            </a:r>
            <a:r>
              <a:rPr sz="600" spc="-5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in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Mexico”</a:t>
            </a:r>
            <a:endParaRPr sz="600">
              <a:latin typeface="Times New Roman"/>
              <a:cs typeface="Times New Roman"/>
            </a:endParaRPr>
          </a:p>
          <a:p>
            <a:pPr marL="115570" indent="-103505">
              <a:lnSpc>
                <a:spcPts val="830"/>
              </a:lnSpc>
              <a:spcBef>
                <a:spcPts val="30"/>
              </a:spcBef>
              <a:buClr>
                <a:srgbClr val="FF2800"/>
              </a:buClr>
              <a:buChar char="•"/>
              <a:tabLst>
                <a:tab pos="116205" algn="l"/>
              </a:tabLst>
            </a:pPr>
            <a:r>
              <a:rPr sz="700" spc="5" dirty="0">
                <a:latin typeface="Times New Roman"/>
                <a:cs typeface="Times New Roman"/>
              </a:rPr>
              <a:t>Pragmatic</a:t>
            </a:r>
            <a:r>
              <a:rPr sz="700" spc="-35" dirty="0">
                <a:latin typeface="Times New Roman"/>
                <a:cs typeface="Times New Roman"/>
              </a:rPr>
              <a:t> </a:t>
            </a:r>
            <a:r>
              <a:rPr sz="700" spc="5" dirty="0">
                <a:latin typeface="Times New Roman"/>
                <a:cs typeface="Times New Roman"/>
              </a:rPr>
              <a:t>Analysis</a:t>
            </a:r>
            <a:endParaRPr sz="700">
              <a:latin typeface="Times New Roman"/>
              <a:cs typeface="Times New Roman"/>
            </a:endParaRPr>
          </a:p>
          <a:p>
            <a:pPr marL="236220" lvl="1" indent="-86995">
              <a:lnSpc>
                <a:spcPts val="710"/>
              </a:lnSpc>
              <a:buClr>
                <a:srgbClr val="00D100"/>
              </a:buClr>
              <a:buFont typeface="Times New Roman"/>
              <a:buChar char="–"/>
              <a:tabLst>
                <a:tab pos="236854" algn="l"/>
              </a:tabLst>
            </a:pPr>
            <a:r>
              <a:rPr sz="600" b="1" u="sng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From</a:t>
            </a:r>
            <a:r>
              <a:rPr sz="600" b="1" u="sng" spc="-10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“The</a:t>
            </a:r>
            <a:r>
              <a:rPr sz="600" b="1" u="sng" spc="-10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Pink</a:t>
            </a:r>
            <a:r>
              <a:rPr sz="600" b="1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Panther</a:t>
            </a:r>
            <a:r>
              <a:rPr sz="600" b="1" u="sng" spc="-10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Strikes Again”:</a:t>
            </a:r>
            <a:endParaRPr sz="600">
              <a:latin typeface="Times New Roman"/>
              <a:cs typeface="Times New Roman"/>
            </a:endParaRPr>
          </a:p>
          <a:p>
            <a:pPr marL="236220" lvl="1" indent="-86995">
              <a:lnSpc>
                <a:spcPts val="650"/>
              </a:lnSpc>
              <a:buClr>
                <a:srgbClr val="00D100"/>
              </a:buClr>
              <a:buFont typeface="Times New Roman"/>
              <a:buChar char="–"/>
              <a:tabLst>
                <a:tab pos="236854" algn="l"/>
              </a:tabLst>
            </a:pPr>
            <a:r>
              <a:rPr sz="600" b="1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Clouseau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: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Does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your</a:t>
            </a:r>
            <a:r>
              <a:rPr sz="600" spc="-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dog</a:t>
            </a:r>
            <a:r>
              <a:rPr sz="600" spc="-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bite?</a:t>
            </a:r>
            <a:endParaRPr sz="600">
              <a:latin typeface="Times New Roman"/>
              <a:cs typeface="Times New Roman"/>
            </a:endParaRPr>
          </a:p>
          <a:p>
            <a:pPr marL="238125">
              <a:lnSpc>
                <a:spcPts val="590"/>
              </a:lnSpc>
            </a:pPr>
            <a:r>
              <a:rPr sz="600" b="1" u="sng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Hotel</a:t>
            </a:r>
            <a:r>
              <a:rPr sz="600" b="1" u="sng" spc="-2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Clerk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:</a:t>
            </a:r>
            <a:r>
              <a:rPr sz="600" spc="-2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No.</a:t>
            </a:r>
            <a:endParaRPr sz="600">
              <a:latin typeface="Times New Roman"/>
              <a:cs typeface="Times New Roman"/>
            </a:endParaRPr>
          </a:p>
          <a:p>
            <a:pPr marL="238125" marR="455930">
              <a:lnSpc>
                <a:spcPct val="79500"/>
              </a:lnSpc>
              <a:spcBef>
                <a:spcPts val="90"/>
              </a:spcBef>
            </a:pPr>
            <a:r>
              <a:rPr sz="600" b="1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Clouseau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: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[</a:t>
            </a:r>
            <a:r>
              <a:rPr sz="600" i="1" dirty="0">
                <a:solidFill>
                  <a:srgbClr val="4348AA"/>
                </a:solidFill>
                <a:latin typeface="Times New Roman"/>
                <a:cs typeface="Times New Roman"/>
              </a:rPr>
              <a:t>bowing down to pet the dog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]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Nice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doggie. </a:t>
            </a:r>
            <a:r>
              <a:rPr sz="600" spc="-13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[</a:t>
            </a:r>
            <a:r>
              <a:rPr sz="600" i="1" spc="-5" dirty="0">
                <a:solidFill>
                  <a:srgbClr val="4348AA"/>
                </a:solidFill>
                <a:latin typeface="Times New Roman"/>
                <a:cs typeface="Times New Roman"/>
              </a:rPr>
              <a:t>Dog</a:t>
            </a:r>
            <a:r>
              <a:rPr sz="600" i="1" dirty="0">
                <a:solidFill>
                  <a:srgbClr val="4348AA"/>
                </a:solidFill>
                <a:latin typeface="Times New Roman"/>
                <a:cs typeface="Times New Roman"/>
              </a:rPr>
              <a:t> barks</a:t>
            </a:r>
            <a:r>
              <a:rPr sz="6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i="1" dirty="0">
                <a:solidFill>
                  <a:srgbClr val="4348AA"/>
                </a:solidFill>
                <a:latin typeface="Times New Roman"/>
                <a:cs typeface="Times New Roman"/>
              </a:rPr>
              <a:t>and</a:t>
            </a:r>
            <a:r>
              <a:rPr sz="6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i="1" dirty="0">
                <a:solidFill>
                  <a:srgbClr val="4348AA"/>
                </a:solidFill>
                <a:latin typeface="Times New Roman"/>
                <a:cs typeface="Times New Roman"/>
              </a:rPr>
              <a:t>bites</a:t>
            </a:r>
            <a:r>
              <a:rPr sz="6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i="1" dirty="0">
                <a:solidFill>
                  <a:srgbClr val="4348AA"/>
                </a:solidFill>
                <a:latin typeface="Times New Roman"/>
                <a:cs typeface="Times New Roman"/>
              </a:rPr>
              <a:t>Clouseau</a:t>
            </a:r>
            <a:r>
              <a:rPr sz="6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i="1" dirty="0">
                <a:solidFill>
                  <a:srgbClr val="4348AA"/>
                </a:solidFill>
                <a:latin typeface="Times New Roman"/>
                <a:cs typeface="Times New Roman"/>
              </a:rPr>
              <a:t>in the</a:t>
            </a:r>
            <a:r>
              <a:rPr sz="600" i="1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i="1" dirty="0">
                <a:solidFill>
                  <a:srgbClr val="4348AA"/>
                </a:solidFill>
                <a:latin typeface="Times New Roman"/>
                <a:cs typeface="Times New Roman"/>
              </a:rPr>
              <a:t>hand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] </a:t>
            </a:r>
            <a:r>
              <a:rPr sz="6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b="1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Clouseau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: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I thought you 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said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your dog did not bite! </a:t>
            </a:r>
            <a:r>
              <a:rPr sz="600" spc="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b="1" u="sng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Hotel</a:t>
            </a:r>
            <a:r>
              <a:rPr sz="600" b="1" u="sng" spc="-5" dirty="0"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  <a:latin typeface="Times New Roman"/>
                <a:cs typeface="Times New Roman"/>
              </a:rPr>
              <a:t> Clerk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: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 That is</a:t>
            </a:r>
            <a:r>
              <a:rPr sz="600" spc="-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4348AA"/>
                </a:solidFill>
                <a:latin typeface="Times New Roman"/>
                <a:cs typeface="Times New Roman"/>
              </a:rPr>
              <a:t>not my dog.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8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001" y="192906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"/>
                <a:cs typeface="Arial"/>
              </a:rPr>
              <a:t>10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1428" y="122719"/>
            <a:ext cx="133477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10" dirty="0"/>
              <a:t>Ambiguity</a:t>
            </a:r>
            <a:r>
              <a:rPr sz="1050" spc="-25" dirty="0"/>
              <a:t> </a:t>
            </a:r>
            <a:r>
              <a:rPr sz="1050" spc="10" dirty="0"/>
              <a:t>is</a:t>
            </a:r>
            <a:r>
              <a:rPr sz="1050" spc="-25" dirty="0"/>
              <a:t> </a:t>
            </a:r>
            <a:r>
              <a:rPr sz="1050" spc="15" dirty="0"/>
              <a:t>Explosive</a:t>
            </a:r>
            <a:endParaRPr sz="1050"/>
          </a:p>
        </p:txBody>
      </p:sp>
      <p:sp>
        <p:nvSpPr>
          <p:cNvPr id="4" name="object 4"/>
          <p:cNvSpPr txBox="1"/>
          <p:nvPr/>
        </p:nvSpPr>
        <p:spPr>
          <a:xfrm>
            <a:off x="127239" y="401972"/>
            <a:ext cx="2418080" cy="1634489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40970" marR="30480" indent="-103505">
              <a:lnSpc>
                <a:spcPts val="1050"/>
              </a:lnSpc>
              <a:spcBef>
                <a:spcPts val="220"/>
              </a:spcBef>
              <a:buClr>
                <a:srgbClr val="FF2800"/>
              </a:buClr>
              <a:buChar char="•"/>
              <a:tabLst>
                <a:tab pos="141605" algn="l"/>
              </a:tabLst>
            </a:pPr>
            <a:r>
              <a:rPr sz="950" dirty="0">
                <a:latin typeface="Times New Roman"/>
                <a:cs typeface="Times New Roman"/>
              </a:rPr>
              <a:t>Ambiguities </a:t>
            </a:r>
            <a:r>
              <a:rPr sz="950" spc="5" dirty="0">
                <a:latin typeface="Times New Roman"/>
                <a:cs typeface="Times New Roman"/>
              </a:rPr>
              <a:t>compound to generate enormous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numbers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of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possible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interpretations.</a:t>
            </a:r>
            <a:endParaRPr sz="950">
              <a:latin typeface="Times New Roman"/>
              <a:cs typeface="Times New Roman"/>
            </a:endParaRPr>
          </a:p>
          <a:p>
            <a:pPr marL="140970" marR="200660" indent="-103505">
              <a:lnSpc>
                <a:spcPct val="91600"/>
              </a:lnSpc>
              <a:spcBef>
                <a:spcPts val="200"/>
              </a:spcBef>
              <a:buClr>
                <a:srgbClr val="FF2800"/>
              </a:buClr>
              <a:buChar char="•"/>
              <a:tabLst>
                <a:tab pos="141605" algn="l"/>
              </a:tabLst>
            </a:pPr>
            <a:r>
              <a:rPr sz="950" spc="5" dirty="0">
                <a:latin typeface="Times New Roman"/>
                <a:cs typeface="Times New Roman"/>
              </a:rPr>
              <a:t>In English, a </a:t>
            </a:r>
            <a:r>
              <a:rPr sz="950" dirty="0">
                <a:latin typeface="Times New Roman"/>
                <a:cs typeface="Times New Roman"/>
              </a:rPr>
              <a:t>sentence </a:t>
            </a:r>
            <a:r>
              <a:rPr sz="950" spc="5" dirty="0">
                <a:latin typeface="Times New Roman"/>
                <a:cs typeface="Times New Roman"/>
              </a:rPr>
              <a:t>ending in </a:t>
            </a:r>
            <a:r>
              <a:rPr sz="950" i="1" spc="5" dirty="0">
                <a:latin typeface="Times New Roman"/>
                <a:cs typeface="Times New Roman"/>
              </a:rPr>
              <a:t>n </a:t>
            </a:r>
            <a:r>
              <a:rPr sz="950" i="1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prepositional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phrases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has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i="1" spc="5" dirty="0">
                <a:latin typeface="Times New Roman"/>
                <a:cs typeface="Times New Roman"/>
              </a:rPr>
              <a:t>over</a:t>
            </a:r>
            <a:r>
              <a:rPr sz="950" i="1" spc="-1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2</a:t>
            </a:r>
            <a:r>
              <a:rPr sz="975" i="1" baseline="25641" dirty="0">
                <a:latin typeface="Times New Roman"/>
                <a:cs typeface="Times New Roman"/>
              </a:rPr>
              <a:t>n</a:t>
            </a:r>
            <a:r>
              <a:rPr sz="975" i="1" spc="-15" baseline="25641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syntactic </a:t>
            </a:r>
            <a:r>
              <a:rPr sz="950" spc="-22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interpretations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(cf.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Catalan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numbers).</a:t>
            </a:r>
            <a:endParaRPr sz="950">
              <a:latin typeface="Times New Roman"/>
              <a:cs typeface="Times New Roman"/>
            </a:endParaRPr>
          </a:p>
          <a:p>
            <a:pPr marL="261620" lvl="1" indent="-86995">
              <a:lnSpc>
                <a:spcPts val="960"/>
              </a:lnSpc>
              <a:buClr>
                <a:srgbClr val="00D100"/>
              </a:buClr>
              <a:buSzPct val="154545"/>
              <a:buFont typeface="Times New Roman"/>
              <a:buChar char="–"/>
              <a:tabLst>
                <a:tab pos="262255" algn="l"/>
              </a:tabLst>
            </a:pPr>
            <a:r>
              <a:rPr sz="825" i="1" spc="7" baseline="25252" dirty="0">
                <a:solidFill>
                  <a:srgbClr val="4348AA"/>
                </a:solidFill>
                <a:latin typeface="Times New Roman"/>
                <a:cs typeface="Times New Roman"/>
              </a:rPr>
              <a:t>“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 saw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man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with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telescope”: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FF2800"/>
                </a:solidFill>
                <a:latin typeface="Times New Roman"/>
                <a:cs typeface="Times New Roman"/>
              </a:rPr>
              <a:t>2 </a:t>
            </a:r>
            <a:r>
              <a:rPr sz="700" spc="5" dirty="0">
                <a:solidFill>
                  <a:srgbClr val="FF2800"/>
                </a:solidFill>
                <a:latin typeface="Times New Roman"/>
                <a:cs typeface="Times New Roman"/>
              </a:rPr>
              <a:t>parses</a:t>
            </a:r>
            <a:endParaRPr sz="700">
              <a:latin typeface="Times New Roman"/>
              <a:cs typeface="Times New Roman"/>
            </a:endParaRPr>
          </a:p>
          <a:p>
            <a:pPr marL="261620" lvl="1" indent="-86995">
              <a:lnSpc>
                <a:spcPct val="100000"/>
              </a:lnSpc>
              <a:spcBef>
                <a:spcPts val="90"/>
              </a:spcBef>
              <a:buClr>
                <a:srgbClr val="00D100"/>
              </a:buClr>
              <a:buChar char="–"/>
              <a:tabLst>
                <a:tab pos="262255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“I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saw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man on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hill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with</a:t>
            </a:r>
            <a:r>
              <a:rPr sz="700" spc="15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telescope.”: </a:t>
            </a:r>
            <a:r>
              <a:rPr sz="700" spc="10" dirty="0">
                <a:solidFill>
                  <a:srgbClr val="FF2800"/>
                </a:solidFill>
                <a:latin typeface="Times New Roman"/>
                <a:cs typeface="Times New Roman"/>
              </a:rPr>
              <a:t>5 </a:t>
            </a:r>
            <a:r>
              <a:rPr sz="700" spc="5" dirty="0">
                <a:solidFill>
                  <a:srgbClr val="FF2800"/>
                </a:solidFill>
                <a:latin typeface="Times New Roman"/>
                <a:cs typeface="Times New Roman"/>
              </a:rPr>
              <a:t>parses</a:t>
            </a:r>
            <a:endParaRPr sz="700">
              <a:latin typeface="Times New Roman"/>
              <a:cs typeface="Times New Roman"/>
            </a:endParaRPr>
          </a:p>
          <a:p>
            <a:pPr marL="263525" marR="109220" lvl="1" indent="-88265">
              <a:lnSpc>
                <a:spcPts val="790"/>
              </a:lnSpc>
              <a:spcBef>
                <a:spcPts val="195"/>
              </a:spcBef>
              <a:buClr>
                <a:srgbClr val="00D100"/>
              </a:buClr>
              <a:buChar char="–"/>
              <a:tabLst>
                <a:tab pos="262255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“I saw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man on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hill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in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Texas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with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telescope”: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FF2800"/>
                </a:solidFill>
                <a:latin typeface="Times New Roman"/>
                <a:cs typeface="Times New Roman"/>
              </a:rPr>
              <a:t>14</a:t>
            </a:r>
            <a:r>
              <a:rPr sz="700" dirty="0">
                <a:solidFill>
                  <a:srgbClr val="FF2800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FF2800"/>
                </a:solidFill>
                <a:latin typeface="Times New Roman"/>
                <a:cs typeface="Times New Roman"/>
              </a:rPr>
              <a:t>parses</a:t>
            </a:r>
            <a:endParaRPr sz="700">
              <a:latin typeface="Times New Roman"/>
              <a:cs typeface="Times New Roman"/>
            </a:endParaRPr>
          </a:p>
          <a:p>
            <a:pPr marL="263525" marR="86360" lvl="1" indent="-88265">
              <a:lnSpc>
                <a:spcPts val="790"/>
              </a:lnSpc>
              <a:spcBef>
                <a:spcPts val="135"/>
              </a:spcBef>
              <a:buClr>
                <a:srgbClr val="00D100"/>
              </a:buClr>
              <a:buChar char="–"/>
              <a:tabLst>
                <a:tab pos="262255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“I saw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man on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hill in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Texas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with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telescope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at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noon.”: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FF2800"/>
                </a:solidFill>
                <a:latin typeface="Times New Roman"/>
                <a:cs typeface="Times New Roman"/>
              </a:rPr>
              <a:t>42</a:t>
            </a:r>
            <a:r>
              <a:rPr sz="700" spc="5" dirty="0">
                <a:solidFill>
                  <a:srgbClr val="FF2800"/>
                </a:solidFill>
                <a:latin typeface="Times New Roman"/>
                <a:cs typeface="Times New Roman"/>
              </a:rPr>
              <a:t> parses</a:t>
            </a:r>
            <a:endParaRPr sz="700">
              <a:latin typeface="Times New Roman"/>
              <a:cs typeface="Times New Roman"/>
            </a:endParaRPr>
          </a:p>
          <a:p>
            <a:pPr marL="263525" marR="86360" lvl="1" indent="-88265">
              <a:lnSpc>
                <a:spcPts val="790"/>
              </a:lnSpc>
              <a:spcBef>
                <a:spcPts val="170"/>
              </a:spcBef>
              <a:buClr>
                <a:srgbClr val="00D100"/>
              </a:buClr>
              <a:buChar char="–"/>
              <a:tabLst>
                <a:tab pos="262255" algn="l"/>
              </a:tabLst>
            </a:pP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“I saw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man on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hill in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Texas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with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the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telescope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at </a:t>
            </a:r>
            <a:r>
              <a:rPr sz="700" spc="-16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noon</a:t>
            </a:r>
            <a:r>
              <a:rPr sz="700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4348AA"/>
                </a:solidFill>
                <a:latin typeface="Times New Roman"/>
                <a:cs typeface="Times New Roman"/>
              </a:rPr>
              <a:t>on</a:t>
            </a:r>
            <a:r>
              <a:rPr sz="700" spc="5" dirty="0">
                <a:solidFill>
                  <a:srgbClr val="4348AA"/>
                </a:solidFill>
                <a:latin typeface="Times New Roman"/>
                <a:cs typeface="Times New Roman"/>
              </a:rPr>
              <a:t> Monday”  </a:t>
            </a:r>
            <a:r>
              <a:rPr sz="700" spc="10" dirty="0">
                <a:solidFill>
                  <a:srgbClr val="FF2800"/>
                </a:solidFill>
                <a:latin typeface="Times New Roman"/>
                <a:cs typeface="Times New Roman"/>
              </a:rPr>
              <a:t>132</a:t>
            </a:r>
            <a:r>
              <a:rPr sz="700" spc="5" dirty="0">
                <a:solidFill>
                  <a:srgbClr val="FF2800"/>
                </a:solidFill>
                <a:latin typeface="Times New Roman"/>
                <a:cs typeface="Times New Roman"/>
              </a:rPr>
              <a:t> parses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" y="2077"/>
            <a:ext cx="2755900" cy="2066289"/>
          </a:xfrm>
          <a:custGeom>
            <a:avLst/>
            <a:gdLst/>
            <a:ahLst/>
            <a:cxnLst/>
            <a:rect l="l" t="t" r="r" b="b"/>
            <a:pathLst>
              <a:path w="2755900" h="2066289">
                <a:moveTo>
                  <a:pt x="0" y="0"/>
                </a:moveTo>
                <a:lnTo>
                  <a:pt x="2755668" y="0"/>
                </a:lnTo>
                <a:lnTo>
                  <a:pt x="2755668" y="2065712"/>
                </a:lnTo>
                <a:lnTo>
                  <a:pt x="0" y="2065712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3710</Words>
  <Application>Microsoft Office PowerPoint</Application>
  <PresentationFormat>Custom</PresentationFormat>
  <Paragraphs>466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Symbol</vt:lpstr>
      <vt:lpstr>Times New Roman</vt:lpstr>
      <vt:lpstr>Office Theme</vt:lpstr>
      <vt:lpstr>Natural Language Processing</vt:lpstr>
      <vt:lpstr>Natural Language Processing</vt:lpstr>
      <vt:lpstr>Communication</vt:lpstr>
      <vt:lpstr>Communication (cont)</vt:lpstr>
      <vt:lpstr>Syntax, Semantic, Pragmatics</vt:lpstr>
      <vt:lpstr>PowerPoint Presentation</vt:lpstr>
      <vt:lpstr>Ambiguity</vt:lpstr>
      <vt:lpstr>Ambiguity is Ubiquitous</vt:lpstr>
      <vt:lpstr>Ambiguity is Explosive</vt:lpstr>
      <vt:lpstr>Humor and Ambiguity</vt:lpstr>
      <vt:lpstr>Natural Languages vs. Computer Languages</vt:lpstr>
      <vt:lpstr>PowerPoint Presentation</vt:lpstr>
      <vt:lpstr>Context Free Grammars (CFG)</vt:lpstr>
      <vt:lpstr>Simple CFG for ATIS English</vt:lpstr>
      <vt:lpstr>Sentence Generation</vt:lpstr>
      <vt:lpstr>Parse Trees and Syntactic Ambiguity</vt:lpstr>
      <vt:lpstr>Prepositional Phrase Attachment Explosion</vt:lpstr>
      <vt:lpstr>PowerPoint Presentation</vt:lpstr>
      <vt:lpstr>Parsing</vt:lpstr>
      <vt:lpstr>PowerPoint Presentation</vt:lpstr>
      <vt:lpstr>Treebanks</vt:lpstr>
      <vt:lpstr>First WSJ Sentence</vt:lpstr>
      <vt:lpstr>Parsing Evaluation Metrics</vt:lpstr>
      <vt:lpstr>Computing Evaluation Metrics</vt:lpstr>
      <vt:lpstr>Treebank Results</vt:lpstr>
      <vt:lpstr>Word Sense Disambiguation (WSD)</vt:lpstr>
      <vt:lpstr>Ambiguity Resolution is Required for Translation</vt:lpstr>
      <vt:lpstr>Word Sense Disambiguation (WSD)  as Text Categorization</vt:lpstr>
      <vt:lpstr>Learning for WSD</vt:lpstr>
      <vt:lpstr>WSD “line” Corpus</vt:lpstr>
      <vt:lpstr>Senses of “line”</vt:lpstr>
      <vt:lpstr>Experimental Data for WSD of “line”</vt:lpstr>
      <vt:lpstr>Learning Algorithms</vt:lpstr>
      <vt:lpstr>Discussion of Learning Curves for WSD of “line”</vt:lpstr>
      <vt:lpstr>PowerPoint Presentation</vt:lpstr>
      <vt:lpstr>Word Segmentation</vt:lpstr>
      <vt:lpstr>Morphological Analysis</vt:lpstr>
      <vt:lpstr>Part Of Speech (POS) Tagging</vt:lpstr>
      <vt:lpstr>Phrase Chunking</vt:lpstr>
      <vt:lpstr>PowerPoint Presentation</vt:lpstr>
      <vt:lpstr>Semantic Role Labeling (SRL)</vt:lpstr>
      <vt:lpstr>Semantic Parsing</vt:lpstr>
      <vt:lpstr>Textual Entailment</vt:lpstr>
      <vt:lpstr>Textual Entailment Problems  from PASCAL Challenge</vt:lpstr>
      <vt:lpstr>PowerPoint Presentation</vt:lpstr>
      <vt:lpstr>Anaphora Resolution/  Co-Reference</vt:lpstr>
      <vt:lpstr>PowerPoint Presentation</vt:lpstr>
      <vt:lpstr>Information Extraction (IE)</vt:lpstr>
      <vt:lpstr>Question Answering</vt:lpstr>
      <vt:lpstr>Text Summarization</vt:lpstr>
      <vt:lpstr>Machine Translation (MT)</vt:lpstr>
      <vt:lpstr>NLP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nlp</dc:title>
  <dc:creator>Andy Luong</dc:creator>
  <cp:lastModifiedBy>nzhou@acm.org</cp:lastModifiedBy>
  <cp:revision>6</cp:revision>
  <dcterms:created xsi:type="dcterms:W3CDTF">2021-11-22T19:32:37Z</dcterms:created>
  <dcterms:modified xsi:type="dcterms:W3CDTF">2021-12-03T01:03:53Z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2009-05-04T00:00:00Z</vt:filetime>
  </property>
  <property fmtid="{D5CDD505-2E9C-101B-9397-08002B2CF9AE}" pid="3" name="Creator">
    <vt:lpwstr>Microsoft PowerPoint</vt:lpwstr>
  </property>
  <property fmtid="{D5CDD505-2E9C-101B-9397-08002B2CF9AE}" pid="4" name="LastSaved">
    <vt:filetime>2021-11-22T00:00:00Z</vt:filetime>
  </property>
</Properties>
</file>