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package/2006/relationships/metadata/extended-properties" Target="docProps/app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94" autoAdjust="0"/>
  </p:normalViewPr>
  <p:slideViewPr>
    <p:cSldViewPr snapToGrid="0" snapToObjects="1">
      <p:cViewPr varScale="1">
        <p:scale>
          <a:sx n="107" d="100"/>
          <a:sy n="107" d="100"/>
        </p:scale>
        <p:origin x="114" y="5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34290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4290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indent="-34290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61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marL="0" lvl="0" indent="0">
              <a:buNone/>
            </a:pPr>
            <a:r>
              <a:t>Basic Electrical Concepts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marL="0" lvl="0" indent="0">
              <a:buNone/>
            </a:pPr>
            <a:br/>
            <a:br/>
            <a:r>
              <a:t>An Introduction to Electricity Flow, Wires, LEDs, and Simple Gates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9: Simple Gates: OR Gate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b="1" dirty="0"/>
              <a:t>OR Gate</a:t>
            </a:r>
            <a:r>
              <a:rPr dirty="0"/>
              <a:t>: A basic digital logic gate that outputs HIGH (1) if at least one input is HIGH (1).</a:t>
            </a:r>
          </a:p>
          <a:p>
            <a:pPr lvl="0"/>
            <a:r>
              <a:rPr b="1" dirty="0"/>
              <a:t>Truth Table</a:t>
            </a:r>
            <a:r>
              <a:rPr dirty="0"/>
              <a:t>: </a:t>
            </a:r>
            <a:endParaRPr lang="en-US" dirty="0"/>
          </a:p>
          <a:p>
            <a:pPr lvl="0"/>
            <a:r>
              <a:rPr dirty="0"/>
              <a:t>| Input A | </a:t>
            </a:r>
            <a:r>
              <a:rPr lang="en-US" dirty="0"/>
              <a:t>		</a:t>
            </a:r>
            <a:r>
              <a:rPr dirty="0"/>
              <a:t>Input B | Output | </a:t>
            </a:r>
            <a:endParaRPr lang="en-US" dirty="0"/>
          </a:p>
          <a:p>
            <a:pPr lvl="0"/>
            <a:r>
              <a:rPr dirty="0"/>
              <a:t>| 0 | </a:t>
            </a:r>
            <a:r>
              <a:rPr lang="en-US" dirty="0"/>
              <a:t>				</a:t>
            </a:r>
            <a:r>
              <a:rPr dirty="0"/>
              <a:t>0 |</a:t>
            </a:r>
            <a:r>
              <a:rPr lang="en-US" dirty="0"/>
              <a:t>			</a:t>
            </a:r>
            <a:r>
              <a:rPr dirty="0"/>
              <a:t> 0 | </a:t>
            </a:r>
            <a:endParaRPr lang="en-US" dirty="0"/>
          </a:p>
          <a:p>
            <a:pPr lvl="0"/>
            <a:r>
              <a:rPr dirty="0"/>
              <a:t>| 0 | </a:t>
            </a:r>
            <a:r>
              <a:rPr lang="en-US" dirty="0"/>
              <a:t>				</a:t>
            </a:r>
            <a:r>
              <a:rPr dirty="0"/>
              <a:t>1 |</a:t>
            </a:r>
            <a:r>
              <a:rPr lang="en-US" dirty="0"/>
              <a:t>			</a:t>
            </a:r>
            <a:r>
              <a:rPr dirty="0"/>
              <a:t> 1 | </a:t>
            </a:r>
            <a:endParaRPr lang="en-US" dirty="0"/>
          </a:p>
          <a:p>
            <a:pPr lvl="0"/>
            <a:r>
              <a:rPr dirty="0"/>
              <a:t>| 1 | </a:t>
            </a:r>
            <a:r>
              <a:rPr lang="en-US" dirty="0"/>
              <a:t>				</a:t>
            </a:r>
            <a:r>
              <a:rPr dirty="0"/>
              <a:t>0 | </a:t>
            </a:r>
            <a:r>
              <a:rPr lang="en-US" dirty="0"/>
              <a:t>		</a:t>
            </a:r>
            <a:r>
              <a:rPr dirty="0"/>
              <a:t>1 | </a:t>
            </a:r>
            <a:endParaRPr lang="en-US" dirty="0"/>
          </a:p>
          <a:p>
            <a:pPr lvl="0"/>
            <a:r>
              <a:rPr dirty="0"/>
              <a:t>| 1 |</a:t>
            </a:r>
            <a:r>
              <a:rPr lang="en-US" dirty="0"/>
              <a:t>				</a:t>
            </a:r>
            <a:r>
              <a:rPr dirty="0"/>
              <a:t> 1 |</a:t>
            </a:r>
            <a:r>
              <a:rPr lang="en-US" dirty="0"/>
              <a:t>		</a:t>
            </a:r>
            <a:r>
              <a:rPr dirty="0"/>
              <a:t> 1 |</a:t>
            </a:r>
          </a:p>
          <a:p>
            <a:pPr lvl="0"/>
            <a:r>
              <a:rPr dirty="0"/>
              <a:t>Used in digital circuits to perform logical operations.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10: Simple Circuit with Button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AutoNum type="arabicPeriod"/>
            </a:pPr>
            <a:r>
              <a:t>Connect one terminal of a button to the positive terminal of the power source.</a:t>
            </a:r>
          </a:p>
          <a:p>
            <a:pPr marL="342900" lvl="0" indent="-342900">
              <a:buAutoNum type="arabicPeriod"/>
            </a:pPr>
            <a:r>
              <a:t>Connect the other terminal of the button to one end of an LED.</a:t>
            </a:r>
          </a:p>
          <a:p>
            <a:pPr marL="342900" lvl="0" indent="-342900">
              <a:buAutoNum type="arabicPeriod"/>
            </a:pPr>
            <a:r>
              <a:t>Connect the other end of the LED to a resistor.</a:t>
            </a:r>
          </a:p>
          <a:p>
            <a:pPr marL="342900" lvl="0" indent="-342900">
              <a:buAutoNum type="arabicPeriod"/>
            </a:pPr>
            <a:r>
              <a:t>Connect the other end of the resistor to the negative terminal of the power source.</a:t>
            </a:r>
          </a:p>
          <a:p>
            <a:pPr lvl="0"/>
            <a:r>
              <a:t>Pressing the button completes the circuit, allowing current to flow and lighting up the LED.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1: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3000"/>
              </a:spcBef>
              <a:buNone/>
            </a:pPr>
            <a:r>
              <a:rPr b="1"/>
              <a:t>Basic Electrical Concepts</a:t>
            </a:r>
          </a:p>
          <a:p>
            <a:pPr marL="0" lvl="0" indent="0">
              <a:spcBef>
                <a:spcPts val="3000"/>
              </a:spcBef>
              <a:buNone/>
            </a:pPr>
            <a:r>
              <a:rPr b="1"/>
              <a:t>An Introduction to Electricity Flow, Wires, LEDs, and Simple Gates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2: Electricity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Electricity</a:t>
            </a:r>
            <a:r>
              <a:t> is the flow of electric charge (electrons) through a conductor.</a:t>
            </a:r>
          </a:p>
          <a:p>
            <a:pPr lvl="0"/>
            <a:r>
              <a:rPr b="1"/>
              <a:t>Voltage</a:t>
            </a:r>
            <a:r>
              <a:t> (V) is the potential difference that drives the flow.</a:t>
            </a:r>
          </a:p>
          <a:p>
            <a:pPr lvl="0"/>
            <a:r>
              <a:rPr b="1"/>
              <a:t>Current</a:t>
            </a:r>
            <a:r>
              <a:t> (I) is the rate of flow of electric charge, measured in amperes (A).</a:t>
            </a:r>
          </a:p>
          <a:p>
            <a:pPr lvl="0"/>
            <a:r>
              <a:rPr b="1"/>
              <a:t>Resistance</a:t>
            </a:r>
            <a:r>
              <a:t> (R) opposes the flow, measured in ohms (Ω).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3: Ohm’s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Ohm’s Law: V = I × R</a:t>
            </a:r>
          </a:p>
          <a:p>
            <a:pPr lvl="0"/>
            <a:r>
              <a:t>Voltage (V) is the product of current (I) and resistance (R).</a:t>
            </a:r>
          </a:p>
          <a:p>
            <a:pPr lvl="0"/>
            <a:r>
              <a:t>This fundamental law helps us understand the relationship between voltage, current, and resistance.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4: Wires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Conductors</a:t>
            </a:r>
            <a:r>
              <a:t>: Materials that allow electricity to flow easily, e.g., copper.</a:t>
            </a:r>
          </a:p>
          <a:p>
            <a:pPr lvl="0"/>
            <a:r>
              <a:rPr b="1"/>
              <a:t>Insulators</a:t>
            </a:r>
            <a:r>
              <a:t>: Materials that prevent the flow of electricity, e.g., rubber.</a:t>
            </a:r>
          </a:p>
          <a:p>
            <a:pPr lvl="0"/>
            <a:r>
              <a:rPr b="1"/>
              <a:t>Wire Types</a:t>
            </a:r>
            <a:r>
              <a:t>:</a:t>
            </a:r>
          </a:p>
          <a:p>
            <a:pPr lvl="1"/>
            <a:r>
              <a:t>Solid wire: Single, solid conductor, good for low-current applications.</a:t>
            </a:r>
          </a:p>
          <a:p>
            <a:pPr lvl="1"/>
            <a:r>
              <a:t>Stranded wire: Multiple thin wires twisted together, flexible and durable.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5: Basic Circuit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Power Source</a:t>
            </a:r>
            <a:r>
              <a:t>: Provides the voltage, e.g., batteries, power supplies.</a:t>
            </a:r>
          </a:p>
          <a:p>
            <a:pPr lvl="0"/>
            <a:r>
              <a:rPr b="1"/>
              <a:t>Resistors</a:t>
            </a:r>
            <a:r>
              <a:t>: Limit the flow of current in a circuit.</a:t>
            </a:r>
          </a:p>
          <a:p>
            <a:pPr lvl="0"/>
            <a:r>
              <a:rPr b="1"/>
              <a:t>Capacitors</a:t>
            </a:r>
            <a:r>
              <a:t>: Store and release electrical energy.</a:t>
            </a:r>
          </a:p>
          <a:p>
            <a:pPr lvl="0"/>
            <a:r>
              <a:rPr b="1"/>
              <a:t>Switches</a:t>
            </a:r>
            <a:r>
              <a:t>: Control the flow of current by opening or closing the circuit.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6: LEDs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LEDs emit light when current flows through them.</a:t>
            </a:r>
          </a:p>
          <a:p>
            <a:pPr lvl="0"/>
            <a:r>
              <a:rPr b="1"/>
              <a:t>Anode (+)</a:t>
            </a:r>
            <a:r>
              <a:t>: Positive side where current enters.</a:t>
            </a:r>
          </a:p>
          <a:p>
            <a:pPr lvl="0"/>
            <a:r>
              <a:rPr b="1"/>
              <a:t>Cathode (-)</a:t>
            </a:r>
            <a:r>
              <a:t>: Negative side where current exits.</a:t>
            </a:r>
          </a:p>
          <a:p>
            <a:pPr lvl="0"/>
            <a:r>
              <a:t>LEDs are energy-efficient and have a long lifespan.</a:t>
            </a:r>
          </a:p>
          <a:p>
            <a:pPr lvl="0"/>
            <a:r>
              <a:t>Always use a resistor in series with an LED to limit current.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7: Simple Circuit with 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AutoNum type="arabicPeriod"/>
            </a:pPr>
            <a:r>
              <a:t>Connect the </a:t>
            </a:r>
            <a:r>
              <a:rPr b="1"/>
              <a:t>anode</a:t>
            </a:r>
            <a:r>
              <a:t> of the LED to the positive terminal of the power source.</a:t>
            </a:r>
          </a:p>
          <a:p>
            <a:pPr marL="342900" lvl="0" indent="-342900">
              <a:buAutoNum type="arabicPeriod"/>
            </a:pPr>
            <a:r>
              <a:t>Connect the </a:t>
            </a:r>
            <a:r>
              <a:rPr b="1"/>
              <a:t>cathode</a:t>
            </a:r>
            <a:r>
              <a:t> of the LED to one end of a resistor.</a:t>
            </a:r>
          </a:p>
          <a:p>
            <a:pPr marL="342900" lvl="0" indent="-342900">
              <a:buAutoNum type="arabicPeriod"/>
            </a:pPr>
            <a:r>
              <a:t>Connect the other end of the resistor to the negative terminal of the power source.</a:t>
            </a:r>
          </a:p>
          <a:p>
            <a:pPr lvl="0"/>
            <a:r>
              <a:t>This ensures the LED is protected and operates safely.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Slide 8: Simple Gates: AND Gate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b="1" dirty="0"/>
              <a:t>AND Gate</a:t>
            </a:r>
            <a:r>
              <a:rPr dirty="0"/>
              <a:t>: A basic digital logic gate that outputs HIGH (1) only when both inputs are HIGH (1).</a:t>
            </a:r>
          </a:p>
          <a:p>
            <a:pPr lvl="0"/>
            <a:r>
              <a:rPr b="1" dirty="0"/>
              <a:t>Truth Table</a:t>
            </a:r>
            <a:r>
              <a:rPr dirty="0"/>
              <a:t>: </a:t>
            </a:r>
            <a:endParaRPr lang="en-US" dirty="0"/>
          </a:p>
          <a:p>
            <a:pPr lvl="0"/>
            <a:r>
              <a:rPr dirty="0"/>
              <a:t>| Input A | Input B | Output |</a:t>
            </a:r>
            <a:endParaRPr lang="en-US" dirty="0"/>
          </a:p>
          <a:p>
            <a:pPr lvl="0"/>
            <a:r>
              <a:rPr dirty="0"/>
              <a:t>| 0 |</a:t>
            </a:r>
            <a:r>
              <a:rPr lang="en-US" dirty="0"/>
              <a:t>				</a:t>
            </a:r>
            <a:r>
              <a:rPr dirty="0"/>
              <a:t> 0 | </a:t>
            </a:r>
            <a:r>
              <a:rPr lang="en-US" dirty="0"/>
              <a:t>		 </a:t>
            </a:r>
            <a:r>
              <a:rPr dirty="0"/>
              <a:t>0 | </a:t>
            </a:r>
            <a:endParaRPr lang="en-US" dirty="0"/>
          </a:p>
          <a:p>
            <a:pPr lvl="0"/>
            <a:r>
              <a:rPr dirty="0"/>
              <a:t>| 0 | </a:t>
            </a:r>
            <a:r>
              <a:rPr lang="en-US" dirty="0"/>
              <a:t>				</a:t>
            </a:r>
            <a:r>
              <a:rPr dirty="0"/>
              <a:t>1 </a:t>
            </a:r>
            <a:r>
              <a:rPr lang="en-US" dirty="0"/>
              <a:t> </a:t>
            </a:r>
            <a:r>
              <a:rPr dirty="0"/>
              <a:t>|</a:t>
            </a:r>
            <a:r>
              <a:rPr lang="en-US" dirty="0"/>
              <a:t>		</a:t>
            </a:r>
            <a:r>
              <a:rPr dirty="0"/>
              <a:t> 0 | </a:t>
            </a:r>
            <a:endParaRPr lang="en-US" dirty="0"/>
          </a:p>
          <a:p>
            <a:pPr lvl="0"/>
            <a:r>
              <a:rPr dirty="0"/>
              <a:t>| 1 | </a:t>
            </a:r>
            <a:r>
              <a:rPr lang="en-US" dirty="0"/>
              <a:t>				</a:t>
            </a:r>
            <a:r>
              <a:rPr dirty="0"/>
              <a:t>0 </a:t>
            </a:r>
            <a:r>
              <a:rPr lang="en-US" dirty="0"/>
              <a:t> </a:t>
            </a:r>
            <a:r>
              <a:rPr dirty="0"/>
              <a:t>| </a:t>
            </a:r>
            <a:r>
              <a:rPr lang="en-US" dirty="0"/>
              <a:t>		 </a:t>
            </a:r>
            <a:r>
              <a:rPr dirty="0"/>
              <a:t>0 | </a:t>
            </a:r>
            <a:endParaRPr lang="en-US" dirty="0"/>
          </a:p>
          <a:p>
            <a:pPr lvl="0"/>
            <a:r>
              <a:rPr dirty="0"/>
              <a:t>| 1 | </a:t>
            </a:r>
            <a:r>
              <a:rPr lang="en-US" dirty="0"/>
              <a:t>				</a:t>
            </a:r>
            <a:r>
              <a:rPr dirty="0"/>
              <a:t>1 | </a:t>
            </a:r>
            <a:r>
              <a:rPr lang="en-US" dirty="0"/>
              <a:t>		 </a:t>
            </a:r>
            <a:r>
              <a:rPr dirty="0"/>
              <a:t>1 |</a:t>
            </a:r>
          </a:p>
          <a:p>
            <a:pPr lvl="0"/>
            <a:r>
              <a:rPr dirty="0"/>
              <a:t>Used in digital circuits to perform logical operations.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683</Words>
  <Application>Microsoft Office PowerPoint</Application>
  <PresentationFormat>On-screen Show (16:9)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Basic Electrical Concepts</vt:lpstr>
      <vt:lpstr>Slide 1: Title</vt:lpstr>
      <vt:lpstr>Slide 2: Electricity Flow</vt:lpstr>
      <vt:lpstr>Slide 3: Ohm’s Law</vt:lpstr>
      <vt:lpstr>Slide 4: Wires</vt:lpstr>
      <vt:lpstr>Slide 5: Basic Circuit Components</vt:lpstr>
      <vt:lpstr>Slide 6: LEDs</vt:lpstr>
      <vt:lpstr>Slide 7: Simple Circuit with LED</vt:lpstr>
      <vt:lpstr>Slide 8: Simple Gates: AND Gate</vt:lpstr>
      <vt:lpstr>Slide 9: Simple Gates: OR Gate</vt:lpstr>
      <vt:lpstr>Slide 10: Simple Circuit with Button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Electrical Concepts</dc:title>
  <dc:creator>An Introduction to Electricity Flow, Wires, LEDs, and Simple Gates</dc:creator>
  <cp:keywords/>
  <cp:lastModifiedBy>Lawrence Goetz</cp:lastModifiedBy>
  <cp:revision>1</cp:revision>
  <dcterms:created xsi:type="dcterms:W3CDTF">1970-01-01T00:00:00Z</dcterms:created>
  <dcterms:modified xsi:type="dcterms:W3CDTF">2025-03-06T23:30:08Z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utput">
    <vt:lpwstr>powerpoint_presentation</vt:lpwstr>
  </property>
</Properties>
</file>