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-strategy.ec.europa.eu/en/faqs/guidelines-and-code-practice-transparent-ai-systems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mcnet.com/usubmit/2026/05/07/10378878.htm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chnologyreview.com/2025/02/05/1110983/whats-next-for-smart-glasses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zone.com/articles/jarvis-agentic-ai-voice-assistants-future" TargetMode="External"/><Relationship Id="rId2" Type="http://schemas.openxmlformats.org/officeDocument/2006/relationships/hyperlink" Target="https://vantiq.com/blog/bringing-fiction-to-reality-how-ai-and-generative-ai-are-making-iron-man-jarvis-a-reality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tint.io/blog/enterprise-low-code-application-platforms-key-insights-from-the-gartner-magic-quadrant-2024" TargetMode="External"/><Relationship Id="rId2" Type="http://schemas.openxmlformats.org/officeDocument/2006/relationships/hyperlink" Target="https://www.forbes.com/councils/forbestechcouncil/2025/04/29/the-low-code-and-no-code-revolution-a-paradigm-shift-in-infrastructure-management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de.com/topics-en/artificial-intelligence/blog/conformity-assessment-high-risk-ai" TargetMode="External"/><Relationship Id="rId2" Type="http://schemas.openxmlformats.org/officeDocument/2006/relationships/hyperlink" Target="https://www.pinsentmasons.com/out-law/guides/guide-to-high-risk-ai-systems-under-the-eu-ai-ac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zeen.com/2024/02/05/apple-vision-pro-spatial-computer-headset/" TargetMode="External"/><Relationship Id="rId2" Type="http://schemas.openxmlformats.org/officeDocument/2006/relationships/hyperlink" Target="https://www.apple.com/gw/newsroom/2024/06/visionos-2-brings-new-spatial-computing-experiences-to-apple-vision-pro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chnologyreview.com/2025/02/05/1110983/whats-next-for-smart-glasses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aymo.com/blog/2025/11/taking-riders-further-safely-with-freeways/" TargetMode="External"/><Relationship Id="rId2" Type="http://schemas.openxmlformats.org/officeDocument/2006/relationships/hyperlink" Target="https://techcrunch.com/2026/02/24/waymo-robotaxis-are-now-operating-in-10-us-cities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rbes.com/sites/robtoews/2025/10/05/these-are-the-startups-merging-your-brain-with-ai/" TargetMode="External"/><Relationship Id="rId2" Type="http://schemas.openxmlformats.org/officeDocument/2006/relationships/hyperlink" Target="https://3zebras.com/science/brain-computer-interface-2026-neuralink-synchron-update/15397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nv.media.mit.edu/classarchive/MAS961/readings/weiser_reprint.pdf" TargetMode="External"/><Relationship Id="rId2" Type="http://schemas.openxmlformats.org/officeDocument/2006/relationships/hyperlink" Target="https://en.wikipedia.org/wiki/Ubiquitous_computin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FUTURE OF PROGRAMMING + MULTIMEDIA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Movie → Reality • One stand‑alone question per slide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60120" y="1828800"/>
            <a:ext cx="10241280" cy="3840480"/>
          </a:xfrm>
          <a:prstGeom prst="roundRect">
            <a:avLst/>
          </a:prstGeom>
          <a:solidFill>
            <a:srgbClr val="0E121E"/>
          </a:solidFill>
          <a:ln w="15875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325880" y="2148840"/>
            <a:ext cx="9692640" cy="3291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5F7FF"/>
                </a:solidFill>
                <a:latin typeface="Segoe UI Semibold"/>
              </a:defRPr>
            </a:pPr>
            <a:r>
              <a:t>Group task (8–12 min per slide):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Choose a side: WILL / WON'T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Use evidence: 1 movie reference + 1 real‑world tech example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Predict a timeline: 2 years, 5 years, or 10+ years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Explain what creators/programmers should learn now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Each slide includes clickable research links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AI‑Generated Media Labels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AI‑made images/video/audio have to be clearly labeled by default?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7C4DFF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7C4DFF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Deepfake plots in modern thrillers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Black Mirror: synthetic reality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EU AI Act discusses transparency obligations for AI content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Guidelines + Code of Practice process for transparent AI systems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Source: European Commission FAQ on AI transparency obligations (AI Act).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EU: Transparency obligations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Interfaces Move Onto the Body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interfaces shift from windows to wearable, body‑anchored UI (forearm, glasses, rings)?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AB40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AB40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Iron Man: suit + body UI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Ghost in the Shell: cybernetic overlays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Forearm‑based wearable interface built for Apple Vision Pro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Trend: spatial UI beyond rectangular app windows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Source: PRNewswire/TMCnet report (May 2026).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ZOME forearm UI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Share‑Out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60 seconds per group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State your side + your evidence.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10241280" cy="2788920"/>
          </a:xfrm>
          <a:prstGeom prst="roundRect">
            <a:avLst/>
          </a:prstGeom>
          <a:solidFill>
            <a:srgbClr val="0E121E"/>
          </a:solidFill>
          <a:ln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325880" y="2971800"/>
            <a:ext cx="9692640" cy="2468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5F7FF"/>
                </a:solidFill>
                <a:latin typeface="Segoe UI Semibold"/>
              </a:defRPr>
            </a:pPr>
            <a:r>
              <a:t>Include these 4 things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WILL or WON'T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Movie evidence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Real‑world tech evidence</a:t>
            </a:r>
          </a:p>
          <a:p>
            <a:pPr lvl="1">
              <a:defRPr sz="1800">
                <a:solidFill>
                  <a:srgbClr val="B4BED2"/>
                </a:solidFill>
                <a:latin typeface="Segoe UI"/>
              </a:defRPr>
            </a:pPr>
            <a:r>
              <a:t>Timeline (2 / 5 / 10+ years)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Optional: After presentations, vote as a class.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More smart glasses context (MIT)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Optional: quick class vote after each group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AI as Co‑Programmer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AI do most coding while humans shift to directing, testing, and designing?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E5FF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E5FF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Iron Man: JARVIS builds &amp; runs complex systems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Her: voice AI as daily companion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Today: assistants can write/explain code and automate tasks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Trend: AI agents that plan + execute workflows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Vantiq (2024), DZone (2025).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Vantiq: JARVIS-like AI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DZone: Real-life JARVIS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No‑Code / Low‑Code Majority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low‑code/no‑code become the default way most apps are built?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FF9A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FF9A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Ready Player One: build worlds fast with tools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The Social Network: rapid prototyping culture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Enterprises adopt LC/NC to move faster + cover dev shortages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Analysts project significant growth in LC/NC adoption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Forbes Tech Council (2025); Getint summary of Gartner MQ (2025).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Forbes: LC/NC revolution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LCAP adoption (Gartner summary)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Algorithm Labels &amp; Audits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software need algorithm ‘nutrition labels’ and audits before it can ship?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7C4DFF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7C4DFF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Minority Report: predictive systems reshape society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Black Mirror: hidden algorithm impacts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EU AI Act: high‑risk AI requires risk mgmt, transparency, oversight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Conformity assessments may be required before placing on market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Pinsent Masons guide (2024); VDE (2026).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Guide: High‑risk AI under EU AI Act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VDE: Conformity assessment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Gesture + Spatial Interfaces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we move beyond screens to gesture/eye‑tracked ‘spatial computing’ as normal UI?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E5FF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E5FF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Minority Report: hands-in-air data control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Iron Man: HUD + gestures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Vision Pro uses eye + hand gestures as primary input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visionOS 2 adds new gestures + tools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Apple Newsroom (2024); Dezeen (2024).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Apple: visionOS 2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Dezeen: Vision Pro UI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Smart Glasses Replace Phones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smart glasses replace smartphones as our primary personal device?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7C4DFF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7C4DFF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Iron Man: always‑on HUD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Mission‑style heads‑up intel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Big Tech is betting on a new generation of useful ‘cool’ glasses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AR prototypes + partnerships are accelerating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Source: MIT Technology Review (2025).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MIT Tech Review: What’s next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Robotaxis Everywhere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driverless taxis be common in most major cities within 10 years?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AB40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FAB40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Total Recall: JohnnyCab robot taxi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Knight Rider: KITT autonomous driving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Waymo robotaxi service operating in 10 U.S. cities (2026)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Waymo has offered paid freeway rides in SF/LA/Phoenix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TechCrunch (2026); Waymo blog (2025).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TechCrunch: Waymo in 10 cities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Waymo: Freeway rides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Brain‑Computer Interfaces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brain‑computer interfaces become a normal consumer technology?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FF9A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FF9A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The Matrix: brain plug‑in to virtual world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Avatar: control another body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Implants can translate intended movement into cursor control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BCI described as nearing an inflection point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3Zebras (2026); Forbes (2025).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3Zebras: BCI progress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Forbes: BCI future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640080" y="731520"/>
            <a:ext cx="10972800" cy="5669280"/>
          </a:xfrm>
          <a:prstGeom prst="roundRect">
            <a:avLst/>
          </a:prstGeom>
          <a:solidFill>
            <a:srgbClr val="121624"/>
          </a:solidFill>
          <a:ln w="15875">
            <a:solidFill>
              <a:srgbClr val="1E24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 rot="21000000">
            <a:off x="182880" y="6355080"/>
            <a:ext cx="5120640" cy="10972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 rot="600000">
            <a:off x="7406640" y="411480"/>
            <a:ext cx="5212080" cy="109728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 rot="21000000">
            <a:off x="822960" y="502920"/>
            <a:ext cx="2286000" cy="91440"/>
          </a:xfrm>
          <a:prstGeom prst="rect">
            <a:avLst/>
          </a:prstGeom>
          <a:solidFill>
            <a:srgbClr val="00FF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868680"/>
            <a:ext cx="100584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5F7FF"/>
                </a:solidFill>
                <a:latin typeface="Segoe UI Semibold"/>
              </a:defRPr>
            </a:pPr>
            <a:r>
              <a:t>What Defines a Computer?</a:t>
            </a:r>
          </a:p>
          <a:p>
            <a:pPr>
              <a:defRPr sz="1400">
                <a:solidFill>
                  <a:srgbClr val="B4BED2"/>
                </a:solidFill>
                <a:latin typeface="Segoe UI"/>
              </a:defRPr>
            </a:pPr>
            <a:r>
              <a:t>Stand‑alone debate question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58200" y="868680"/>
            <a:ext cx="2743200" cy="438912"/>
          </a:xfrm>
          <a:prstGeom prst="round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549640" y="932688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A0C14"/>
                </a:solidFill>
                <a:latin typeface="Segoe UI Semibold"/>
              </a:defRPr>
            </a:pPr>
            <a:r>
              <a:t>CHOOSE: WILL / WON'T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463040"/>
            <a:ext cx="10241280" cy="1234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defRPr sz="3400">
                <a:solidFill>
                  <a:srgbClr val="F5F7FF"/>
                </a:solidFill>
                <a:latin typeface="Segoe UI"/>
              </a:defRPr>
            </a:pPr>
            <a:r>
              <a:t>Will ‘computers’ disappear into everyday objects (rooms, clothes, cities) so we stop noticing them?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035040" y="2788920"/>
            <a:ext cx="5166360" cy="2788920"/>
          </a:xfrm>
          <a:prstGeom prst="roundRect">
            <a:avLst/>
          </a:prstGeom>
          <a:solidFill>
            <a:srgbClr val="0E121E"/>
          </a:solidFill>
          <a:ln w="12700">
            <a:solidFill>
              <a:srgbClr val="283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3444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E5FF"/>
                </a:solidFill>
                <a:latin typeface="Segoe UI Semibold"/>
              </a:defRPr>
            </a:pPr>
            <a:r>
              <a:t>Movie lens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2944368"/>
            <a:ext cx="4754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0E5FF"/>
                </a:solidFill>
                <a:latin typeface="Segoe UI Semibold"/>
              </a:defRPr>
            </a:pPr>
            <a:r>
              <a:t>Real now / coming soon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Black Mirror: tech woven into daily life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Wall‑E: environment full of computing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246120"/>
            <a:ext cx="4663440" cy="2240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Ubiquitous computing: devices embedded everywhere</a:t>
            </a:r>
          </a:p>
          <a:p>
            <a:pPr>
              <a:defRPr sz="1500">
                <a:solidFill>
                  <a:srgbClr val="B4BED2"/>
                </a:solidFill>
                <a:latin typeface="Segoe UI"/>
              </a:defRPr>
            </a:pPr>
            <a:r>
              <a:t>Mark Weiser: ‘most profound technologies disappear’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5623560"/>
            <a:ext cx="102412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t>Sources: Ubiquitous computing (Wikipedia); Weiser (1991).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5806440"/>
            <a:ext cx="10241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828CA5"/>
                </a:solidFill>
                <a:latin typeface="Segoe UI"/>
              </a:defRPr>
            </a:pPr>
            <a:r>
              <a:rPr>
                <a:solidFill>
                  <a:srgbClr val="828CA5"/>
                </a:solidFill>
              </a:rPr>
              <a:t>Links: </a:t>
            </a:r>
            <a:r>
              <a:rPr u="sng">
                <a:solidFill>
                  <a:srgbClr val="00E5FF"/>
                </a:solidFill>
                <a:hlinkClick r:id="rId2"/>
              </a:rPr>
              <a:t>Ubiquitous computing</a:t>
            </a:r>
            <a:r>
              <a:rPr>
                <a:solidFill>
                  <a:srgbClr val="828CA5"/>
                </a:solidFill>
              </a:rPr>
              <a:t>  •  </a:t>
            </a:r>
            <a:r>
              <a:rPr u="sng">
                <a:solidFill>
                  <a:srgbClr val="00E5FF"/>
                </a:solidFill>
                <a:hlinkClick r:id="rId3"/>
              </a:rPr>
              <a:t>Weiser: Computer for the 21st Century (PDF)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" y="6080760"/>
            <a:ext cx="10607040" cy="18288"/>
          </a:xfrm>
          <a:prstGeom prst="rect">
            <a:avLst/>
          </a:prstGeom>
          <a:solidFill>
            <a:srgbClr val="28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" y="6144768"/>
            <a:ext cx="53035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B4BED2"/>
                </a:solidFill>
                <a:latin typeface="Segoe UI"/>
              </a:defRPr>
            </a:pPr>
            <a:r>
              <a:t>MULTIMEDIA 3610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144768"/>
            <a:ext cx="5943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4BED2"/>
                </a:solidFill>
                <a:latin typeface="Segoe UI"/>
              </a:defRPr>
            </a:pPr>
            <a:r>
              <a:t>Pick a side: WILL vs WON'T  •  Evidence: movie + real tech  •  Timeline: 2/5/10+ yrs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Lawrence Goetz</dc:creator>
  <cp:keywords/>
  <dc:description>generated using python-pptx</dc:description>
  <cp:lastModifiedBy>Lawrence Goetz</cp:lastModifiedBy>
  <cp:revision>2</cp:revision>
  <dcterms:created xsi:type="dcterms:W3CDTF">2026-05-11T22:21:54Z</dcterms:created>
  <dcterms:modified xsi:type="dcterms:W3CDTF">2026-05-11T22:25:10Z</dcterms:modified>
  <cp:category/>
</cp:coreProperties>
</file>