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303EFC-E35D-4EE6-9A04-6D106B56337C}"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3960326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303EFC-E35D-4EE6-9A04-6D106B56337C}"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1829147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303EFC-E35D-4EE6-9A04-6D106B56337C}"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30716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303EFC-E35D-4EE6-9A04-6D106B56337C}"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1255555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303EFC-E35D-4EE6-9A04-6D106B56337C}"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2175108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303EFC-E35D-4EE6-9A04-6D106B56337C}" type="datetimeFigureOut">
              <a:rPr lang="en-US" smtClean="0"/>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1277891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303EFC-E35D-4EE6-9A04-6D106B56337C}" type="datetimeFigureOut">
              <a:rPr lang="en-US" smtClean="0"/>
              <a:t>3/2/2020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102695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303EFC-E35D-4EE6-9A04-6D106B56337C}" type="datetimeFigureOut">
              <a:rPr lang="en-US" smtClean="0"/>
              <a:t>3/2/2020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2734750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303EFC-E35D-4EE6-9A04-6D106B56337C}" type="datetimeFigureOut">
              <a:rPr lang="en-US" smtClean="0"/>
              <a:t>3/2/2020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1201847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303EFC-E35D-4EE6-9A04-6D106B56337C}" type="datetimeFigureOut">
              <a:rPr lang="en-US" smtClean="0"/>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2246676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303EFC-E35D-4EE6-9A04-6D106B56337C}" type="datetimeFigureOut">
              <a:rPr lang="en-US" smtClean="0"/>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D7E0C4-D048-40CF-87ED-E37D691F2806}" type="slidenum">
              <a:rPr lang="en-US" smtClean="0"/>
              <a:t>‹#›</a:t>
            </a:fld>
            <a:endParaRPr lang="en-US"/>
          </a:p>
        </p:txBody>
      </p:sp>
    </p:spTree>
    <p:extLst>
      <p:ext uri="{BB962C8B-B14F-4D97-AF65-F5344CB8AC3E}">
        <p14:creationId xmlns:p14="http://schemas.microsoft.com/office/powerpoint/2010/main" val="3646772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03EFC-E35D-4EE6-9A04-6D106B56337C}" type="datetimeFigureOut">
              <a:rPr lang="en-US" smtClean="0"/>
              <a:t>3/2/2020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7E0C4-D048-40CF-87ED-E37D691F2806}" type="slidenum">
              <a:rPr lang="en-US" smtClean="0"/>
              <a:t>‹#›</a:t>
            </a:fld>
            <a:endParaRPr lang="en-US"/>
          </a:p>
        </p:txBody>
      </p:sp>
    </p:spTree>
    <p:extLst>
      <p:ext uri="{BB962C8B-B14F-4D97-AF65-F5344CB8AC3E}">
        <p14:creationId xmlns:p14="http://schemas.microsoft.com/office/powerpoint/2010/main" val="4184294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s://www.the-art-of-web.com/html/html5-form-valida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Storing Data</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74346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JSON</a:t>
            </a:r>
            <a:endParaRPr lang="en-US" dirty="0"/>
          </a:p>
        </p:txBody>
      </p:sp>
      <p:sp>
        <p:nvSpPr>
          <p:cNvPr id="3" name="Content Placeholder 2"/>
          <p:cNvSpPr>
            <a:spLocks noGrp="1"/>
          </p:cNvSpPr>
          <p:nvPr>
            <p:ph idx="1"/>
          </p:nvPr>
        </p:nvSpPr>
        <p:spPr/>
        <p:txBody>
          <a:bodyPr/>
          <a:lstStyle/>
          <a:p>
            <a:r>
              <a:rPr lang="en-US" dirty="0"/>
              <a:t>JSON is a format for storing and transporting data.</a:t>
            </a:r>
          </a:p>
          <a:p>
            <a:r>
              <a:rPr lang="en-US" dirty="0"/>
              <a:t>JSON is often used when data is sent from a server to a web page</a:t>
            </a:r>
            <a:r>
              <a:rPr lang="en-US" dirty="0" smtClean="0"/>
              <a:t>.</a:t>
            </a:r>
            <a:endParaRPr lang="en-US" dirty="0"/>
          </a:p>
        </p:txBody>
      </p:sp>
    </p:spTree>
    <p:extLst>
      <p:ext uri="{BB962C8B-B14F-4D97-AF65-F5344CB8AC3E}">
        <p14:creationId xmlns:p14="http://schemas.microsoft.com/office/powerpoint/2010/main" val="170384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JSON?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JSON </a:t>
            </a:r>
            <a:r>
              <a:rPr lang="en-US" dirty="0"/>
              <a:t>stands for </a:t>
            </a:r>
            <a:r>
              <a:rPr lang="en-US" b="1" dirty="0"/>
              <a:t>J</a:t>
            </a:r>
            <a:r>
              <a:rPr lang="en-US" dirty="0"/>
              <a:t>ava</a:t>
            </a:r>
            <a:r>
              <a:rPr lang="en-US" b="1" dirty="0"/>
              <a:t>S</a:t>
            </a:r>
            <a:r>
              <a:rPr lang="en-US" dirty="0"/>
              <a:t>cript </a:t>
            </a:r>
            <a:r>
              <a:rPr lang="en-US" b="1" dirty="0"/>
              <a:t>O</a:t>
            </a:r>
            <a:r>
              <a:rPr lang="en-US" dirty="0"/>
              <a:t>bject </a:t>
            </a:r>
            <a:r>
              <a:rPr lang="en-US" b="1" dirty="0"/>
              <a:t>N</a:t>
            </a:r>
            <a:r>
              <a:rPr lang="en-US" dirty="0"/>
              <a:t>otation</a:t>
            </a:r>
          </a:p>
          <a:p>
            <a:r>
              <a:rPr lang="en-US" dirty="0"/>
              <a:t>JSON is lightweight data interchange format</a:t>
            </a:r>
          </a:p>
          <a:p>
            <a:r>
              <a:rPr lang="en-US" dirty="0"/>
              <a:t>JSON is language independent </a:t>
            </a:r>
            <a:r>
              <a:rPr lang="en-US" dirty="0">
                <a:solidFill>
                  <a:srgbClr val="FF0000"/>
                </a:solidFill>
              </a:rPr>
              <a:t>*</a:t>
            </a:r>
          </a:p>
          <a:p>
            <a:r>
              <a:rPr lang="en-US" dirty="0"/>
              <a:t>JSON is "self-describing" and easy to understand</a:t>
            </a:r>
          </a:p>
          <a:p>
            <a:pPr marL="0" indent="0">
              <a:buNone/>
            </a:pPr>
            <a:endParaRPr lang="en-US" b="1" dirty="0" smtClean="0">
              <a:solidFill>
                <a:srgbClr val="FF0000"/>
              </a:solidFill>
            </a:endParaRPr>
          </a:p>
          <a:p>
            <a:pPr marL="0" indent="0">
              <a:buNone/>
            </a:pPr>
            <a:r>
              <a:rPr lang="en-US" b="1" dirty="0" smtClean="0">
                <a:solidFill>
                  <a:srgbClr val="FF0000"/>
                </a:solidFill>
              </a:rPr>
              <a:t>*</a:t>
            </a:r>
            <a:r>
              <a:rPr lang="en-US" dirty="0" smtClean="0"/>
              <a:t> </a:t>
            </a:r>
            <a:r>
              <a:rPr lang="en-US" dirty="0"/>
              <a:t>The JSON syntax is derived from JavaScript object notation syntax, but the JSON format is text only. Code for reading and generating JSON data can be written in any programming language.</a:t>
            </a:r>
          </a:p>
          <a:p>
            <a:pPr marL="0" indent="0">
              <a:buNone/>
            </a:pPr>
            <a:endParaRPr lang="en-US" dirty="0"/>
          </a:p>
        </p:txBody>
      </p:sp>
    </p:spTree>
    <p:extLst>
      <p:ext uri="{BB962C8B-B14F-4D97-AF65-F5344CB8AC3E}">
        <p14:creationId xmlns:p14="http://schemas.microsoft.com/office/powerpoint/2010/main" val="3268420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JSON </a:t>
            </a:r>
            <a:r>
              <a:rPr lang="en-US" dirty="0" smtClean="0"/>
              <a:t>Example</a:t>
            </a:r>
            <a:endParaRPr lang="en-US" dirty="0"/>
          </a:p>
        </p:txBody>
      </p:sp>
      <p:sp>
        <p:nvSpPr>
          <p:cNvPr id="3" name="Content Placeholder 2"/>
          <p:cNvSpPr>
            <a:spLocks noGrp="1"/>
          </p:cNvSpPr>
          <p:nvPr>
            <p:ph idx="1"/>
          </p:nvPr>
        </p:nvSpPr>
        <p:spPr/>
        <p:txBody>
          <a:bodyPr>
            <a:normAutofit/>
          </a:bodyPr>
          <a:lstStyle/>
          <a:p>
            <a:pPr marL="0" indent="0">
              <a:buNone/>
            </a:pPr>
            <a:r>
              <a:rPr lang="en-US" sz="2400" b="0" i="0" dirty="0" smtClean="0">
                <a:solidFill>
                  <a:srgbClr val="000000"/>
                </a:solidFill>
                <a:effectLst/>
                <a:latin typeface="Consolas"/>
              </a:rPr>
              <a:t>{</a:t>
            </a:r>
            <a:r>
              <a:rPr lang="en-US" sz="2400" dirty="0" smtClean="0"/>
              <a:t/>
            </a:r>
            <a:br>
              <a:rPr lang="en-US" sz="2400" dirty="0" smtClean="0"/>
            </a:br>
            <a:r>
              <a:rPr lang="en-US" sz="2400" b="0" i="0" dirty="0" smtClean="0">
                <a:solidFill>
                  <a:srgbClr val="A52A2A"/>
                </a:solidFill>
                <a:effectLst/>
                <a:latin typeface="Consolas"/>
              </a:rPr>
              <a:t>"employees"</a:t>
            </a:r>
            <a:r>
              <a:rPr lang="en-US" sz="2400" b="0" i="0" dirty="0" smtClean="0">
                <a:solidFill>
                  <a:srgbClr val="000000"/>
                </a:solidFill>
                <a:effectLst/>
                <a:latin typeface="Consolas"/>
              </a:rPr>
              <a:t>:[</a:t>
            </a:r>
            <a:r>
              <a:rPr lang="en-US" sz="2400" dirty="0" smtClean="0"/>
              <a:t/>
            </a:r>
            <a:br>
              <a:rPr lang="en-US" sz="2400" dirty="0" smtClean="0"/>
            </a:br>
            <a:r>
              <a:rPr lang="en-US" sz="2400" b="0" i="0" dirty="0" smtClean="0">
                <a:solidFill>
                  <a:srgbClr val="000000"/>
                </a:solidFill>
                <a:effectLst/>
                <a:latin typeface="Consolas"/>
              </a:rPr>
              <a:t>    {</a:t>
            </a:r>
            <a:r>
              <a:rPr lang="en-US" sz="2400" b="0" i="0" dirty="0" smtClean="0">
                <a:solidFill>
                  <a:srgbClr val="A52A2A"/>
                </a:solidFill>
                <a:effectLst/>
                <a:latin typeface="Consolas"/>
              </a:rPr>
              <a:t>"</a:t>
            </a:r>
            <a:r>
              <a:rPr lang="en-US" sz="2400" b="0" i="0" dirty="0" err="1" smtClean="0">
                <a:solidFill>
                  <a:srgbClr val="A52A2A"/>
                </a:solidFill>
                <a:effectLst/>
                <a:latin typeface="Consolas"/>
              </a:rPr>
              <a:t>firstName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"John"</a:t>
            </a:r>
            <a:r>
              <a:rPr lang="en-US" sz="2400" b="0" i="0" dirty="0" smtClean="0">
                <a:solidFill>
                  <a:srgbClr val="000000"/>
                </a:solidFill>
                <a:effectLst/>
                <a:latin typeface="Consolas"/>
              </a:rPr>
              <a:t>, </a:t>
            </a:r>
            <a:r>
              <a:rPr lang="en-US" sz="2400" b="0" i="0" dirty="0" smtClean="0">
                <a:solidFill>
                  <a:srgbClr val="A52A2A"/>
                </a:solidFill>
                <a:effectLst/>
                <a:latin typeface="Consolas"/>
              </a:rPr>
              <a:t>"</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"Doe"</a:t>
            </a:r>
            <a:r>
              <a:rPr lang="en-US" sz="2400" b="0" i="0" dirty="0" smtClean="0">
                <a:solidFill>
                  <a:srgbClr val="000000"/>
                </a:solidFill>
                <a:effectLst/>
                <a:latin typeface="Consolas"/>
              </a:rPr>
              <a:t>}, </a:t>
            </a:r>
            <a:r>
              <a:rPr lang="en-US" sz="2400" dirty="0" smtClean="0"/>
              <a:t/>
            </a:r>
            <a:br>
              <a:rPr lang="en-US" sz="2400" dirty="0" smtClean="0"/>
            </a:br>
            <a:r>
              <a:rPr lang="en-US" sz="2400" b="0" i="0" dirty="0" smtClean="0">
                <a:solidFill>
                  <a:srgbClr val="000000"/>
                </a:solidFill>
                <a:effectLst/>
                <a:latin typeface="Consolas"/>
              </a:rPr>
              <a:t>    {</a:t>
            </a:r>
            <a:r>
              <a:rPr lang="en-US" sz="2400" b="0" i="0" dirty="0" smtClean="0">
                <a:solidFill>
                  <a:srgbClr val="A52A2A"/>
                </a:solidFill>
                <a:effectLst/>
                <a:latin typeface="Consolas"/>
              </a:rPr>
              <a:t>"</a:t>
            </a:r>
            <a:r>
              <a:rPr lang="en-US" sz="2400" b="0" i="0" dirty="0" err="1" smtClean="0">
                <a:solidFill>
                  <a:srgbClr val="A52A2A"/>
                </a:solidFill>
                <a:effectLst/>
                <a:latin typeface="Consolas"/>
              </a:rPr>
              <a:t>firstName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"Anna"</a:t>
            </a:r>
            <a:r>
              <a:rPr lang="en-US" sz="2400" b="0" i="0" dirty="0" smtClean="0">
                <a:solidFill>
                  <a:srgbClr val="000000"/>
                </a:solidFill>
                <a:effectLst/>
                <a:latin typeface="Consolas"/>
              </a:rPr>
              <a:t>, </a:t>
            </a:r>
            <a:r>
              <a:rPr lang="en-US" sz="2400" b="0" i="0" dirty="0" smtClean="0">
                <a:solidFill>
                  <a:srgbClr val="A52A2A"/>
                </a:solidFill>
                <a:effectLst/>
                <a:latin typeface="Consolas"/>
              </a:rPr>
              <a:t>"</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"Smith"</a:t>
            </a:r>
            <a:r>
              <a:rPr lang="en-US" sz="2400" b="0" i="0" dirty="0" smtClean="0">
                <a:solidFill>
                  <a:srgbClr val="000000"/>
                </a:solidFill>
                <a:effectLst/>
                <a:latin typeface="Consolas"/>
              </a:rPr>
              <a:t>},</a:t>
            </a:r>
            <a:r>
              <a:rPr lang="en-US" sz="2400" dirty="0" smtClean="0"/>
              <a:t/>
            </a:r>
            <a:br>
              <a:rPr lang="en-US" sz="2400" dirty="0" smtClean="0"/>
            </a:br>
            <a:r>
              <a:rPr lang="en-US" sz="2400" b="0" i="0" dirty="0" smtClean="0">
                <a:solidFill>
                  <a:srgbClr val="000000"/>
                </a:solidFill>
                <a:effectLst/>
                <a:latin typeface="Consolas"/>
              </a:rPr>
              <a:t>    {</a:t>
            </a:r>
            <a:r>
              <a:rPr lang="en-US" sz="2400" b="0" i="0" dirty="0" smtClean="0">
                <a:solidFill>
                  <a:srgbClr val="A52A2A"/>
                </a:solidFill>
                <a:effectLst/>
                <a:latin typeface="Consolas"/>
              </a:rPr>
              <a:t>"</a:t>
            </a:r>
            <a:r>
              <a:rPr lang="en-US" sz="2400" b="0" i="0" dirty="0" err="1" smtClean="0">
                <a:solidFill>
                  <a:srgbClr val="A52A2A"/>
                </a:solidFill>
                <a:effectLst/>
                <a:latin typeface="Consolas"/>
              </a:rPr>
              <a:t>firstName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"Peter"</a:t>
            </a:r>
            <a:r>
              <a:rPr lang="en-US" sz="2400" b="0" i="0" dirty="0" smtClean="0">
                <a:solidFill>
                  <a:srgbClr val="000000"/>
                </a:solidFill>
                <a:effectLst/>
                <a:latin typeface="Consolas"/>
              </a:rPr>
              <a:t>, </a:t>
            </a:r>
            <a:r>
              <a:rPr lang="en-US" sz="2400" b="0" i="0" dirty="0" smtClean="0">
                <a:solidFill>
                  <a:srgbClr val="A52A2A"/>
                </a:solidFill>
                <a:effectLst/>
                <a:latin typeface="Consolas"/>
              </a:rPr>
              <a:t>"</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"Jones"</a:t>
            </a:r>
            <a:r>
              <a:rPr lang="en-US" sz="2400" b="0" i="0" dirty="0" smtClean="0">
                <a:solidFill>
                  <a:srgbClr val="000000"/>
                </a:solidFill>
                <a:effectLst/>
                <a:latin typeface="Consolas"/>
              </a:rPr>
              <a:t>}</a:t>
            </a:r>
            <a:r>
              <a:rPr lang="en-US" sz="2400" dirty="0" smtClean="0"/>
              <a:t/>
            </a:r>
            <a:br>
              <a:rPr lang="en-US" sz="2400" dirty="0" smtClean="0"/>
            </a:br>
            <a:r>
              <a:rPr lang="en-US" sz="2400" b="0" i="0" dirty="0" smtClean="0">
                <a:solidFill>
                  <a:srgbClr val="000000"/>
                </a:solidFill>
                <a:effectLst/>
                <a:latin typeface="Consolas"/>
              </a:rPr>
              <a:t>]</a:t>
            </a:r>
            <a:r>
              <a:rPr lang="en-US" sz="2400" dirty="0" smtClean="0"/>
              <a:t/>
            </a:r>
            <a:br>
              <a:rPr lang="en-US" sz="2400" dirty="0" smtClean="0"/>
            </a:br>
            <a:r>
              <a:rPr lang="en-US" sz="2400" b="0" i="0" dirty="0" smtClean="0">
                <a:solidFill>
                  <a:srgbClr val="000000"/>
                </a:solidFill>
                <a:effectLst/>
                <a:latin typeface="Consolas"/>
              </a:rPr>
              <a:t>}</a:t>
            </a:r>
            <a:endParaRPr lang="en-US" sz="2400" dirty="0"/>
          </a:p>
        </p:txBody>
      </p:sp>
    </p:spTree>
    <p:extLst>
      <p:ext uri="{BB962C8B-B14F-4D97-AF65-F5344CB8AC3E}">
        <p14:creationId xmlns:p14="http://schemas.microsoft.com/office/powerpoint/2010/main" val="3465826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JSON Format Evaluates to JavaScript </a:t>
            </a:r>
            <a:r>
              <a:rPr lang="en-US" dirty="0" smtClean="0"/>
              <a:t>Objects</a:t>
            </a:r>
            <a:endParaRPr lang="en-US" dirty="0"/>
          </a:p>
        </p:txBody>
      </p:sp>
      <p:sp>
        <p:nvSpPr>
          <p:cNvPr id="3" name="Content Placeholder 2"/>
          <p:cNvSpPr>
            <a:spLocks noGrp="1"/>
          </p:cNvSpPr>
          <p:nvPr>
            <p:ph idx="1"/>
          </p:nvPr>
        </p:nvSpPr>
        <p:spPr/>
        <p:txBody>
          <a:bodyPr>
            <a:normAutofit/>
          </a:bodyPr>
          <a:lstStyle/>
          <a:p>
            <a:r>
              <a:rPr lang="en-US" dirty="0"/>
              <a:t>The JSON Format Evaluates to JavaScript </a:t>
            </a:r>
            <a:r>
              <a:rPr lang="en-US" dirty="0" smtClean="0"/>
              <a:t>Objects.</a:t>
            </a:r>
          </a:p>
          <a:p>
            <a:endParaRPr lang="en-US" dirty="0"/>
          </a:p>
          <a:p>
            <a:endParaRPr lang="en-US" dirty="0"/>
          </a:p>
        </p:txBody>
      </p:sp>
    </p:spTree>
    <p:extLst>
      <p:ext uri="{BB962C8B-B14F-4D97-AF65-F5344CB8AC3E}">
        <p14:creationId xmlns:p14="http://schemas.microsoft.com/office/powerpoint/2010/main" val="2435397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600" b="1" dirty="0" smtClean="0"/>
              <a:t>JSON Syntax Rules</a:t>
            </a:r>
          </a:p>
          <a:p>
            <a:r>
              <a:rPr lang="en-US" dirty="0" smtClean="0"/>
              <a:t>Data is in name/value pairs</a:t>
            </a:r>
          </a:p>
          <a:p>
            <a:r>
              <a:rPr lang="en-US" dirty="0" smtClean="0"/>
              <a:t>Data is separated by commas</a:t>
            </a:r>
          </a:p>
          <a:p>
            <a:r>
              <a:rPr lang="en-US" dirty="0" smtClean="0"/>
              <a:t>Curly braces hold objects</a:t>
            </a:r>
          </a:p>
          <a:p>
            <a:r>
              <a:rPr lang="en-US" dirty="0" smtClean="0"/>
              <a:t>Square brackets hold arrays</a:t>
            </a:r>
          </a:p>
          <a:p>
            <a:endParaRPr lang="en-US" dirty="0"/>
          </a:p>
        </p:txBody>
      </p:sp>
      <p:sp>
        <p:nvSpPr>
          <p:cNvPr id="4" name="Rectangle 3"/>
          <p:cNvSpPr/>
          <p:nvPr/>
        </p:nvSpPr>
        <p:spPr>
          <a:xfrm>
            <a:off x="838200" y="4648200"/>
            <a:ext cx="5943600" cy="2031325"/>
          </a:xfrm>
          <a:prstGeom prst="rect">
            <a:avLst/>
          </a:prstGeom>
        </p:spPr>
        <p:txBody>
          <a:bodyPr wrap="square">
            <a:spAutoFit/>
          </a:bodyPr>
          <a:lstStyle/>
          <a:p>
            <a:r>
              <a:rPr lang="en-US" b="0" i="0" dirty="0" smtClean="0">
                <a:solidFill>
                  <a:srgbClr val="000000"/>
                </a:solidFill>
                <a:effectLst/>
                <a:latin typeface="Consolas"/>
              </a:rPr>
              <a:t>{</a:t>
            </a:r>
            <a:r>
              <a:rPr lang="en-US" dirty="0" smtClean="0"/>
              <a:t/>
            </a:r>
            <a:br>
              <a:rPr lang="en-US" dirty="0" smtClean="0"/>
            </a:br>
            <a:r>
              <a:rPr lang="en-US" b="0" i="0" dirty="0" smtClean="0">
                <a:solidFill>
                  <a:srgbClr val="A52A2A"/>
                </a:solidFill>
                <a:effectLst/>
                <a:latin typeface="Consolas"/>
              </a:rPr>
              <a:t>"employees"</a:t>
            </a:r>
            <a:r>
              <a:rPr lang="en-US" b="0" i="0" dirty="0" smtClean="0">
                <a:solidFill>
                  <a:srgbClr val="000000"/>
                </a:solidFill>
                <a:effectLst/>
                <a:latin typeface="Consolas"/>
              </a:rPr>
              <a:t>:[</a:t>
            </a:r>
            <a:r>
              <a:rPr lang="en-US" dirty="0" smtClean="0"/>
              <a:t/>
            </a:r>
            <a:br>
              <a:rPr lang="en-US" dirty="0" smtClean="0"/>
            </a:br>
            <a:r>
              <a:rPr lang="en-US" b="0" i="0" dirty="0" smtClean="0">
                <a:solidFill>
                  <a:srgbClr val="000000"/>
                </a:solidFill>
                <a:effectLst/>
                <a:latin typeface="Consolas"/>
              </a:rPr>
              <a:t>    {</a:t>
            </a:r>
            <a:r>
              <a:rPr lang="en-US" b="0" i="0" dirty="0" smtClean="0">
                <a:solidFill>
                  <a:srgbClr val="A52A2A"/>
                </a:solidFill>
                <a:effectLst/>
                <a:latin typeface="Consolas"/>
              </a:rPr>
              <a:t>"</a:t>
            </a:r>
            <a:r>
              <a:rPr lang="en-US" b="0" i="0" dirty="0" err="1" smtClean="0">
                <a:solidFill>
                  <a:srgbClr val="A52A2A"/>
                </a:solidFill>
                <a:effectLst/>
                <a:latin typeface="Consolas"/>
              </a:rPr>
              <a:t>firstName</a:t>
            </a:r>
            <a:r>
              <a:rPr lang="en-US" b="0" i="0" dirty="0" smtClean="0">
                <a:solidFill>
                  <a:srgbClr val="A52A2A"/>
                </a:solidFill>
                <a:effectLst/>
                <a:latin typeface="Consolas"/>
              </a:rPr>
              <a:t>"</a:t>
            </a:r>
            <a:r>
              <a:rPr lang="en-US" b="0" i="0" dirty="0" smtClean="0">
                <a:solidFill>
                  <a:srgbClr val="000000"/>
                </a:solidFill>
                <a:effectLst/>
                <a:latin typeface="Consolas"/>
              </a:rPr>
              <a:t>:</a:t>
            </a:r>
            <a:r>
              <a:rPr lang="en-US" b="0" i="0" dirty="0" smtClean="0">
                <a:solidFill>
                  <a:srgbClr val="A52A2A"/>
                </a:solidFill>
                <a:effectLst/>
                <a:latin typeface="Consolas"/>
              </a:rPr>
              <a:t>"John"</a:t>
            </a:r>
            <a:r>
              <a:rPr lang="en-US" b="0" i="0" dirty="0" smtClean="0">
                <a:solidFill>
                  <a:srgbClr val="000000"/>
                </a:solidFill>
                <a:effectLst/>
                <a:latin typeface="Consolas"/>
              </a:rPr>
              <a:t>, </a:t>
            </a:r>
            <a:r>
              <a:rPr lang="en-US" b="0" i="0" dirty="0" smtClean="0">
                <a:solidFill>
                  <a:srgbClr val="A52A2A"/>
                </a:solidFill>
                <a:effectLst/>
                <a:latin typeface="Consolas"/>
              </a:rPr>
              <a:t>"</a:t>
            </a:r>
            <a:r>
              <a:rPr lang="en-US" b="0" i="0" dirty="0" err="1" smtClean="0">
                <a:solidFill>
                  <a:srgbClr val="A52A2A"/>
                </a:solidFill>
                <a:effectLst/>
                <a:latin typeface="Consolas"/>
              </a:rPr>
              <a:t>lastName</a:t>
            </a:r>
            <a:r>
              <a:rPr lang="en-US" b="0" i="0" dirty="0" smtClean="0">
                <a:solidFill>
                  <a:srgbClr val="A52A2A"/>
                </a:solidFill>
                <a:effectLst/>
                <a:latin typeface="Consolas"/>
              </a:rPr>
              <a:t>"</a:t>
            </a:r>
            <a:r>
              <a:rPr lang="en-US" b="0" i="0" dirty="0" smtClean="0">
                <a:solidFill>
                  <a:srgbClr val="000000"/>
                </a:solidFill>
                <a:effectLst/>
                <a:latin typeface="Consolas"/>
              </a:rPr>
              <a:t>:</a:t>
            </a:r>
            <a:r>
              <a:rPr lang="en-US" b="0" i="0" dirty="0" smtClean="0">
                <a:solidFill>
                  <a:srgbClr val="A52A2A"/>
                </a:solidFill>
                <a:effectLst/>
                <a:latin typeface="Consolas"/>
              </a:rPr>
              <a:t>"Doe"</a:t>
            </a:r>
            <a:r>
              <a:rPr lang="en-US" b="0" i="0" dirty="0" smtClean="0">
                <a:solidFill>
                  <a:srgbClr val="000000"/>
                </a:solidFill>
                <a:effectLst/>
                <a:latin typeface="Consolas"/>
              </a:rPr>
              <a:t>}, </a:t>
            </a:r>
            <a:r>
              <a:rPr lang="en-US" dirty="0" smtClean="0"/>
              <a:t/>
            </a:r>
            <a:br>
              <a:rPr lang="en-US" dirty="0" smtClean="0"/>
            </a:br>
            <a:r>
              <a:rPr lang="en-US" b="0" i="0" dirty="0" smtClean="0">
                <a:solidFill>
                  <a:srgbClr val="000000"/>
                </a:solidFill>
                <a:effectLst/>
                <a:latin typeface="Consolas"/>
              </a:rPr>
              <a:t>    {</a:t>
            </a:r>
            <a:r>
              <a:rPr lang="en-US" b="0" i="0" dirty="0" smtClean="0">
                <a:solidFill>
                  <a:srgbClr val="A52A2A"/>
                </a:solidFill>
                <a:effectLst/>
                <a:latin typeface="Consolas"/>
              </a:rPr>
              <a:t>"</a:t>
            </a:r>
            <a:r>
              <a:rPr lang="en-US" b="0" i="0" dirty="0" err="1" smtClean="0">
                <a:solidFill>
                  <a:srgbClr val="A52A2A"/>
                </a:solidFill>
                <a:effectLst/>
                <a:latin typeface="Consolas"/>
              </a:rPr>
              <a:t>firstName</a:t>
            </a:r>
            <a:r>
              <a:rPr lang="en-US" b="0" i="0" dirty="0" smtClean="0">
                <a:solidFill>
                  <a:srgbClr val="A52A2A"/>
                </a:solidFill>
                <a:effectLst/>
                <a:latin typeface="Consolas"/>
              </a:rPr>
              <a:t>"</a:t>
            </a:r>
            <a:r>
              <a:rPr lang="en-US" b="0" i="0" dirty="0" smtClean="0">
                <a:solidFill>
                  <a:srgbClr val="000000"/>
                </a:solidFill>
                <a:effectLst/>
                <a:latin typeface="Consolas"/>
              </a:rPr>
              <a:t>:</a:t>
            </a:r>
            <a:r>
              <a:rPr lang="en-US" b="0" i="0" dirty="0" smtClean="0">
                <a:solidFill>
                  <a:srgbClr val="A52A2A"/>
                </a:solidFill>
                <a:effectLst/>
                <a:latin typeface="Consolas"/>
              </a:rPr>
              <a:t>"Anna"</a:t>
            </a:r>
            <a:r>
              <a:rPr lang="en-US" b="0" i="0" dirty="0" smtClean="0">
                <a:solidFill>
                  <a:srgbClr val="000000"/>
                </a:solidFill>
                <a:effectLst/>
                <a:latin typeface="Consolas"/>
              </a:rPr>
              <a:t>, </a:t>
            </a:r>
            <a:r>
              <a:rPr lang="en-US" b="0" i="0" dirty="0" smtClean="0">
                <a:solidFill>
                  <a:srgbClr val="A52A2A"/>
                </a:solidFill>
                <a:effectLst/>
                <a:latin typeface="Consolas"/>
              </a:rPr>
              <a:t>"</a:t>
            </a:r>
            <a:r>
              <a:rPr lang="en-US" b="0" i="0" dirty="0" err="1" smtClean="0">
                <a:solidFill>
                  <a:srgbClr val="A52A2A"/>
                </a:solidFill>
                <a:effectLst/>
                <a:latin typeface="Consolas"/>
              </a:rPr>
              <a:t>lastName</a:t>
            </a:r>
            <a:r>
              <a:rPr lang="en-US" b="0" i="0" dirty="0" smtClean="0">
                <a:solidFill>
                  <a:srgbClr val="A52A2A"/>
                </a:solidFill>
                <a:effectLst/>
                <a:latin typeface="Consolas"/>
              </a:rPr>
              <a:t>"</a:t>
            </a:r>
            <a:r>
              <a:rPr lang="en-US" b="0" i="0" dirty="0" smtClean="0">
                <a:solidFill>
                  <a:srgbClr val="000000"/>
                </a:solidFill>
                <a:effectLst/>
                <a:latin typeface="Consolas"/>
              </a:rPr>
              <a:t>:</a:t>
            </a:r>
            <a:r>
              <a:rPr lang="en-US" b="0" i="0" dirty="0" smtClean="0">
                <a:solidFill>
                  <a:srgbClr val="A52A2A"/>
                </a:solidFill>
                <a:effectLst/>
                <a:latin typeface="Consolas"/>
              </a:rPr>
              <a:t>"Smith"</a:t>
            </a:r>
            <a:r>
              <a:rPr lang="en-US" b="0" i="0" dirty="0" smtClean="0">
                <a:solidFill>
                  <a:srgbClr val="000000"/>
                </a:solidFill>
                <a:effectLst/>
                <a:latin typeface="Consolas"/>
              </a:rPr>
              <a:t>},</a:t>
            </a:r>
            <a:r>
              <a:rPr lang="en-US" dirty="0" smtClean="0"/>
              <a:t/>
            </a:r>
            <a:br>
              <a:rPr lang="en-US" dirty="0" smtClean="0"/>
            </a:br>
            <a:r>
              <a:rPr lang="en-US" b="0" i="0" dirty="0" smtClean="0">
                <a:solidFill>
                  <a:srgbClr val="000000"/>
                </a:solidFill>
                <a:effectLst/>
                <a:latin typeface="Consolas"/>
              </a:rPr>
              <a:t>    {</a:t>
            </a:r>
            <a:r>
              <a:rPr lang="en-US" b="0" i="0" dirty="0" smtClean="0">
                <a:solidFill>
                  <a:srgbClr val="A52A2A"/>
                </a:solidFill>
                <a:effectLst/>
                <a:latin typeface="Consolas"/>
              </a:rPr>
              <a:t>"</a:t>
            </a:r>
            <a:r>
              <a:rPr lang="en-US" b="0" i="0" dirty="0" err="1" smtClean="0">
                <a:solidFill>
                  <a:srgbClr val="A52A2A"/>
                </a:solidFill>
                <a:effectLst/>
                <a:latin typeface="Consolas"/>
              </a:rPr>
              <a:t>firstName</a:t>
            </a:r>
            <a:r>
              <a:rPr lang="en-US" b="0" i="0" dirty="0" smtClean="0">
                <a:solidFill>
                  <a:srgbClr val="A52A2A"/>
                </a:solidFill>
                <a:effectLst/>
                <a:latin typeface="Consolas"/>
              </a:rPr>
              <a:t>"</a:t>
            </a:r>
            <a:r>
              <a:rPr lang="en-US" b="0" i="0" dirty="0" smtClean="0">
                <a:solidFill>
                  <a:srgbClr val="000000"/>
                </a:solidFill>
                <a:effectLst/>
                <a:latin typeface="Consolas"/>
              </a:rPr>
              <a:t>:</a:t>
            </a:r>
            <a:r>
              <a:rPr lang="en-US" b="0" i="0" dirty="0" smtClean="0">
                <a:solidFill>
                  <a:srgbClr val="A52A2A"/>
                </a:solidFill>
                <a:effectLst/>
                <a:latin typeface="Consolas"/>
              </a:rPr>
              <a:t>"Peter"</a:t>
            </a:r>
            <a:r>
              <a:rPr lang="en-US" b="0" i="0" dirty="0" smtClean="0">
                <a:solidFill>
                  <a:srgbClr val="000000"/>
                </a:solidFill>
                <a:effectLst/>
                <a:latin typeface="Consolas"/>
              </a:rPr>
              <a:t>, </a:t>
            </a:r>
            <a:r>
              <a:rPr lang="en-US" b="0" i="0" dirty="0" smtClean="0">
                <a:solidFill>
                  <a:srgbClr val="A52A2A"/>
                </a:solidFill>
                <a:effectLst/>
                <a:latin typeface="Consolas"/>
              </a:rPr>
              <a:t>"</a:t>
            </a:r>
            <a:r>
              <a:rPr lang="en-US" b="0" i="0" dirty="0" err="1" smtClean="0">
                <a:solidFill>
                  <a:srgbClr val="A52A2A"/>
                </a:solidFill>
                <a:effectLst/>
                <a:latin typeface="Consolas"/>
              </a:rPr>
              <a:t>lastName</a:t>
            </a:r>
            <a:r>
              <a:rPr lang="en-US" b="0" i="0" dirty="0" smtClean="0">
                <a:solidFill>
                  <a:srgbClr val="A52A2A"/>
                </a:solidFill>
                <a:effectLst/>
                <a:latin typeface="Consolas"/>
              </a:rPr>
              <a:t>"</a:t>
            </a:r>
            <a:r>
              <a:rPr lang="en-US" b="0" i="0" dirty="0" smtClean="0">
                <a:solidFill>
                  <a:srgbClr val="000000"/>
                </a:solidFill>
                <a:effectLst/>
                <a:latin typeface="Consolas"/>
              </a:rPr>
              <a:t>:</a:t>
            </a:r>
            <a:r>
              <a:rPr lang="en-US" b="0" i="0" dirty="0" smtClean="0">
                <a:solidFill>
                  <a:srgbClr val="A52A2A"/>
                </a:solidFill>
                <a:effectLst/>
                <a:latin typeface="Consolas"/>
              </a:rPr>
              <a:t>"Jones"</a:t>
            </a:r>
            <a:r>
              <a:rPr lang="en-US" b="0" i="0" dirty="0" smtClean="0">
                <a:solidFill>
                  <a:srgbClr val="000000"/>
                </a:solidFill>
                <a:effectLst/>
                <a:latin typeface="Consolas"/>
              </a:rPr>
              <a:t>}</a:t>
            </a:r>
            <a:r>
              <a:rPr lang="en-US" dirty="0" smtClean="0"/>
              <a:t/>
            </a:r>
            <a:br>
              <a:rPr lang="en-US" dirty="0" smtClean="0"/>
            </a:br>
            <a:r>
              <a:rPr lang="en-US" b="0" i="0" dirty="0" smtClean="0">
                <a:solidFill>
                  <a:srgbClr val="000000"/>
                </a:solidFill>
                <a:effectLst/>
                <a:latin typeface="Consolas"/>
              </a:rPr>
              <a:t>]</a:t>
            </a:r>
            <a:r>
              <a:rPr lang="en-US" dirty="0" smtClean="0"/>
              <a:t/>
            </a:r>
            <a:br>
              <a:rPr lang="en-US" dirty="0" smtClean="0"/>
            </a:br>
            <a:r>
              <a:rPr lang="en-US" b="0" i="0" dirty="0" smtClean="0">
                <a:solidFill>
                  <a:srgbClr val="000000"/>
                </a:solidFill>
                <a:effectLst/>
                <a:latin typeface="Consolas"/>
              </a:rPr>
              <a:t>}</a:t>
            </a:r>
            <a:endParaRPr lang="en-US" dirty="0"/>
          </a:p>
        </p:txBody>
      </p:sp>
    </p:spTree>
    <p:extLst>
      <p:ext uri="{BB962C8B-B14F-4D97-AF65-F5344CB8AC3E}">
        <p14:creationId xmlns:p14="http://schemas.microsoft.com/office/powerpoint/2010/main" val="1528811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JSON Data - A Name and a </a:t>
            </a:r>
            <a:r>
              <a:rPr lang="en-US" dirty="0" smtClean="0"/>
              <a:t>Value</a:t>
            </a:r>
            <a:endParaRPr lang="en-US" dirty="0"/>
          </a:p>
        </p:txBody>
      </p:sp>
      <p:sp>
        <p:nvSpPr>
          <p:cNvPr id="3" name="Content Placeholder 2"/>
          <p:cNvSpPr>
            <a:spLocks noGrp="1"/>
          </p:cNvSpPr>
          <p:nvPr>
            <p:ph idx="1"/>
          </p:nvPr>
        </p:nvSpPr>
        <p:spPr/>
        <p:txBody>
          <a:bodyPr/>
          <a:lstStyle/>
          <a:p>
            <a:r>
              <a:rPr lang="en-US" dirty="0"/>
              <a:t>JSON data is written as name/value pairs, just like JavaScript object properties.</a:t>
            </a:r>
          </a:p>
          <a:p>
            <a:r>
              <a:rPr lang="en-US" dirty="0"/>
              <a:t>A name/value pair consists of a field name (in double quotes), followed by a colon, followed by a value:</a:t>
            </a:r>
          </a:p>
          <a:p>
            <a:pPr marL="0" indent="0">
              <a:buNone/>
            </a:pPr>
            <a:endParaRPr lang="en-US" b="0" i="0" dirty="0" smtClean="0">
              <a:solidFill>
                <a:srgbClr val="A52A2A"/>
              </a:solidFill>
              <a:effectLst/>
              <a:latin typeface="Consolas"/>
            </a:endParaRPr>
          </a:p>
          <a:p>
            <a:pPr marL="0" indent="0">
              <a:buNone/>
            </a:pPr>
            <a:r>
              <a:rPr lang="en-US" b="0" i="0" dirty="0" smtClean="0">
                <a:solidFill>
                  <a:srgbClr val="A52A2A"/>
                </a:solidFill>
                <a:effectLst/>
                <a:latin typeface="Consolas"/>
              </a:rPr>
              <a:t>"</a:t>
            </a:r>
            <a:r>
              <a:rPr lang="en-US" b="0" i="0" dirty="0" err="1" smtClean="0">
                <a:solidFill>
                  <a:srgbClr val="A52A2A"/>
                </a:solidFill>
                <a:effectLst/>
                <a:latin typeface="Consolas"/>
              </a:rPr>
              <a:t>firstName</a:t>
            </a:r>
            <a:r>
              <a:rPr lang="en-US" b="0" i="0" dirty="0" smtClean="0">
                <a:solidFill>
                  <a:srgbClr val="A52A2A"/>
                </a:solidFill>
                <a:effectLst/>
                <a:latin typeface="Consolas"/>
              </a:rPr>
              <a:t>"</a:t>
            </a:r>
            <a:r>
              <a:rPr lang="en-US" b="0" i="0" dirty="0" smtClean="0">
                <a:solidFill>
                  <a:srgbClr val="000000"/>
                </a:solidFill>
                <a:effectLst/>
                <a:latin typeface="Consolas"/>
              </a:rPr>
              <a:t>:</a:t>
            </a:r>
            <a:r>
              <a:rPr lang="en-US" b="0" i="0" dirty="0" smtClean="0">
                <a:solidFill>
                  <a:srgbClr val="A52A2A"/>
                </a:solidFill>
                <a:effectLst/>
                <a:latin typeface="Consolas"/>
              </a:rPr>
              <a:t>"John"</a:t>
            </a:r>
            <a:endParaRPr lang="en-US" dirty="0"/>
          </a:p>
        </p:txBody>
      </p:sp>
    </p:spTree>
    <p:extLst>
      <p:ext uri="{BB962C8B-B14F-4D97-AF65-F5344CB8AC3E}">
        <p14:creationId xmlns:p14="http://schemas.microsoft.com/office/powerpoint/2010/main" val="1934505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JSON </a:t>
            </a:r>
            <a:r>
              <a:rPr lang="en-US" dirty="0" smtClean="0"/>
              <a:t>Objects</a:t>
            </a:r>
            <a:endParaRPr lang="en-US" dirty="0"/>
          </a:p>
        </p:txBody>
      </p:sp>
      <p:sp>
        <p:nvSpPr>
          <p:cNvPr id="3" name="Content Placeholder 2"/>
          <p:cNvSpPr>
            <a:spLocks noGrp="1"/>
          </p:cNvSpPr>
          <p:nvPr>
            <p:ph idx="1"/>
          </p:nvPr>
        </p:nvSpPr>
        <p:spPr/>
        <p:txBody>
          <a:bodyPr>
            <a:normAutofit/>
          </a:bodyPr>
          <a:lstStyle/>
          <a:p>
            <a:r>
              <a:rPr lang="en-US" sz="2800" dirty="0"/>
              <a:t>JSON objects are written inside curly braces.</a:t>
            </a:r>
          </a:p>
          <a:p>
            <a:r>
              <a:rPr lang="en-US" sz="2800" dirty="0"/>
              <a:t>Just like in JavaScript, objects can contain multiple name/value pairs:</a:t>
            </a:r>
          </a:p>
          <a:p>
            <a:pPr marL="0" indent="0">
              <a:buNone/>
            </a:pPr>
            <a:endParaRPr lang="en-US" sz="2800" b="0" i="0" dirty="0" smtClean="0">
              <a:solidFill>
                <a:srgbClr val="000000"/>
              </a:solidFill>
              <a:effectLst/>
              <a:latin typeface="Consolas"/>
            </a:endParaRPr>
          </a:p>
          <a:p>
            <a:pPr marL="0" indent="0">
              <a:buNone/>
            </a:pPr>
            <a:r>
              <a:rPr lang="en-US" sz="2800" b="0" i="0" dirty="0" smtClean="0">
                <a:solidFill>
                  <a:srgbClr val="000000"/>
                </a:solidFill>
                <a:effectLst/>
                <a:latin typeface="Consolas"/>
              </a:rPr>
              <a:t>{</a:t>
            </a:r>
            <a:r>
              <a:rPr lang="en-US" sz="2800" b="0" i="0" dirty="0" smtClean="0">
                <a:solidFill>
                  <a:srgbClr val="A52A2A"/>
                </a:solidFill>
                <a:effectLst/>
                <a:latin typeface="Consolas"/>
              </a:rPr>
              <a:t>"</a:t>
            </a:r>
            <a:r>
              <a:rPr lang="en-US" sz="2800" b="0" i="0" dirty="0" err="1" smtClean="0">
                <a:solidFill>
                  <a:srgbClr val="A52A2A"/>
                </a:solidFill>
                <a:effectLst/>
                <a:latin typeface="Consolas"/>
              </a:rPr>
              <a:t>firstName</a:t>
            </a:r>
            <a:r>
              <a:rPr lang="en-US" sz="2800" b="0" i="0" dirty="0" smtClean="0">
                <a:solidFill>
                  <a:srgbClr val="A52A2A"/>
                </a:solidFill>
                <a:effectLst/>
                <a:latin typeface="Consolas"/>
              </a:rPr>
              <a:t>"</a:t>
            </a:r>
            <a:r>
              <a:rPr lang="en-US" sz="2800" b="0" i="0" dirty="0" smtClean="0">
                <a:solidFill>
                  <a:srgbClr val="000000"/>
                </a:solidFill>
                <a:effectLst/>
                <a:latin typeface="Consolas"/>
              </a:rPr>
              <a:t>:</a:t>
            </a:r>
            <a:r>
              <a:rPr lang="en-US" sz="2800" b="0" i="0" dirty="0" smtClean="0">
                <a:solidFill>
                  <a:srgbClr val="A52A2A"/>
                </a:solidFill>
                <a:effectLst/>
                <a:latin typeface="Consolas"/>
              </a:rPr>
              <a:t>"John"</a:t>
            </a:r>
            <a:r>
              <a:rPr lang="en-US" sz="2800" b="0" i="0" dirty="0" smtClean="0">
                <a:solidFill>
                  <a:srgbClr val="000000"/>
                </a:solidFill>
                <a:effectLst/>
                <a:latin typeface="Consolas"/>
              </a:rPr>
              <a:t>, </a:t>
            </a:r>
            <a:r>
              <a:rPr lang="en-US" sz="2800" b="0" i="0" dirty="0" smtClean="0">
                <a:solidFill>
                  <a:srgbClr val="A52A2A"/>
                </a:solidFill>
                <a:effectLst/>
                <a:latin typeface="Consolas"/>
              </a:rPr>
              <a:t>"</a:t>
            </a:r>
            <a:r>
              <a:rPr lang="en-US" sz="2800" b="0" i="0" dirty="0" err="1" smtClean="0">
                <a:solidFill>
                  <a:srgbClr val="A52A2A"/>
                </a:solidFill>
                <a:effectLst/>
                <a:latin typeface="Consolas"/>
              </a:rPr>
              <a:t>lastName</a:t>
            </a:r>
            <a:r>
              <a:rPr lang="en-US" sz="2800" b="0" i="0" dirty="0" smtClean="0">
                <a:solidFill>
                  <a:srgbClr val="A52A2A"/>
                </a:solidFill>
                <a:effectLst/>
                <a:latin typeface="Consolas"/>
              </a:rPr>
              <a:t>"</a:t>
            </a:r>
            <a:r>
              <a:rPr lang="en-US" sz="2800" b="0" i="0" dirty="0" smtClean="0">
                <a:solidFill>
                  <a:srgbClr val="000000"/>
                </a:solidFill>
                <a:effectLst/>
                <a:latin typeface="Consolas"/>
              </a:rPr>
              <a:t>:</a:t>
            </a:r>
            <a:r>
              <a:rPr lang="en-US" sz="2800" b="0" i="0" dirty="0" smtClean="0">
                <a:solidFill>
                  <a:srgbClr val="A52A2A"/>
                </a:solidFill>
                <a:effectLst/>
                <a:latin typeface="Consolas"/>
              </a:rPr>
              <a:t>"Doe"</a:t>
            </a:r>
            <a:r>
              <a:rPr lang="en-US" sz="2800" b="0" i="0" dirty="0" smtClean="0">
                <a:solidFill>
                  <a:srgbClr val="000000"/>
                </a:solidFill>
                <a:effectLst/>
                <a:latin typeface="Consolas"/>
              </a:rPr>
              <a:t>}</a:t>
            </a:r>
            <a:endParaRPr lang="en-US" sz="2800" dirty="0"/>
          </a:p>
        </p:txBody>
      </p:sp>
    </p:spTree>
    <p:extLst>
      <p:ext uri="{BB962C8B-B14F-4D97-AF65-F5344CB8AC3E}">
        <p14:creationId xmlns:p14="http://schemas.microsoft.com/office/powerpoint/2010/main" val="3438175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JSON </a:t>
            </a:r>
            <a:r>
              <a:rPr lang="en-US" dirty="0" smtClean="0"/>
              <a:t>Arrays</a:t>
            </a:r>
            <a:endParaRPr lang="en-US" dirty="0"/>
          </a:p>
        </p:txBody>
      </p:sp>
      <p:sp>
        <p:nvSpPr>
          <p:cNvPr id="3" name="Content Placeholder 2"/>
          <p:cNvSpPr>
            <a:spLocks noGrp="1"/>
          </p:cNvSpPr>
          <p:nvPr>
            <p:ph idx="1"/>
          </p:nvPr>
        </p:nvSpPr>
        <p:spPr/>
        <p:txBody>
          <a:bodyPr>
            <a:normAutofit fontScale="85000" lnSpcReduction="10000"/>
          </a:bodyPr>
          <a:lstStyle/>
          <a:p>
            <a:r>
              <a:rPr lang="en-US" dirty="0"/>
              <a:t>JSON arrays are written inside square brackets.</a:t>
            </a:r>
          </a:p>
          <a:p>
            <a:r>
              <a:rPr lang="en-US" dirty="0"/>
              <a:t>Just like in JavaScript, an array can contain objects</a:t>
            </a:r>
            <a:r>
              <a:rPr lang="en-US" dirty="0" smtClean="0"/>
              <a:t>:</a:t>
            </a:r>
          </a:p>
          <a:p>
            <a:pPr marL="0" indent="0">
              <a:buNone/>
            </a:pPr>
            <a:endParaRPr lang="en-US" sz="2400" b="0" i="0" dirty="0">
              <a:solidFill>
                <a:srgbClr val="A52A2A"/>
              </a:solidFill>
              <a:effectLst/>
              <a:latin typeface="Consolas"/>
            </a:endParaRPr>
          </a:p>
          <a:p>
            <a:pPr marL="0" indent="0">
              <a:buNone/>
            </a:pPr>
            <a:r>
              <a:rPr lang="en-US" sz="2400" b="0" i="0" dirty="0" smtClean="0">
                <a:solidFill>
                  <a:srgbClr val="A52A2A"/>
                </a:solidFill>
                <a:effectLst/>
                <a:latin typeface="Consolas"/>
              </a:rPr>
              <a:t>"employees"</a:t>
            </a:r>
            <a:r>
              <a:rPr lang="en-US" sz="2400" b="0" i="0" dirty="0" smtClean="0">
                <a:solidFill>
                  <a:srgbClr val="000000"/>
                </a:solidFill>
                <a:effectLst/>
                <a:latin typeface="Consolas"/>
              </a:rPr>
              <a:t>:[</a:t>
            </a:r>
            <a:r>
              <a:rPr lang="en-US" sz="2400" dirty="0" smtClean="0"/>
              <a:t/>
            </a:r>
            <a:br>
              <a:rPr lang="en-US" sz="2400" dirty="0" smtClean="0"/>
            </a:br>
            <a:r>
              <a:rPr lang="en-US" sz="2400" b="0" i="0" dirty="0" smtClean="0">
                <a:solidFill>
                  <a:srgbClr val="000000"/>
                </a:solidFill>
                <a:effectLst/>
                <a:latin typeface="Consolas"/>
              </a:rPr>
              <a:t>   </a:t>
            </a:r>
            <a:r>
              <a:rPr lang="en-US" sz="2400" b="0" i="0" dirty="0" smtClean="0">
                <a:solidFill>
                  <a:srgbClr val="FF0000"/>
                </a:solidFill>
                <a:effectLst/>
                <a:latin typeface="Consolas"/>
              </a:rPr>
              <a:t> </a:t>
            </a:r>
            <a:r>
              <a:rPr lang="en-US" sz="2400" b="0" i="0" dirty="0" smtClean="0">
                <a:solidFill>
                  <a:srgbClr val="000000"/>
                </a:solidFill>
                <a:effectLst/>
                <a:latin typeface="Consolas"/>
              </a:rPr>
              <a:t>{</a:t>
            </a:r>
            <a:r>
              <a:rPr lang="en-US" sz="2400" b="0" i="0" dirty="0" smtClean="0">
                <a:solidFill>
                  <a:srgbClr val="A52A2A"/>
                </a:solidFill>
                <a:effectLst/>
                <a:latin typeface="Consolas"/>
              </a:rPr>
              <a:t>"</a:t>
            </a:r>
            <a:r>
              <a:rPr lang="en-US" sz="2400" b="0" i="0" dirty="0" err="1" smtClean="0">
                <a:solidFill>
                  <a:srgbClr val="A52A2A"/>
                </a:solidFill>
                <a:effectLst/>
                <a:latin typeface="Consolas"/>
              </a:rPr>
              <a:t>firstName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"John"</a:t>
            </a:r>
            <a:r>
              <a:rPr lang="en-US" sz="2400" b="0" i="0" dirty="0" smtClean="0">
                <a:solidFill>
                  <a:srgbClr val="000000"/>
                </a:solidFill>
                <a:effectLst/>
                <a:latin typeface="Consolas"/>
              </a:rPr>
              <a:t>, </a:t>
            </a:r>
            <a:r>
              <a:rPr lang="en-US" sz="2400" b="0" i="0" dirty="0" smtClean="0">
                <a:solidFill>
                  <a:srgbClr val="A52A2A"/>
                </a:solidFill>
                <a:effectLst/>
                <a:latin typeface="Consolas"/>
              </a:rPr>
              <a:t>"</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"Doe"</a:t>
            </a:r>
            <a:r>
              <a:rPr lang="en-US" sz="2400" b="0" i="0" dirty="0" smtClean="0">
                <a:solidFill>
                  <a:srgbClr val="000000"/>
                </a:solidFill>
                <a:effectLst/>
                <a:latin typeface="Consolas"/>
              </a:rPr>
              <a:t>}, </a:t>
            </a:r>
            <a:r>
              <a:rPr lang="en-US" sz="2400" dirty="0" smtClean="0"/>
              <a:t/>
            </a:r>
            <a:br>
              <a:rPr lang="en-US" sz="2400" dirty="0" smtClean="0"/>
            </a:br>
            <a:r>
              <a:rPr lang="en-US" sz="2400" b="0" i="0" dirty="0" smtClean="0">
                <a:solidFill>
                  <a:srgbClr val="000000"/>
                </a:solidFill>
                <a:effectLst/>
                <a:latin typeface="Consolas"/>
              </a:rPr>
              <a:t>   </a:t>
            </a:r>
            <a:r>
              <a:rPr lang="en-US" sz="2400" b="0" i="0" dirty="0" smtClean="0">
                <a:solidFill>
                  <a:srgbClr val="FF0000"/>
                </a:solidFill>
                <a:effectLst/>
                <a:latin typeface="Consolas"/>
              </a:rPr>
              <a:t> </a:t>
            </a:r>
            <a:r>
              <a:rPr lang="en-US" sz="2400" b="0" i="0" dirty="0" smtClean="0">
                <a:solidFill>
                  <a:srgbClr val="000000"/>
                </a:solidFill>
                <a:effectLst/>
                <a:latin typeface="Consolas"/>
              </a:rPr>
              <a:t>{</a:t>
            </a:r>
            <a:r>
              <a:rPr lang="en-US" sz="2400" b="0" i="0" dirty="0" smtClean="0">
                <a:solidFill>
                  <a:srgbClr val="A52A2A"/>
                </a:solidFill>
                <a:effectLst/>
                <a:latin typeface="Consolas"/>
              </a:rPr>
              <a:t>"</a:t>
            </a:r>
            <a:r>
              <a:rPr lang="en-US" sz="2400" b="0" i="0" dirty="0" err="1" smtClean="0">
                <a:solidFill>
                  <a:srgbClr val="A52A2A"/>
                </a:solidFill>
                <a:effectLst/>
                <a:latin typeface="Consolas"/>
              </a:rPr>
              <a:t>firstName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"Anna"</a:t>
            </a:r>
            <a:r>
              <a:rPr lang="en-US" sz="2400" b="0" i="0" dirty="0" smtClean="0">
                <a:solidFill>
                  <a:srgbClr val="000000"/>
                </a:solidFill>
                <a:effectLst/>
                <a:latin typeface="Consolas"/>
              </a:rPr>
              <a:t>, </a:t>
            </a:r>
            <a:r>
              <a:rPr lang="en-US" sz="2400" b="0" i="0" dirty="0" smtClean="0">
                <a:solidFill>
                  <a:srgbClr val="A52A2A"/>
                </a:solidFill>
                <a:effectLst/>
                <a:latin typeface="Consolas"/>
              </a:rPr>
              <a:t>"</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"Smith"</a:t>
            </a:r>
            <a:r>
              <a:rPr lang="en-US" sz="2400" b="0" i="0" dirty="0" smtClean="0">
                <a:solidFill>
                  <a:srgbClr val="000000"/>
                </a:solidFill>
                <a:effectLst/>
                <a:latin typeface="Consolas"/>
              </a:rPr>
              <a:t>}, </a:t>
            </a:r>
            <a:r>
              <a:rPr lang="en-US" sz="2400" dirty="0" smtClean="0"/>
              <a:t/>
            </a:r>
            <a:br>
              <a:rPr lang="en-US" sz="2400" dirty="0" smtClean="0"/>
            </a:br>
            <a:r>
              <a:rPr lang="en-US" sz="2400" b="0" i="0" dirty="0" smtClean="0">
                <a:solidFill>
                  <a:srgbClr val="000000"/>
                </a:solidFill>
                <a:effectLst/>
                <a:latin typeface="Consolas"/>
              </a:rPr>
              <a:t>   </a:t>
            </a:r>
            <a:r>
              <a:rPr lang="en-US" sz="2400" b="0" i="0" dirty="0" smtClean="0">
                <a:solidFill>
                  <a:srgbClr val="FF0000"/>
                </a:solidFill>
                <a:effectLst/>
                <a:latin typeface="Consolas"/>
              </a:rPr>
              <a:t> </a:t>
            </a:r>
            <a:r>
              <a:rPr lang="en-US" sz="2400" b="0" i="0" dirty="0" smtClean="0">
                <a:solidFill>
                  <a:srgbClr val="000000"/>
                </a:solidFill>
                <a:effectLst/>
                <a:latin typeface="Consolas"/>
              </a:rPr>
              <a:t>{</a:t>
            </a:r>
            <a:r>
              <a:rPr lang="en-US" sz="2400" b="0" i="0" dirty="0" smtClean="0">
                <a:solidFill>
                  <a:srgbClr val="A52A2A"/>
                </a:solidFill>
                <a:effectLst/>
                <a:latin typeface="Consolas"/>
              </a:rPr>
              <a:t>"</a:t>
            </a:r>
            <a:r>
              <a:rPr lang="en-US" sz="2400" b="0" i="0" dirty="0" err="1" smtClean="0">
                <a:solidFill>
                  <a:srgbClr val="A52A2A"/>
                </a:solidFill>
                <a:effectLst/>
                <a:latin typeface="Consolas"/>
              </a:rPr>
              <a:t>firstName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"Peter"</a:t>
            </a:r>
            <a:r>
              <a:rPr lang="en-US" sz="2400" b="0" i="0" dirty="0" smtClean="0">
                <a:solidFill>
                  <a:srgbClr val="000000"/>
                </a:solidFill>
                <a:effectLst/>
                <a:latin typeface="Consolas"/>
              </a:rPr>
              <a:t>, </a:t>
            </a:r>
            <a:r>
              <a:rPr lang="en-US" sz="2400" b="0" i="0" dirty="0" smtClean="0">
                <a:solidFill>
                  <a:srgbClr val="A52A2A"/>
                </a:solidFill>
                <a:effectLst/>
                <a:latin typeface="Consolas"/>
              </a:rPr>
              <a:t>"</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r>
              <a:rPr lang="en-US" sz="2400" b="0" i="0" dirty="0" smtClean="0">
                <a:solidFill>
                  <a:srgbClr val="A52A2A"/>
                </a:solidFill>
                <a:effectLst/>
                <a:latin typeface="Consolas"/>
              </a:rPr>
              <a:t>"Jones"</a:t>
            </a:r>
            <a:r>
              <a:rPr lang="en-US" sz="2400" b="0" i="0" dirty="0" smtClean="0">
                <a:solidFill>
                  <a:srgbClr val="000000"/>
                </a:solidFill>
                <a:effectLst/>
                <a:latin typeface="Consolas"/>
              </a:rPr>
              <a:t>}</a:t>
            </a:r>
            <a:r>
              <a:rPr lang="en-US" sz="2400" dirty="0" smtClean="0"/>
              <a:t/>
            </a:r>
            <a:br>
              <a:rPr lang="en-US" sz="2400" dirty="0" smtClean="0"/>
            </a:br>
            <a:r>
              <a:rPr lang="en-US" sz="2400" b="0" i="0" dirty="0" smtClean="0">
                <a:solidFill>
                  <a:srgbClr val="000000"/>
                </a:solidFill>
                <a:effectLst/>
                <a:latin typeface="Consolas"/>
              </a:rPr>
              <a:t>]</a:t>
            </a:r>
          </a:p>
          <a:p>
            <a:pPr marL="0" indent="0">
              <a:buNone/>
            </a:pPr>
            <a:endParaRPr lang="en-US" sz="2400" dirty="0">
              <a:solidFill>
                <a:srgbClr val="000000"/>
              </a:solidFill>
              <a:latin typeface="Consolas"/>
            </a:endParaRPr>
          </a:p>
          <a:p>
            <a:r>
              <a:rPr lang="en-US" sz="2400" dirty="0"/>
              <a:t>In the example above, the object "employees" is an array. It contains three objects.</a:t>
            </a:r>
          </a:p>
          <a:p>
            <a:r>
              <a:rPr lang="en-US" sz="2400" dirty="0"/>
              <a:t>Each object is a record of a person (with a first name and a last name</a:t>
            </a:r>
            <a:r>
              <a:rPr lang="en-US" sz="2400" dirty="0" smtClean="0"/>
              <a:t>).</a:t>
            </a:r>
            <a:endParaRPr lang="en-US" sz="2400" dirty="0"/>
          </a:p>
        </p:txBody>
      </p:sp>
    </p:spTree>
    <p:extLst>
      <p:ext uri="{BB962C8B-B14F-4D97-AF65-F5344CB8AC3E}">
        <p14:creationId xmlns:p14="http://schemas.microsoft.com/office/powerpoint/2010/main" val="1630210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Converting a JSON Text to a JavaScript </a:t>
            </a:r>
            <a:r>
              <a:rPr lang="en-US" dirty="0" smtClean="0"/>
              <a:t>Object</a:t>
            </a:r>
            <a:endParaRPr lang="en-US" dirty="0"/>
          </a:p>
        </p:txBody>
      </p:sp>
      <p:sp>
        <p:nvSpPr>
          <p:cNvPr id="3" name="Content Placeholder 2"/>
          <p:cNvSpPr>
            <a:spLocks noGrp="1"/>
          </p:cNvSpPr>
          <p:nvPr>
            <p:ph idx="1"/>
          </p:nvPr>
        </p:nvSpPr>
        <p:spPr/>
        <p:txBody>
          <a:bodyPr>
            <a:normAutofit fontScale="92500"/>
          </a:bodyPr>
          <a:lstStyle/>
          <a:p>
            <a:r>
              <a:rPr lang="en-US" dirty="0"/>
              <a:t>A common use of JSON is to read data from a web server, and display the data in a web page.</a:t>
            </a:r>
          </a:p>
          <a:p>
            <a:r>
              <a:rPr lang="en-US" dirty="0"/>
              <a:t>For simplicity, this can be demonstrated using a string as input.</a:t>
            </a:r>
          </a:p>
          <a:p>
            <a:r>
              <a:rPr lang="en-US" dirty="0"/>
              <a:t>First, create a JavaScript string containing JSON syntax:</a:t>
            </a:r>
          </a:p>
          <a:p>
            <a:pPr marL="0" indent="0">
              <a:buNone/>
            </a:pPr>
            <a:r>
              <a:rPr lang="en-US" sz="2400" b="0" i="0" dirty="0" err="1" smtClean="0">
                <a:solidFill>
                  <a:srgbClr val="0000CD"/>
                </a:solidFill>
                <a:effectLst/>
                <a:latin typeface="Consolas"/>
              </a:rPr>
              <a:t>var</a:t>
            </a:r>
            <a:r>
              <a:rPr lang="en-US" sz="2400" b="0" i="0" dirty="0" smtClean="0">
                <a:solidFill>
                  <a:srgbClr val="000000"/>
                </a:solidFill>
                <a:effectLst/>
                <a:latin typeface="Consolas"/>
              </a:rPr>
              <a:t> text = </a:t>
            </a:r>
            <a:r>
              <a:rPr lang="en-US" sz="2400" b="0" i="0" dirty="0" smtClean="0">
                <a:solidFill>
                  <a:srgbClr val="A52A2A"/>
                </a:solidFill>
                <a:effectLst/>
                <a:latin typeface="Consolas"/>
              </a:rPr>
              <a:t>'{ "employees" : ['</a:t>
            </a:r>
            <a:r>
              <a:rPr lang="en-US" sz="2400" b="0" i="0" dirty="0" smtClean="0">
                <a:solidFill>
                  <a:srgbClr val="000000"/>
                </a:solidFill>
                <a:effectLst/>
                <a:latin typeface="Consolas"/>
              </a:rPr>
              <a:t> +</a:t>
            </a:r>
            <a:r>
              <a:rPr lang="en-US" sz="2400" dirty="0" smtClean="0"/>
              <a:t/>
            </a:r>
            <a:br>
              <a:rPr lang="en-US" sz="2400" dirty="0" smtClean="0"/>
            </a:br>
            <a:r>
              <a:rPr lang="en-US" sz="2400" b="0" i="0" dirty="0" smtClean="0">
                <a:solidFill>
                  <a:srgbClr val="A52A2A"/>
                </a:solidFill>
                <a:effectLst/>
                <a:latin typeface="Consolas"/>
              </a:rPr>
              <a:t>'{ "</a:t>
            </a:r>
            <a:r>
              <a:rPr lang="en-US" sz="2400" b="0" i="0" dirty="0" err="1" smtClean="0">
                <a:solidFill>
                  <a:srgbClr val="A52A2A"/>
                </a:solidFill>
                <a:effectLst/>
                <a:latin typeface="Consolas"/>
              </a:rPr>
              <a:t>firstName</a:t>
            </a:r>
            <a:r>
              <a:rPr lang="en-US" sz="2400" b="0" i="0" dirty="0" smtClean="0">
                <a:solidFill>
                  <a:srgbClr val="A52A2A"/>
                </a:solidFill>
                <a:effectLst/>
                <a:latin typeface="Consolas"/>
              </a:rPr>
              <a:t>":"John" , "</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":"Doe" },'</a:t>
            </a:r>
            <a:r>
              <a:rPr lang="en-US" sz="2400" b="0" i="0" dirty="0" smtClean="0">
                <a:solidFill>
                  <a:srgbClr val="000000"/>
                </a:solidFill>
                <a:effectLst/>
                <a:latin typeface="Consolas"/>
              </a:rPr>
              <a:t> +</a:t>
            </a:r>
            <a:r>
              <a:rPr lang="en-US" sz="2400" dirty="0" smtClean="0"/>
              <a:t/>
            </a:r>
            <a:br>
              <a:rPr lang="en-US" sz="2400" dirty="0" smtClean="0"/>
            </a:br>
            <a:r>
              <a:rPr lang="en-US" sz="2400" b="0" i="0" dirty="0" smtClean="0">
                <a:solidFill>
                  <a:srgbClr val="A52A2A"/>
                </a:solidFill>
                <a:effectLst/>
                <a:latin typeface="Consolas"/>
              </a:rPr>
              <a:t>'{ "</a:t>
            </a:r>
            <a:r>
              <a:rPr lang="en-US" sz="2400" b="0" i="0" dirty="0" err="1" smtClean="0">
                <a:solidFill>
                  <a:srgbClr val="A52A2A"/>
                </a:solidFill>
                <a:effectLst/>
                <a:latin typeface="Consolas"/>
              </a:rPr>
              <a:t>firstName</a:t>
            </a:r>
            <a:r>
              <a:rPr lang="en-US" sz="2400" b="0" i="0" dirty="0" smtClean="0">
                <a:solidFill>
                  <a:srgbClr val="A52A2A"/>
                </a:solidFill>
                <a:effectLst/>
                <a:latin typeface="Consolas"/>
              </a:rPr>
              <a:t>":"Anna" , "</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":"Smith" },'</a:t>
            </a:r>
            <a:r>
              <a:rPr lang="en-US" sz="2400" b="0" i="0" dirty="0" smtClean="0">
                <a:solidFill>
                  <a:srgbClr val="000000"/>
                </a:solidFill>
                <a:effectLst/>
                <a:latin typeface="Consolas"/>
              </a:rPr>
              <a:t> +</a:t>
            </a:r>
            <a:r>
              <a:rPr lang="en-US" sz="2400" dirty="0" smtClean="0"/>
              <a:t/>
            </a:r>
            <a:br>
              <a:rPr lang="en-US" sz="2400" dirty="0" smtClean="0"/>
            </a:br>
            <a:r>
              <a:rPr lang="en-US" sz="2400" b="0" i="0" dirty="0" smtClean="0">
                <a:solidFill>
                  <a:srgbClr val="A52A2A"/>
                </a:solidFill>
                <a:effectLst/>
                <a:latin typeface="Consolas"/>
              </a:rPr>
              <a:t>'{ "</a:t>
            </a:r>
            <a:r>
              <a:rPr lang="en-US" sz="2400" b="0" i="0" dirty="0" err="1" smtClean="0">
                <a:solidFill>
                  <a:srgbClr val="A52A2A"/>
                </a:solidFill>
                <a:effectLst/>
                <a:latin typeface="Consolas"/>
              </a:rPr>
              <a:t>firstName</a:t>
            </a:r>
            <a:r>
              <a:rPr lang="en-US" sz="2400" b="0" i="0" dirty="0" smtClean="0">
                <a:solidFill>
                  <a:srgbClr val="A52A2A"/>
                </a:solidFill>
                <a:effectLst/>
                <a:latin typeface="Consolas"/>
              </a:rPr>
              <a:t>":"Peter" , "</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":"Jones" } ]}'</a:t>
            </a:r>
            <a:r>
              <a:rPr lang="en-US" sz="2400" b="0" i="0" dirty="0" smtClean="0">
                <a:solidFill>
                  <a:srgbClr val="000000"/>
                </a:solidFill>
                <a:effectLst/>
                <a:latin typeface="Consolas"/>
              </a:rPr>
              <a:t>;</a:t>
            </a:r>
            <a:endParaRPr lang="en-US" sz="2400" dirty="0"/>
          </a:p>
        </p:txBody>
      </p:sp>
    </p:spTree>
    <p:extLst>
      <p:ext uri="{BB962C8B-B14F-4D97-AF65-F5344CB8AC3E}">
        <p14:creationId xmlns:p14="http://schemas.microsoft.com/office/powerpoint/2010/main" val="1579390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Then, use the JavaScript built-in function </a:t>
            </a:r>
            <a:r>
              <a:rPr lang="en-US" dirty="0" err="1"/>
              <a:t>JSON.parse</a:t>
            </a:r>
            <a:r>
              <a:rPr lang="en-US" dirty="0"/>
              <a:t>() to convert the string into a JavaScript object</a:t>
            </a:r>
            <a:r>
              <a:rPr lang="en-US" dirty="0" smtClean="0"/>
              <a:t>:</a:t>
            </a:r>
          </a:p>
          <a:p>
            <a:pPr marL="0" indent="0">
              <a:buNone/>
            </a:pPr>
            <a:r>
              <a:rPr lang="en-US" b="0" i="0" dirty="0" err="1" smtClean="0">
                <a:solidFill>
                  <a:srgbClr val="0000CD"/>
                </a:solidFill>
                <a:effectLst/>
                <a:latin typeface="Consolas"/>
              </a:rPr>
              <a:t>var</a:t>
            </a:r>
            <a:r>
              <a:rPr lang="en-US" b="0" i="0" dirty="0" smtClean="0">
                <a:solidFill>
                  <a:srgbClr val="000000"/>
                </a:solidFill>
                <a:effectLst/>
                <a:latin typeface="Consolas"/>
              </a:rPr>
              <a:t> </a:t>
            </a:r>
            <a:r>
              <a:rPr lang="en-US" b="0" i="0" dirty="0" err="1" smtClean="0">
                <a:solidFill>
                  <a:srgbClr val="000000"/>
                </a:solidFill>
                <a:effectLst/>
                <a:latin typeface="Consolas"/>
              </a:rPr>
              <a:t>obj</a:t>
            </a:r>
            <a:r>
              <a:rPr lang="en-US" b="0" i="0" dirty="0" smtClean="0">
                <a:solidFill>
                  <a:srgbClr val="000000"/>
                </a:solidFill>
                <a:effectLst/>
                <a:latin typeface="Consolas"/>
              </a:rPr>
              <a:t> = </a:t>
            </a:r>
            <a:r>
              <a:rPr lang="en-US" b="0" i="0" dirty="0" err="1" smtClean="0">
                <a:solidFill>
                  <a:srgbClr val="000000"/>
                </a:solidFill>
                <a:effectLst/>
                <a:latin typeface="Consolas"/>
              </a:rPr>
              <a:t>JSON.parse</a:t>
            </a:r>
            <a:r>
              <a:rPr lang="en-US" b="0" i="0" dirty="0" smtClean="0">
                <a:solidFill>
                  <a:srgbClr val="000000"/>
                </a:solidFill>
                <a:effectLst/>
                <a:latin typeface="Consolas"/>
              </a:rPr>
              <a:t>(text);</a:t>
            </a:r>
          </a:p>
          <a:p>
            <a:pPr marL="0" indent="0">
              <a:buNone/>
            </a:pPr>
            <a:endParaRPr lang="en-US" dirty="0" smtClean="0">
              <a:solidFill>
                <a:srgbClr val="000000"/>
              </a:solidFill>
              <a:latin typeface="Consolas"/>
            </a:endParaRPr>
          </a:p>
          <a:p>
            <a:pPr marL="0" indent="0">
              <a:buNone/>
            </a:pPr>
            <a:r>
              <a:rPr lang="en-US" sz="3600" dirty="0" err="1" smtClean="0">
                <a:solidFill>
                  <a:srgbClr val="000000"/>
                </a:solidFill>
                <a:latin typeface="Consolas"/>
              </a:rPr>
              <a:t>document.write</a:t>
            </a:r>
            <a:r>
              <a:rPr lang="en-US" sz="3600" dirty="0" smtClean="0">
                <a:solidFill>
                  <a:srgbClr val="000000"/>
                </a:solidFill>
                <a:latin typeface="Consolas"/>
              </a:rPr>
              <a:t>(</a:t>
            </a:r>
            <a:r>
              <a:rPr lang="en-US" sz="3600" b="0" i="0" dirty="0" err="1" smtClean="0">
                <a:solidFill>
                  <a:srgbClr val="000000"/>
                </a:solidFill>
                <a:effectLst/>
                <a:latin typeface="Consolas"/>
              </a:rPr>
              <a:t>obj.employees</a:t>
            </a:r>
            <a:r>
              <a:rPr lang="en-US" sz="3600" b="0" i="0" dirty="0" smtClean="0">
                <a:solidFill>
                  <a:srgbClr val="000000"/>
                </a:solidFill>
                <a:effectLst/>
                <a:latin typeface="Consolas"/>
              </a:rPr>
              <a:t>[</a:t>
            </a:r>
            <a:r>
              <a:rPr lang="en-US" sz="3600" b="0" i="0" dirty="0" smtClean="0">
                <a:solidFill>
                  <a:srgbClr val="FF0000"/>
                </a:solidFill>
                <a:effectLst/>
                <a:latin typeface="Consolas"/>
              </a:rPr>
              <a:t>1</a:t>
            </a:r>
            <a:r>
              <a:rPr lang="en-US" sz="3600" b="0" i="0" dirty="0" smtClean="0">
                <a:solidFill>
                  <a:srgbClr val="000000"/>
                </a:solidFill>
                <a:effectLst/>
                <a:latin typeface="Consolas"/>
              </a:rPr>
              <a:t>].</a:t>
            </a:r>
            <a:r>
              <a:rPr lang="en-US" sz="3600" b="0" i="0" dirty="0" err="1" smtClean="0">
                <a:solidFill>
                  <a:srgbClr val="000000"/>
                </a:solidFill>
                <a:effectLst/>
                <a:latin typeface="Consolas"/>
              </a:rPr>
              <a:t>firstName</a:t>
            </a:r>
            <a:r>
              <a:rPr lang="en-US" sz="3600" b="0" i="0" dirty="0" smtClean="0">
                <a:solidFill>
                  <a:srgbClr val="000000"/>
                </a:solidFill>
                <a:effectLst/>
                <a:latin typeface="Consolas"/>
              </a:rPr>
              <a:t> + </a:t>
            </a:r>
            <a:r>
              <a:rPr lang="en-US" sz="3600" b="0" i="0" dirty="0" smtClean="0">
                <a:solidFill>
                  <a:srgbClr val="A52A2A"/>
                </a:solidFill>
                <a:effectLst/>
                <a:latin typeface="Consolas"/>
              </a:rPr>
              <a:t>" "</a:t>
            </a:r>
            <a:r>
              <a:rPr lang="en-US" sz="3600" b="0" i="0" dirty="0" smtClean="0">
                <a:solidFill>
                  <a:srgbClr val="000000"/>
                </a:solidFill>
                <a:effectLst/>
                <a:latin typeface="Consolas"/>
              </a:rPr>
              <a:t> + </a:t>
            </a:r>
            <a:r>
              <a:rPr lang="en-US" sz="3600" b="0" i="0" dirty="0" err="1" smtClean="0">
                <a:solidFill>
                  <a:srgbClr val="000000"/>
                </a:solidFill>
                <a:effectLst/>
                <a:latin typeface="Consolas"/>
              </a:rPr>
              <a:t>obj.employees</a:t>
            </a:r>
            <a:r>
              <a:rPr lang="en-US" sz="3600" b="0" i="0" dirty="0" smtClean="0">
                <a:solidFill>
                  <a:srgbClr val="000000"/>
                </a:solidFill>
                <a:effectLst/>
                <a:latin typeface="Consolas"/>
              </a:rPr>
              <a:t>[</a:t>
            </a:r>
            <a:r>
              <a:rPr lang="en-US" sz="3600" b="0" i="0" dirty="0" smtClean="0">
                <a:solidFill>
                  <a:srgbClr val="FF0000"/>
                </a:solidFill>
                <a:effectLst/>
                <a:latin typeface="Consolas"/>
              </a:rPr>
              <a:t>1</a:t>
            </a:r>
            <a:r>
              <a:rPr lang="en-US" sz="3600" b="0" i="0" dirty="0" smtClean="0">
                <a:solidFill>
                  <a:srgbClr val="000000"/>
                </a:solidFill>
                <a:effectLst/>
                <a:latin typeface="Consolas"/>
              </a:rPr>
              <a:t>].</a:t>
            </a:r>
            <a:r>
              <a:rPr lang="en-US" sz="3600" b="0" i="0" dirty="0" err="1" smtClean="0">
                <a:solidFill>
                  <a:srgbClr val="000000"/>
                </a:solidFill>
                <a:effectLst/>
                <a:latin typeface="Consolas"/>
              </a:rPr>
              <a:t>lastName</a:t>
            </a:r>
            <a:r>
              <a:rPr lang="en-US" sz="3600" b="0" i="0" dirty="0" smtClean="0">
                <a:solidFill>
                  <a:srgbClr val="000000"/>
                </a:solidFill>
                <a:effectLst/>
                <a:latin typeface="Consolas"/>
              </a:rPr>
              <a:t>);</a:t>
            </a:r>
            <a:endParaRPr lang="en-US" sz="3600" dirty="0"/>
          </a:p>
          <a:p>
            <a:pPr marL="0" indent="0">
              <a:buNone/>
            </a:pPr>
            <a:endParaRPr lang="en-US" dirty="0"/>
          </a:p>
        </p:txBody>
      </p:sp>
    </p:spTree>
    <p:extLst>
      <p:ext uri="{BB962C8B-B14F-4D97-AF65-F5344CB8AC3E}">
        <p14:creationId xmlns:p14="http://schemas.microsoft.com/office/powerpoint/2010/main" val="288918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Storage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With </a:t>
            </a:r>
            <a:r>
              <a:rPr lang="en-US" dirty="0"/>
              <a:t>local storage, web applications can store data locally within the user's browser.</a:t>
            </a:r>
          </a:p>
          <a:p>
            <a:r>
              <a:rPr lang="en-US" dirty="0"/>
              <a:t>Before HTML5, application data had to be stored in cookies, included in every server request. Local storage is more secure, and large amounts of data can be stored locally, without affecting website performance.</a:t>
            </a:r>
          </a:p>
          <a:p>
            <a:r>
              <a:rPr lang="en-US" dirty="0"/>
              <a:t>Unlike cookies, the storage limit is far larger (at least 5MB) and information is never transferred to the server.</a:t>
            </a:r>
          </a:p>
          <a:p>
            <a:r>
              <a:rPr lang="en-US" dirty="0"/>
              <a:t>Local storage is per origin (per domain and protocol). All pages, from one origin, can store and access the same data</a:t>
            </a:r>
            <a:r>
              <a:rPr lang="en-US" dirty="0" smtClean="0"/>
              <a:t>.</a:t>
            </a:r>
            <a:endParaRPr lang="en-US" dirty="0"/>
          </a:p>
        </p:txBody>
      </p:sp>
    </p:spTree>
    <p:extLst>
      <p:ext uri="{BB962C8B-B14F-4D97-AF65-F5344CB8AC3E}">
        <p14:creationId xmlns:p14="http://schemas.microsoft.com/office/powerpoint/2010/main" val="304172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Sending </a:t>
            </a:r>
            <a:r>
              <a:rPr lang="en-US" dirty="0" smtClean="0"/>
              <a:t>Data</a:t>
            </a:r>
            <a:endParaRPr lang="en-US" dirty="0"/>
          </a:p>
        </p:txBody>
      </p:sp>
      <p:sp>
        <p:nvSpPr>
          <p:cNvPr id="3" name="Content Placeholder 2"/>
          <p:cNvSpPr>
            <a:spLocks noGrp="1"/>
          </p:cNvSpPr>
          <p:nvPr>
            <p:ph idx="1"/>
          </p:nvPr>
        </p:nvSpPr>
        <p:spPr/>
        <p:txBody>
          <a:bodyPr>
            <a:normAutofit/>
          </a:bodyPr>
          <a:lstStyle/>
          <a:p>
            <a:r>
              <a:rPr lang="en-US" dirty="0"/>
              <a:t>If you have data stored in a JavaScript object, you can convert the object into JSON, and send it to a server</a:t>
            </a:r>
            <a:r>
              <a:rPr lang="en-US" dirty="0" smtClean="0"/>
              <a:t>:</a:t>
            </a:r>
          </a:p>
          <a:p>
            <a:endParaRPr lang="en-US" sz="1900" dirty="0"/>
          </a:p>
          <a:p>
            <a:pPr marL="0" indent="0">
              <a:buNone/>
            </a:pPr>
            <a:r>
              <a:rPr lang="en-US" sz="1900" b="0" i="0" dirty="0" err="1" smtClean="0">
                <a:solidFill>
                  <a:srgbClr val="0000CD"/>
                </a:solidFill>
                <a:effectLst/>
                <a:latin typeface="Consolas"/>
              </a:rPr>
              <a:t>var</a:t>
            </a:r>
            <a:r>
              <a:rPr lang="en-US" sz="1900" b="0" i="0" dirty="0" smtClean="0">
                <a:solidFill>
                  <a:srgbClr val="000000"/>
                </a:solidFill>
                <a:effectLst/>
                <a:latin typeface="Consolas"/>
              </a:rPr>
              <a:t> </a:t>
            </a:r>
            <a:r>
              <a:rPr lang="en-US" sz="1900" b="0" i="0" dirty="0" err="1" smtClean="0">
                <a:solidFill>
                  <a:srgbClr val="000000"/>
                </a:solidFill>
                <a:effectLst/>
                <a:latin typeface="Consolas"/>
              </a:rPr>
              <a:t>myObj</a:t>
            </a:r>
            <a:r>
              <a:rPr lang="en-US" sz="1900" b="0" i="0" dirty="0" smtClean="0">
                <a:solidFill>
                  <a:srgbClr val="000000"/>
                </a:solidFill>
                <a:effectLst/>
                <a:latin typeface="Consolas"/>
              </a:rPr>
              <a:t> =</a:t>
            </a:r>
            <a:r>
              <a:rPr lang="en-US" sz="1900" b="0" i="0" dirty="0" smtClean="0">
                <a:solidFill>
                  <a:srgbClr val="FF0000"/>
                </a:solidFill>
                <a:effectLst/>
                <a:latin typeface="Consolas"/>
              </a:rPr>
              <a:t> </a:t>
            </a:r>
            <a:r>
              <a:rPr lang="en-US" sz="1900" b="0" i="0" dirty="0" smtClean="0">
                <a:solidFill>
                  <a:srgbClr val="000000"/>
                </a:solidFill>
                <a:effectLst/>
                <a:latin typeface="Consolas"/>
              </a:rPr>
              <a:t>{ </a:t>
            </a:r>
            <a:r>
              <a:rPr lang="en-US" sz="1900" b="0" i="0" dirty="0" smtClean="0">
                <a:solidFill>
                  <a:srgbClr val="A52A2A"/>
                </a:solidFill>
                <a:effectLst/>
                <a:latin typeface="Consolas"/>
              </a:rPr>
              <a:t>"</a:t>
            </a:r>
            <a:r>
              <a:rPr lang="en-US" sz="1900" b="0" i="0" dirty="0" err="1" smtClean="0">
                <a:solidFill>
                  <a:srgbClr val="A52A2A"/>
                </a:solidFill>
                <a:effectLst/>
                <a:latin typeface="Consolas"/>
              </a:rPr>
              <a:t>name"</a:t>
            </a:r>
            <a:r>
              <a:rPr lang="en-US" sz="1900" b="0" i="0" dirty="0" err="1" smtClean="0">
                <a:solidFill>
                  <a:srgbClr val="000000"/>
                </a:solidFill>
                <a:effectLst/>
                <a:latin typeface="Consolas"/>
              </a:rPr>
              <a:t>:</a:t>
            </a:r>
            <a:r>
              <a:rPr lang="en-US" sz="1900" b="0" i="0" dirty="0" err="1" smtClean="0">
                <a:solidFill>
                  <a:srgbClr val="A52A2A"/>
                </a:solidFill>
                <a:effectLst/>
                <a:latin typeface="Consolas"/>
              </a:rPr>
              <a:t>"Jonny</a:t>
            </a:r>
            <a:r>
              <a:rPr lang="en-US" sz="1900" b="0" i="0" dirty="0" smtClean="0">
                <a:solidFill>
                  <a:srgbClr val="A52A2A"/>
                </a:solidFill>
                <a:effectLst/>
                <a:latin typeface="Consolas"/>
              </a:rPr>
              <a:t>"</a:t>
            </a:r>
            <a:r>
              <a:rPr lang="en-US" sz="1900" b="0" i="0" dirty="0" smtClean="0">
                <a:solidFill>
                  <a:srgbClr val="000000"/>
                </a:solidFill>
                <a:effectLst/>
                <a:latin typeface="Consolas"/>
              </a:rPr>
              <a:t>, </a:t>
            </a:r>
            <a:r>
              <a:rPr lang="en-US" sz="1900" b="0" i="0" dirty="0" smtClean="0">
                <a:solidFill>
                  <a:srgbClr val="A52A2A"/>
                </a:solidFill>
                <a:effectLst/>
                <a:latin typeface="Consolas"/>
              </a:rPr>
              <a:t>"age"</a:t>
            </a:r>
            <a:r>
              <a:rPr lang="en-US" sz="1900" b="0" i="0" dirty="0" smtClean="0">
                <a:solidFill>
                  <a:srgbClr val="000000"/>
                </a:solidFill>
                <a:effectLst/>
                <a:latin typeface="Consolas"/>
              </a:rPr>
              <a:t>:</a:t>
            </a:r>
            <a:r>
              <a:rPr lang="en-US" sz="1900" b="0" i="0" dirty="0" smtClean="0">
                <a:solidFill>
                  <a:srgbClr val="FF0000"/>
                </a:solidFill>
                <a:effectLst/>
                <a:latin typeface="Consolas"/>
              </a:rPr>
              <a:t>30</a:t>
            </a:r>
            <a:r>
              <a:rPr lang="en-US" sz="1900" b="0" i="0" dirty="0" smtClean="0">
                <a:solidFill>
                  <a:srgbClr val="000000"/>
                </a:solidFill>
                <a:effectLst/>
                <a:latin typeface="Consolas"/>
              </a:rPr>
              <a:t>, </a:t>
            </a:r>
            <a:r>
              <a:rPr lang="en-US" sz="1900" b="0" i="0" dirty="0" smtClean="0">
                <a:solidFill>
                  <a:srgbClr val="A52A2A"/>
                </a:solidFill>
                <a:effectLst/>
                <a:latin typeface="Consolas"/>
              </a:rPr>
              <a:t>"</a:t>
            </a:r>
            <a:r>
              <a:rPr lang="en-US" sz="1900" b="0" i="0" dirty="0" err="1" smtClean="0">
                <a:solidFill>
                  <a:srgbClr val="A52A2A"/>
                </a:solidFill>
                <a:effectLst/>
                <a:latin typeface="Consolas"/>
              </a:rPr>
              <a:t>city"</a:t>
            </a:r>
            <a:r>
              <a:rPr lang="en-US" sz="1900" b="0" i="0" dirty="0" err="1" smtClean="0">
                <a:solidFill>
                  <a:srgbClr val="000000"/>
                </a:solidFill>
                <a:effectLst/>
                <a:latin typeface="Consolas"/>
              </a:rPr>
              <a:t>:</a:t>
            </a:r>
            <a:r>
              <a:rPr lang="en-US" sz="1900" b="0" i="0" dirty="0" err="1" smtClean="0">
                <a:solidFill>
                  <a:srgbClr val="A52A2A"/>
                </a:solidFill>
                <a:effectLst/>
                <a:latin typeface="Consolas"/>
              </a:rPr>
              <a:t>"New</a:t>
            </a:r>
            <a:r>
              <a:rPr lang="en-US" sz="1900" b="0" i="0" dirty="0" smtClean="0">
                <a:solidFill>
                  <a:srgbClr val="A52A2A"/>
                </a:solidFill>
                <a:effectLst/>
                <a:latin typeface="Consolas"/>
              </a:rPr>
              <a:t> York"</a:t>
            </a:r>
            <a:r>
              <a:rPr lang="en-US" sz="1900" b="0" i="0" dirty="0" smtClean="0">
                <a:solidFill>
                  <a:srgbClr val="000000"/>
                </a:solidFill>
                <a:effectLst/>
                <a:latin typeface="Consolas"/>
              </a:rPr>
              <a:t> };</a:t>
            </a:r>
            <a:r>
              <a:rPr lang="en-US" sz="1900" dirty="0" smtClean="0"/>
              <a:t/>
            </a:r>
            <a:br>
              <a:rPr lang="en-US" sz="1900" dirty="0" smtClean="0"/>
            </a:br>
            <a:r>
              <a:rPr lang="en-US" sz="1900" b="0" i="0" dirty="0" err="1" smtClean="0">
                <a:solidFill>
                  <a:srgbClr val="0000CD"/>
                </a:solidFill>
                <a:effectLst/>
                <a:latin typeface="Consolas"/>
              </a:rPr>
              <a:t>var</a:t>
            </a:r>
            <a:r>
              <a:rPr lang="en-US" sz="1900" b="0" i="0" dirty="0" smtClean="0">
                <a:solidFill>
                  <a:srgbClr val="000000"/>
                </a:solidFill>
                <a:effectLst/>
                <a:latin typeface="Consolas"/>
              </a:rPr>
              <a:t> </a:t>
            </a:r>
            <a:r>
              <a:rPr lang="en-US" sz="1900" b="0" i="0" dirty="0" err="1" smtClean="0">
                <a:solidFill>
                  <a:srgbClr val="000000"/>
                </a:solidFill>
                <a:effectLst/>
                <a:latin typeface="Consolas"/>
              </a:rPr>
              <a:t>myJSON</a:t>
            </a:r>
            <a:r>
              <a:rPr lang="en-US" sz="1900" b="0" i="0" dirty="0" smtClean="0">
                <a:solidFill>
                  <a:srgbClr val="000000"/>
                </a:solidFill>
                <a:effectLst/>
                <a:latin typeface="Consolas"/>
              </a:rPr>
              <a:t> = </a:t>
            </a:r>
            <a:r>
              <a:rPr lang="en-US" sz="1900" b="0" i="0" dirty="0" err="1" smtClean="0">
                <a:solidFill>
                  <a:srgbClr val="000000"/>
                </a:solidFill>
                <a:effectLst/>
                <a:latin typeface="Consolas"/>
              </a:rPr>
              <a:t>JSON.stringify</a:t>
            </a:r>
            <a:r>
              <a:rPr lang="en-US" sz="1900" b="0" i="0" dirty="0" smtClean="0">
                <a:solidFill>
                  <a:srgbClr val="000000"/>
                </a:solidFill>
                <a:effectLst/>
                <a:latin typeface="Consolas"/>
              </a:rPr>
              <a:t>(</a:t>
            </a:r>
            <a:r>
              <a:rPr lang="en-US" sz="1900" b="0" i="0" dirty="0" err="1" smtClean="0">
                <a:solidFill>
                  <a:srgbClr val="000000"/>
                </a:solidFill>
                <a:effectLst/>
                <a:latin typeface="Consolas"/>
              </a:rPr>
              <a:t>myObj</a:t>
            </a:r>
            <a:r>
              <a:rPr lang="en-US" sz="1900" b="0" i="0" dirty="0" smtClean="0">
                <a:solidFill>
                  <a:srgbClr val="000000"/>
                </a:solidFill>
                <a:effectLst/>
                <a:latin typeface="Consolas"/>
              </a:rPr>
              <a:t>);</a:t>
            </a:r>
            <a:r>
              <a:rPr lang="en-US" sz="1900" dirty="0" smtClean="0"/>
              <a:t/>
            </a:r>
            <a:br>
              <a:rPr lang="en-US" sz="1900" dirty="0" smtClean="0"/>
            </a:br>
            <a:r>
              <a:rPr lang="en-US" sz="1900" b="0" i="0" dirty="0" err="1" smtClean="0">
                <a:solidFill>
                  <a:srgbClr val="000000"/>
                </a:solidFill>
                <a:effectLst/>
                <a:latin typeface="Consolas"/>
              </a:rPr>
              <a:t>window.location</a:t>
            </a:r>
            <a:r>
              <a:rPr lang="en-US" sz="1900" b="0" i="0" dirty="0" smtClean="0">
                <a:solidFill>
                  <a:srgbClr val="000000"/>
                </a:solidFill>
                <a:effectLst/>
                <a:latin typeface="Consolas"/>
              </a:rPr>
              <a:t> = </a:t>
            </a:r>
            <a:r>
              <a:rPr lang="en-US" sz="1900" b="0" i="0" dirty="0" smtClean="0">
                <a:solidFill>
                  <a:srgbClr val="A52A2A"/>
                </a:solidFill>
                <a:effectLst/>
                <a:latin typeface="Consolas"/>
              </a:rPr>
              <a:t>"</a:t>
            </a:r>
            <a:r>
              <a:rPr lang="en-US" sz="1900" b="0" i="0" dirty="0" err="1" smtClean="0">
                <a:solidFill>
                  <a:srgbClr val="A52A2A"/>
                </a:solidFill>
                <a:effectLst/>
                <a:latin typeface="Consolas"/>
              </a:rPr>
              <a:t>demo_json.php?x</a:t>
            </a:r>
            <a:r>
              <a:rPr lang="en-US" sz="1900" b="0" i="0" dirty="0" smtClean="0">
                <a:solidFill>
                  <a:srgbClr val="A52A2A"/>
                </a:solidFill>
                <a:effectLst/>
                <a:latin typeface="Consolas"/>
              </a:rPr>
              <a:t>="</a:t>
            </a:r>
            <a:r>
              <a:rPr lang="en-US" sz="1900" b="0" i="0" dirty="0" smtClean="0">
                <a:solidFill>
                  <a:srgbClr val="000000"/>
                </a:solidFill>
                <a:effectLst/>
                <a:latin typeface="Consolas"/>
              </a:rPr>
              <a:t> + </a:t>
            </a:r>
            <a:r>
              <a:rPr lang="en-US" sz="1900" b="0" i="0" dirty="0" err="1" smtClean="0">
                <a:solidFill>
                  <a:srgbClr val="000000"/>
                </a:solidFill>
                <a:effectLst/>
                <a:latin typeface="Consolas"/>
              </a:rPr>
              <a:t>myJSON</a:t>
            </a:r>
            <a:r>
              <a:rPr lang="en-US" sz="1900" b="0" i="0" dirty="0" smtClean="0">
                <a:solidFill>
                  <a:srgbClr val="000000"/>
                </a:solidFill>
                <a:effectLst/>
                <a:latin typeface="Consolas"/>
              </a:rPr>
              <a:t>;</a:t>
            </a:r>
            <a:endParaRPr lang="en-US" sz="1900" dirty="0"/>
          </a:p>
        </p:txBody>
      </p:sp>
    </p:spTree>
    <p:extLst>
      <p:ext uri="{BB962C8B-B14F-4D97-AF65-F5344CB8AC3E}">
        <p14:creationId xmlns:p14="http://schemas.microsoft.com/office/powerpoint/2010/main" val="527179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Receiving Data</a:t>
            </a:r>
          </a:p>
        </p:txBody>
      </p:sp>
      <p:sp>
        <p:nvSpPr>
          <p:cNvPr id="3" name="Content Placeholder 2"/>
          <p:cNvSpPr>
            <a:spLocks noGrp="1"/>
          </p:cNvSpPr>
          <p:nvPr>
            <p:ph idx="1"/>
          </p:nvPr>
        </p:nvSpPr>
        <p:spPr/>
        <p:txBody>
          <a:bodyPr/>
          <a:lstStyle/>
          <a:p>
            <a:pPr marL="0" indent="0">
              <a:buNone/>
            </a:pPr>
            <a:r>
              <a:rPr lang="en-US" dirty="0"/>
              <a:t>If you receive data in JSON format, you can convert it into a JavaScript object</a:t>
            </a:r>
            <a:r>
              <a:rPr lang="en-US" dirty="0" smtClean="0"/>
              <a:t>:</a:t>
            </a:r>
          </a:p>
          <a:p>
            <a:pPr marL="0" indent="0">
              <a:buNone/>
            </a:pPr>
            <a:endParaRPr lang="en-US" sz="1800" dirty="0"/>
          </a:p>
          <a:p>
            <a:pPr marL="0" indent="0">
              <a:buNone/>
            </a:pPr>
            <a:r>
              <a:rPr lang="en-US" sz="1800" b="0" i="0" dirty="0" err="1" smtClean="0">
                <a:solidFill>
                  <a:srgbClr val="0000CD"/>
                </a:solidFill>
                <a:effectLst/>
                <a:latin typeface="Consolas"/>
              </a:rPr>
              <a:t>var</a:t>
            </a:r>
            <a:r>
              <a:rPr lang="en-US" sz="1800" b="0" i="0" dirty="0" smtClean="0">
                <a:solidFill>
                  <a:srgbClr val="000000"/>
                </a:solidFill>
                <a:effectLst/>
                <a:latin typeface="Consolas"/>
              </a:rPr>
              <a:t> </a:t>
            </a:r>
            <a:r>
              <a:rPr lang="en-US" sz="1800" b="0" i="0" dirty="0" err="1" smtClean="0">
                <a:solidFill>
                  <a:srgbClr val="000000"/>
                </a:solidFill>
                <a:effectLst/>
                <a:latin typeface="Consolas"/>
              </a:rPr>
              <a:t>myJSON</a:t>
            </a:r>
            <a:r>
              <a:rPr lang="en-US" sz="1800" b="0" i="0" dirty="0" smtClean="0">
                <a:solidFill>
                  <a:srgbClr val="000000"/>
                </a:solidFill>
                <a:effectLst/>
                <a:latin typeface="Consolas"/>
              </a:rPr>
              <a:t> =</a:t>
            </a:r>
            <a:r>
              <a:rPr lang="en-US" sz="1800" b="0" i="0" dirty="0" smtClean="0">
                <a:solidFill>
                  <a:srgbClr val="FF0000"/>
                </a:solidFill>
                <a:effectLst/>
                <a:latin typeface="Consolas"/>
              </a:rPr>
              <a:t> </a:t>
            </a:r>
            <a:r>
              <a:rPr lang="en-US" sz="1800" b="0" i="0" dirty="0" smtClean="0">
                <a:solidFill>
                  <a:srgbClr val="A52A2A"/>
                </a:solidFill>
                <a:effectLst/>
                <a:latin typeface="Consolas"/>
              </a:rPr>
              <a:t>'{ "</a:t>
            </a:r>
            <a:r>
              <a:rPr lang="en-US" sz="1800" b="0" i="0" dirty="0" err="1" smtClean="0">
                <a:solidFill>
                  <a:srgbClr val="A52A2A"/>
                </a:solidFill>
                <a:effectLst/>
                <a:latin typeface="Consolas"/>
              </a:rPr>
              <a:t>name":"John</a:t>
            </a:r>
            <a:r>
              <a:rPr lang="en-US" sz="1800" b="0" i="0" dirty="0" smtClean="0">
                <a:solidFill>
                  <a:srgbClr val="A52A2A"/>
                </a:solidFill>
                <a:effectLst/>
                <a:latin typeface="Consolas"/>
              </a:rPr>
              <a:t>", "age":30, "</a:t>
            </a:r>
            <a:r>
              <a:rPr lang="en-US" sz="1800" b="0" i="0" dirty="0" err="1" smtClean="0">
                <a:solidFill>
                  <a:srgbClr val="A52A2A"/>
                </a:solidFill>
                <a:effectLst/>
                <a:latin typeface="Consolas"/>
              </a:rPr>
              <a:t>city":"New</a:t>
            </a:r>
            <a:r>
              <a:rPr lang="en-US" sz="1800" b="0" i="0" dirty="0" smtClean="0">
                <a:solidFill>
                  <a:srgbClr val="A52A2A"/>
                </a:solidFill>
                <a:effectLst/>
                <a:latin typeface="Consolas"/>
              </a:rPr>
              <a:t> York" }'</a:t>
            </a:r>
            <a:r>
              <a:rPr lang="en-US" sz="1800" b="0" i="0" dirty="0" smtClean="0">
                <a:solidFill>
                  <a:srgbClr val="000000"/>
                </a:solidFill>
                <a:effectLst/>
                <a:latin typeface="Consolas"/>
              </a:rPr>
              <a:t>;</a:t>
            </a:r>
            <a:r>
              <a:rPr lang="en-US" sz="1800" dirty="0" smtClean="0"/>
              <a:t/>
            </a:r>
            <a:br>
              <a:rPr lang="en-US" sz="1800" dirty="0" smtClean="0"/>
            </a:br>
            <a:r>
              <a:rPr lang="en-US" sz="1800" b="0" i="0" dirty="0" err="1" smtClean="0">
                <a:solidFill>
                  <a:srgbClr val="0000CD"/>
                </a:solidFill>
                <a:effectLst/>
                <a:latin typeface="Consolas"/>
              </a:rPr>
              <a:t>var</a:t>
            </a:r>
            <a:r>
              <a:rPr lang="en-US" sz="1800" b="0" i="0" dirty="0" smtClean="0">
                <a:solidFill>
                  <a:srgbClr val="000000"/>
                </a:solidFill>
                <a:effectLst/>
                <a:latin typeface="Consolas"/>
              </a:rPr>
              <a:t> </a:t>
            </a:r>
            <a:r>
              <a:rPr lang="en-US" sz="1800" b="0" i="0" dirty="0" err="1" smtClean="0">
                <a:solidFill>
                  <a:srgbClr val="000000"/>
                </a:solidFill>
                <a:effectLst/>
                <a:latin typeface="Consolas"/>
              </a:rPr>
              <a:t>myObj</a:t>
            </a:r>
            <a:r>
              <a:rPr lang="en-US" sz="1800" b="0" i="0" dirty="0" smtClean="0">
                <a:solidFill>
                  <a:srgbClr val="000000"/>
                </a:solidFill>
                <a:effectLst/>
                <a:latin typeface="Consolas"/>
              </a:rPr>
              <a:t> = </a:t>
            </a:r>
            <a:r>
              <a:rPr lang="en-US" sz="1800" b="0" i="0" dirty="0" err="1" smtClean="0">
                <a:solidFill>
                  <a:srgbClr val="000000"/>
                </a:solidFill>
                <a:effectLst/>
                <a:latin typeface="Consolas"/>
              </a:rPr>
              <a:t>JSON.parse</a:t>
            </a:r>
            <a:r>
              <a:rPr lang="en-US" sz="1800" b="0" i="0" dirty="0" smtClean="0">
                <a:solidFill>
                  <a:srgbClr val="000000"/>
                </a:solidFill>
                <a:effectLst/>
                <a:latin typeface="Consolas"/>
              </a:rPr>
              <a:t>(</a:t>
            </a:r>
            <a:r>
              <a:rPr lang="en-US" sz="1800" b="0" i="0" dirty="0" err="1" smtClean="0">
                <a:solidFill>
                  <a:srgbClr val="000000"/>
                </a:solidFill>
                <a:effectLst/>
                <a:latin typeface="Consolas"/>
              </a:rPr>
              <a:t>myJSON</a:t>
            </a:r>
            <a:r>
              <a:rPr lang="en-US" sz="1800" b="0" i="0" dirty="0" smtClean="0">
                <a:solidFill>
                  <a:srgbClr val="000000"/>
                </a:solidFill>
                <a:effectLst/>
                <a:latin typeface="Consolas"/>
              </a:rPr>
              <a:t>);</a:t>
            </a:r>
            <a:r>
              <a:rPr lang="en-US" sz="1800" dirty="0" smtClean="0"/>
              <a:t/>
            </a:r>
            <a:br>
              <a:rPr lang="en-US" sz="1800" dirty="0" smtClean="0"/>
            </a:br>
            <a:r>
              <a:rPr lang="en-US" sz="1800" b="0" i="0" dirty="0" err="1" smtClean="0">
                <a:solidFill>
                  <a:srgbClr val="000000"/>
                </a:solidFill>
                <a:effectLst/>
                <a:latin typeface="Consolas"/>
              </a:rPr>
              <a:t>document.write</a:t>
            </a:r>
            <a:r>
              <a:rPr lang="en-US" sz="1800" b="0" i="0" dirty="0" smtClean="0">
                <a:solidFill>
                  <a:srgbClr val="000000"/>
                </a:solidFill>
                <a:effectLst/>
                <a:latin typeface="Consolas"/>
              </a:rPr>
              <a:t>(myObj.name);</a:t>
            </a:r>
            <a:endParaRPr lang="en-US" sz="1800" dirty="0"/>
          </a:p>
        </p:txBody>
      </p:sp>
    </p:spTree>
    <p:extLst>
      <p:ext uri="{BB962C8B-B14F-4D97-AF65-F5344CB8AC3E}">
        <p14:creationId xmlns:p14="http://schemas.microsoft.com/office/powerpoint/2010/main" val="1813606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t>
            </a:r>
            <a:r>
              <a:rPr lang="en-US" dirty="0"/>
              <a:t>toring </a:t>
            </a:r>
            <a:r>
              <a:rPr lang="en-US" dirty="0" smtClean="0"/>
              <a:t>Data</a:t>
            </a:r>
            <a:endParaRPr lang="en-US" dirty="0"/>
          </a:p>
        </p:txBody>
      </p:sp>
      <p:sp>
        <p:nvSpPr>
          <p:cNvPr id="3" name="Content Placeholder 2"/>
          <p:cNvSpPr>
            <a:spLocks noGrp="1"/>
          </p:cNvSpPr>
          <p:nvPr>
            <p:ph idx="1"/>
          </p:nvPr>
        </p:nvSpPr>
        <p:spPr/>
        <p:txBody>
          <a:bodyPr>
            <a:normAutofit/>
          </a:bodyPr>
          <a:lstStyle/>
          <a:p>
            <a:pPr marL="0" indent="0">
              <a:buNone/>
            </a:pPr>
            <a:r>
              <a:rPr lang="en-US" sz="1800" b="0" i="0" dirty="0" smtClean="0">
                <a:solidFill>
                  <a:srgbClr val="008000"/>
                </a:solidFill>
                <a:effectLst/>
                <a:latin typeface="Consolas"/>
              </a:rPr>
              <a:t>//Storing data:</a:t>
            </a:r>
            <a:br>
              <a:rPr lang="en-US" sz="1800" b="0" i="0" dirty="0" smtClean="0">
                <a:solidFill>
                  <a:srgbClr val="008000"/>
                </a:solidFill>
                <a:effectLst/>
                <a:latin typeface="Consolas"/>
              </a:rPr>
            </a:br>
            <a:r>
              <a:rPr lang="en-US" sz="1800" b="0" i="0" dirty="0" err="1" smtClean="0">
                <a:solidFill>
                  <a:srgbClr val="000000"/>
                </a:solidFill>
                <a:effectLst/>
                <a:latin typeface="Consolas"/>
              </a:rPr>
              <a:t>myObj</a:t>
            </a:r>
            <a:r>
              <a:rPr lang="en-US" sz="1800" b="0" i="0" dirty="0" smtClean="0">
                <a:solidFill>
                  <a:srgbClr val="000000"/>
                </a:solidFill>
                <a:effectLst/>
                <a:latin typeface="Consolas"/>
              </a:rPr>
              <a:t> =</a:t>
            </a:r>
            <a:r>
              <a:rPr lang="en-US" sz="1800" b="0" i="0" dirty="0" smtClean="0">
                <a:solidFill>
                  <a:srgbClr val="FF0000"/>
                </a:solidFill>
                <a:effectLst/>
                <a:latin typeface="Consolas"/>
              </a:rPr>
              <a:t> </a:t>
            </a:r>
            <a:r>
              <a:rPr lang="en-US" sz="1800" b="0" i="0" dirty="0" smtClean="0">
                <a:solidFill>
                  <a:srgbClr val="000000"/>
                </a:solidFill>
                <a:effectLst/>
                <a:latin typeface="Consolas"/>
              </a:rPr>
              <a:t>{ </a:t>
            </a:r>
            <a:r>
              <a:rPr lang="en-US" sz="1800" b="0" i="0" dirty="0" smtClean="0">
                <a:solidFill>
                  <a:srgbClr val="A52A2A"/>
                </a:solidFill>
                <a:effectLst/>
                <a:latin typeface="Consolas"/>
              </a:rPr>
              <a:t>"</a:t>
            </a:r>
            <a:r>
              <a:rPr lang="en-US" sz="1800" b="0" i="0" dirty="0" err="1" smtClean="0">
                <a:solidFill>
                  <a:srgbClr val="A52A2A"/>
                </a:solidFill>
                <a:effectLst/>
                <a:latin typeface="Consolas"/>
              </a:rPr>
              <a:t>name"</a:t>
            </a:r>
            <a:r>
              <a:rPr lang="en-US" sz="1800" b="0" i="0" dirty="0" err="1" smtClean="0">
                <a:solidFill>
                  <a:srgbClr val="000000"/>
                </a:solidFill>
                <a:effectLst/>
                <a:latin typeface="Consolas"/>
              </a:rPr>
              <a:t>:</a:t>
            </a:r>
            <a:r>
              <a:rPr lang="en-US" sz="1800" b="0" i="0" dirty="0" err="1" smtClean="0">
                <a:solidFill>
                  <a:srgbClr val="A52A2A"/>
                </a:solidFill>
                <a:effectLst/>
                <a:latin typeface="Consolas"/>
              </a:rPr>
              <a:t>"John</a:t>
            </a:r>
            <a:r>
              <a:rPr lang="en-US" sz="1800" b="0" i="0" dirty="0" smtClean="0">
                <a:solidFill>
                  <a:srgbClr val="A52A2A"/>
                </a:solidFill>
                <a:effectLst/>
                <a:latin typeface="Consolas"/>
              </a:rPr>
              <a:t>"</a:t>
            </a:r>
            <a:r>
              <a:rPr lang="en-US" sz="1800" b="0" i="0" dirty="0" smtClean="0">
                <a:solidFill>
                  <a:srgbClr val="000000"/>
                </a:solidFill>
                <a:effectLst/>
                <a:latin typeface="Consolas"/>
              </a:rPr>
              <a:t>, </a:t>
            </a:r>
            <a:r>
              <a:rPr lang="en-US" sz="1800" b="0" i="0" dirty="0" smtClean="0">
                <a:solidFill>
                  <a:srgbClr val="A52A2A"/>
                </a:solidFill>
                <a:effectLst/>
                <a:latin typeface="Consolas"/>
              </a:rPr>
              <a:t>"age"</a:t>
            </a:r>
            <a:r>
              <a:rPr lang="en-US" sz="1800" b="0" i="0" dirty="0" smtClean="0">
                <a:solidFill>
                  <a:srgbClr val="000000"/>
                </a:solidFill>
                <a:effectLst/>
                <a:latin typeface="Consolas"/>
              </a:rPr>
              <a:t>:</a:t>
            </a:r>
            <a:r>
              <a:rPr lang="en-US" sz="1800" b="0" i="0" dirty="0" smtClean="0">
                <a:solidFill>
                  <a:srgbClr val="FF0000"/>
                </a:solidFill>
                <a:effectLst/>
                <a:latin typeface="Consolas"/>
              </a:rPr>
              <a:t>30</a:t>
            </a:r>
            <a:r>
              <a:rPr lang="en-US" sz="1800" b="0" i="0" dirty="0" smtClean="0">
                <a:solidFill>
                  <a:srgbClr val="000000"/>
                </a:solidFill>
                <a:effectLst/>
                <a:latin typeface="Consolas"/>
              </a:rPr>
              <a:t>, </a:t>
            </a:r>
            <a:r>
              <a:rPr lang="en-US" sz="1800" b="0" i="0" dirty="0" smtClean="0">
                <a:solidFill>
                  <a:srgbClr val="A52A2A"/>
                </a:solidFill>
                <a:effectLst/>
                <a:latin typeface="Consolas"/>
              </a:rPr>
              <a:t>"</a:t>
            </a:r>
            <a:r>
              <a:rPr lang="en-US" sz="1800" b="0" i="0" dirty="0" err="1" smtClean="0">
                <a:solidFill>
                  <a:srgbClr val="A52A2A"/>
                </a:solidFill>
                <a:effectLst/>
                <a:latin typeface="Consolas"/>
              </a:rPr>
              <a:t>city"</a:t>
            </a:r>
            <a:r>
              <a:rPr lang="en-US" sz="1800" b="0" i="0" dirty="0" err="1" smtClean="0">
                <a:solidFill>
                  <a:srgbClr val="000000"/>
                </a:solidFill>
                <a:effectLst/>
                <a:latin typeface="Consolas"/>
              </a:rPr>
              <a:t>:</a:t>
            </a:r>
            <a:r>
              <a:rPr lang="en-US" sz="1800" b="0" i="0" dirty="0" err="1" smtClean="0">
                <a:solidFill>
                  <a:srgbClr val="A52A2A"/>
                </a:solidFill>
                <a:effectLst/>
                <a:latin typeface="Consolas"/>
              </a:rPr>
              <a:t>"New</a:t>
            </a:r>
            <a:r>
              <a:rPr lang="en-US" sz="1800" b="0" i="0" dirty="0" smtClean="0">
                <a:solidFill>
                  <a:srgbClr val="A52A2A"/>
                </a:solidFill>
                <a:effectLst/>
                <a:latin typeface="Consolas"/>
              </a:rPr>
              <a:t> York"</a:t>
            </a:r>
            <a:r>
              <a:rPr lang="en-US" sz="1800" b="0" i="0" dirty="0" smtClean="0">
                <a:solidFill>
                  <a:srgbClr val="000000"/>
                </a:solidFill>
                <a:effectLst/>
                <a:latin typeface="Consolas"/>
              </a:rPr>
              <a:t> };</a:t>
            </a:r>
            <a:r>
              <a:rPr lang="en-US" sz="1800" dirty="0" smtClean="0"/>
              <a:t/>
            </a:r>
            <a:br>
              <a:rPr lang="en-US" sz="1800" dirty="0" smtClean="0"/>
            </a:br>
            <a:r>
              <a:rPr lang="en-US" sz="1800" b="0" i="0" dirty="0" err="1" smtClean="0">
                <a:solidFill>
                  <a:srgbClr val="000000"/>
                </a:solidFill>
                <a:effectLst/>
                <a:latin typeface="Consolas"/>
              </a:rPr>
              <a:t>myJSON</a:t>
            </a:r>
            <a:r>
              <a:rPr lang="en-US" sz="1800" b="0" i="0" dirty="0" smtClean="0">
                <a:solidFill>
                  <a:srgbClr val="000000"/>
                </a:solidFill>
                <a:effectLst/>
                <a:latin typeface="Consolas"/>
              </a:rPr>
              <a:t> = </a:t>
            </a:r>
            <a:r>
              <a:rPr lang="en-US" sz="1800" b="0" i="0" dirty="0" err="1" smtClean="0">
                <a:solidFill>
                  <a:srgbClr val="000000"/>
                </a:solidFill>
                <a:effectLst/>
                <a:latin typeface="Consolas"/>
              </a:rPr>
              <a:t>JSON.stringify</a:t>
            </a:r>
            <a:r>
              <a:rPr lang="en-US" sz="1800" b="0" i="0" dirty="0" smtClean="0">
                <a:solidFill>
                  <a:srgbClr val="000000"/>
                </a:solidFill>
                <a:effectLst/>
                <a:latin typeface="Consolas"/>
              </a:rPr>
              <a:t>(</a:t>
            </a:r>
            <a:r>
              <a:rPr lang="en-US" sz="1800" b="0" i="0" dirty="0" err="1" smtClean="0">
                <a:solidFill>
                  <a:srgbClr val="000000"/>
                </a:solidFill>
                <a:effectLst/>
                <a:latin typeface="Consolas"/>
              </a:rPr>
              <a:t>myObj</a:t>
            </a:r>
            <a:r>
              <a:rPr lang="en-US" sz="1800" b="0" i="0" dirty="0" smtClean="0">
                <a:solidFill>
                  <a:srgbClr val="000000"/>
                </a:solidFill>
                <a:effectLst/>
                <a:latin typeface="Consolas"/>
              </a:rPr>
              <a:t>);</a:t>
            </a:r>
            <a:r>
              <a:rPr lang="en-US" sz="1800" dirty="0" smtClean="0"/>
              <a:t/>
            </a:r>
            <a:br>
              <a:rPr lang="en-US" sz="1800" dirty="0" smtClean="0"/>
            </a:br>
            <a:r>
              <a:rPr lang="en-US" sz="1800" b="0" i="0" dirty="0" err="1" smtClean="0">
                <a:solidFill>
                  <a:srgbClr val="000000"/>
                </a:solidFill>
                <a:effectLst/>
                <a:latin typeface="Consolas"/>
              </a:rPr>
              <a:t>localStorage.setItem</a:t>
            </a:r>
            <a:r>
              <a:rPr lang="en-US" sz="1800" b="0" i="0" dirty="0" smtClean="0">
                <a:solidFill>
                  <a:srgbClr val="000000"/>
                </a:solidFill>
                <a:effectLst/>
                <a:latin typeface="Consolas"/>
              </a:rPr>
              <a:t>(</a:t>
            </a:r>
            <a:r>
              <a:rPr lang="en-US" sz="1800" b="0" i="0" dirty="0" smtClean="0">
                <a:solidFill>
                  <a:srgbClr val="A52A2A"/>
                </a:solidFill>
                <a:effectLst/>
                <a:latin typeface="Consolas"/>
              </a:rPr>
              <a:t>"</a:t>
            </a:r>
            <a:r>
              <a:rPr lang="en-US" sz="1800" b="0" i="0" dirty="0" err="1" smtClean="0">
                <a:solidFill>
                  <a:srgbClr val="A52A2A"/>
                </a:solidFill>
                <a:effectLst/>
                <a:latin typeface="Consolas"/>
              </a:rPr>
              <a:t>testJSON</a:t>
            </a:r>
            <a:r>
              <a:rPr lang="en-US" sz="1800" b="0" i="0" dirty="0" smtClean="0">
                <a:solidFill>
                  <a:srgbClr val="A52A2A"/>
                </a:solidFill>
                <a:effectLst/>
                <a:latin typeface="Consolas"/>
              </a:rPr>
              <a:t>"</a:t>
            </a:r>
            <a:r>
              <a:rPr lang="en-US" sz="1800" b="0" i="0" dirty="0" smtClean="0">
                <a:solidFill>
                  <a:srgbClr val="000000"/>
                </a:solidFill>
                <a:effectLst/>
                <a:latin typeface="Consolas"/>
              </a:rPr>
              <a:t>, </a:t>
            </a:r>
            <a:r>
              <a:rPr lang="en-US" sz="1800" b="0" i="0" dirty="0" err="1" smtClean="0">
                <a:solidFill>
                  <a:srgbClr val="000000"/>
                </a:solidFill>
                <a:effectLst/>
                <a:latin typeface="Consolas"/>
              </a:rPr>
              <a:t>myJSON</a:t>
            </a:r>
            <a:r>
              <a:rPr lang="en-US" sz="1800" b="0" i="0" dirty="0" smtClean="0">
                <a:solidFill>
                  <a:srgbClr val="000000"/>
                </a:solidFill>
                <a:effectLst/>
                <a:latin typeface="Consolas"/>
              </a:rPr>
              <a:t>);</a:t>
            </a:r>
            <a:r>
              <a:rPr lang="en-US" sz="1800" dirty="0" smtClean="0"/>
              <a:t/>
            </a:r>
            <a:br>
              <a:rPr lang="en-US" sz="1800" dirty="0" smtClean="0"/>
            </a:br>
            <a:r>
              <a:rPr lang="en-US" sz="1800" dirty="0" smtClean="0"/>
              <a:t/>
            </a:r>
            <a:br>
              <a:rPr lang="en-US" sz="1800" dirty="0" smtClean="0"/>
            </a:br>
            <a:r>
              <a:rPr lang="en-US" sz="1800" b="0" i="0" dirty="0" smtClean="0">
                <a:solidFill>
                  <a:srgbClr val="008000"/>
                </a:solidFill>
                <a:effectLst/>
                <a:latin typeface="Consolas"/>
              </a:rPr>
              <a:t>//Retrieving data:</a:t>
            </a:r>
            <a:br>
              <a:rPr lang="en-US" sz="1800" b="0" i="0" dirty="0" smtClean="0">
                <a:solidFill>
                  <a:srgbClr val="008000"/>
                </a:solidFill>
                <a:effectLst/>
                <a:latin typeface="Consolas"/>
              </a:rPr>
            </a:br>
            <a:r>
              <a:rPr lang="en-US" sz="1800" b="0" i="0" dirty="0" smtClean="0">
                <a:solidFill>
                  <a:srgbClr val="000000"/>
                </a:solidFill>
                <a:effectLst/>
                <a:latin typeface="Consolas"/>
              </a:rPr>
              <a:t>text = </a:t>
            </a:r>
            <a:r>
              <a:rPr lang="en-US" sz="1800" b="0" i="0" dirty="0" err="1" smtClean="0">
                <a:solidFill>
                  <a:srgbClr val="000000"/>
                </a:solidFill>
                <a:effectLst/>
                <a:latin typeface="Consolas"/>
              </a:rPr>
              <a:t>localStorage.getItem</a:t>
            </a:r>
            <a:r>
              <a:rPr lang="en-US" sz="1800" b="0" i="0" dirty="0" smtClean="0">
                <a:solidFill>
                  <a:srgbClr val="000000"/>
                </a:solidFill>
                <a:effectLst/>
                <a:latin typeface="Consolas"/>
              </a:rPr>
              <a:t>(</a:t>
            </a:r>
            <a:r>
              <a:rPr lang="en-US" sz="1800" b="0" i="0" dirty="0" smtClean="0">
                <a:solidFill>
                  <a:srgbClr val="A52A2A"/>
                </a:solidFill>
                <a:effectLst/>
                <a:latin typeface="Consolas"/>
              </a:rPr>
              <a:t>"</a:t>
            </a:r>
            <a:r>
              <a:rPr lang="en-US" sz="1800" b="0" i="0" dirty="0" err="1" smtClean="0">
                <a:solidFill>
                  <a:srgbClr val="A52A2A"/>
                </a:solidFill>
                <a:effectLst/>
                <a:latin typeface="Consolas"/>
              </a:rPr>
              <a:t>testJSON</a:t>
            </a:r>
            <a:r>
              <a:rPr lang="en-US" sz="1800" b="0" i="0" dirty="0" smtClean="0">
                <a:solidFill>
                  <a:srgbClr val="A52A2A"/>
                </a:solidFill>
                <a:effectLst/>
                <a:latin typeface="Consolas"/>
              </a:rPr>
              <a:t>"</a:t>
            </a:r>
            <a:r>
              <a:rPr lang="en-US" sz="1800" b="0" i="0" dirty="0" smtClean="0">
                <a:solidFill>
                  <a:srgbClr val="000000"/>
                </a:solidFill>
                <a:effectLst/>
                <a:latin typeface="Consolas"/>
              </a:rPr>
              <a:t>);</a:t>
            </a:r>
            <a:r>
              <a:rPr lang="en-US" sz="1800" dirty="0" smtClean="0"/>
              <a:t/>
            </a:r>
            <a:br>
              <a:rPr lang="en-US" sz="1800" dirty="0" smtClean="0"/>
            </a:br>
            <a:r>
              <a:rPr lang="en-US" sz="1800" b="0" i="0" dirty="0" err="1" smtClean="0">
                <a:solidFill>
                  <a:srgbClr val="000000"/>
                </a:solidFill>
                <a:effectLst/>
                <a:latin typeface="Consolas"/>
              </a:rPr>
              <a:t>obj</a:t>
            </a:r>
            <a:r>
              <a:rPr lang="en-US" sz="1800" b="0" i="0" dirty="0" smtClean="0">
                <a:solidFill>
                  <a:srgbClr val="000000"/>
                </a:solidFill>
                <a:effectLst/>
                <a:latin typeface="Consolas"/>
              </a:rPr>
              <a:t> = </a:t>
            </a:r>
            <a:r>
              <a:rPr lang="en-US" sz="1800" b="0" i="0" dirty="0" err="1" smtClean="0">
                <a:solidFill>
                  <a:srgbClr val="000000"/>
                </a:solidFill>
                <a:effectLst/>
                <a:latin typeface="Consolas"/>
              </a:rPr>
              <a:t>JSON.parse</a:t>
            </a:r>
            <a:r>
              <a:rPr lang="en-US" sz="1800" b="0" i="0" dirty="0" smtClean="0">
                <a:solidFill>
                  <a:srgbClr val="000000"/>
                </a:solidFill>
                <a:effectLst/>
                <a:latin typeface="Consolas"/>
              </a:rPr>
              <a:t>(text);</a:t>
            </a:r>
            <a:r>
              <a:rPr lang="en-US" sz="1800" dirty="0" smtClean="0"/>
              <a:t/>
            </a:r>
            <a:br>
              <a:rPr lang="en-US" sz="1800" dirty="0" smtClean="0"/>
            </a:br>
            <a:r>
              <a:rPr lang="en-US" sz="1800" b="0" i="0" dirty="0" err="1" smtClean="0">
                <a:solidFill>
                  <a:srgbClr val="000000"/>
                </a:solidFill>
                <a:effectLst/>
                <a:latin typeface="Consolas"/>
              </a:rPr>
              <a:t>document.write</a:t>
            </a:r>
            <a:r>
              <a:rPr lang="en-US" sz="1800" b="0" i="0" dirty="0" smtClean="0">
                <a:solidFill>
                  <a:srgbClr val="000000"/>
                </a:solidFill>
                <a:effectLst/>
                <a:latin typeface="Consolas"/>
              </a:rPr>
              <a:t>(obj.name);</a:t>
            </a:r>
            <a:endParaRPr lang="en-US" sz="1800" dirty="0"/>
          </a:p>
        </p:txBody>
      </p:sp>
    </p:spTree>
    <p:extLst>
      <p:ext uri="{BB962C8B-B14F-4D97-AF65-F5344CB8AC3E}">
        <p14:creationId xmlns:p14="http://schemas.microsoft.com/office/powerpoint/2010/main" val="4290982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Verification - </a:t>
            </a:r>
            <a:r>
              <a:rPr lang="en-US" dirty="0" smtClean="0">
                <a:hlinkClick r:id="rId2"/>
              </a:rPr>
              <a:t>Link</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14604" y="1600200"/>
            <a:ext cx="3914792" cy="4525963"/>
          </a:xfrm>
        </p:spPr>
      </p:pic>
    </p:spTree>
    <p:extLst>
      <p:ext uri="{BB962C8B-B14F-4D97-AF65-F5344CB8AC3E}">
        <p14:creationId xmlns:p14="http://schemas.microsoft.com/office/powerpoint/2010/main" val="260032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HTML Local Storage </a:t>
            </a:r>
            <a:r>
              <a:rPr lang="en-US" dirty="0" smtClean="0"/>
              <a:t>Objects</a:t>
            </a:r>
            <a:endParaRPr lang="en-US" dirty="0"/>
          </a:p>
        </p:txBody>
      </p:sp>
      <p:sp>
        <p:nvSpPr>
          <p:cNvPr id="3" name="Content Placeholder 2"/>
          <p:cNvSpPr>
            <a:spLocks noGrp="1"/>
          </p:cNvSpPr>
          <p:nvPr>
            <p:ph idx="1"/>
          </p:nvPr>
        </p:nvSpPr>
        <p:spPr/>
        <p:txBody>
          <a:bodyPr/>
          <a:lstStyle/>
          <a:p>
            <a:pPr marL="0" indent="0">
              <a:buNone/>
            </a:pPr>
            <a:r>
              <a:rPr lang="en-US" dirty="0"/>
              <a:t>HTML local storage provides two objects for storing data on the client:</a:t>
            </a:r>
          </a:p>
          <a:p>
            <a:pPr marL="514350" indent="-514350">
              <a:buFont typeface="+mj-lt"/>
              <a:buAutoNum type="arabicPeriod"/>
            </a:pPr>
            <a:r>
              <a:rPr lang="en-US" dirty="0" err="1" smtClean="0"/>
              <a:t>window.localStorage</a:t>
            </a:r>
            <a:r>
              <a:rPr lang="en-US" dirty="0" smtClean="0"/>
              <a:t> </a:t>
            </a:r>
            <a:r>
              <a:rPr lang="en-US" dirty="0"/>
              <a:t>- stores data with no expiration date</a:t>
            </a:r>
          </a:p>
          <a:p>
            <a:pPr marL="514350" indent="-514350">
              <a:buFont typeface="+mj-lt"/>
              <a:buAutoNum type="arabicPeriod"/>
            </a:pPr>
            <a:r>
              <a:rPr lang="en-US" dirty="0" err="1"/>
              <a:t>window.sessionStorage</a:t>
            </a:r>
            <a:r>
              <a:rPr lang="en-US" dirty="0"/>
              <a:t> - stores data for one session (data is lost when the browser tab is closed</a:t>
            </a:r>
            <a:r>
              <a:rPr lang="en-US" dirty="0" smtClean="0"/>
              <a:t>)</a:t>
            </a:r>
            <a:endParaRPr lang="en-US" dirty="0"/>
          </a:p>
        </p:txBody>
      </p:sp>
    </p:spTree>
    <p:extLst>
      <p:ext uri="{BB962C8B-B14F-4D97-AF65-F5344CB8AC3E}">
        <p14:creationId xmlns:p14="http://schemas.microsoft.com/office/powerpoint/2010/main" val="117877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a:t>
            </a:r>
            <a:endParaRPr lang="en-US" dirty="0"/>
          </a:p>
        </p:txBody>
      </p:sp>
      <p:sp>
        <p:nvSpPr>
          <p:cNvPr id="3" name="Content Placeholder 2"/>
          <p:cNvSpPr>
            <a:spLocks noGrp="1"/>
          </p:cNvSpPr>
          <p:nvPr>
            <p:ph idx="1"/>
          </p:nvPr>
        </p:nvSpPr>
        <p:spPr/>
        <p:txBody>
          <a:bodyPr>
            <a:normAutofit/>
          </a:bodyPr>
          <a:lstStyle/>
          <a:p>
            <a:pPr marL="0" indent="0">
              <a:buNone/>
            </a:pPr>
            <a:r>
              <a:rPr lang="en-US" sz="2800" b="0" i="0" dirty="0" smtClean="0">
                <a:solidFill>
                  <a:srgbClr val="0000CD"/>
                </a:solidFill>
                <a:effectLst/>
                <a:latin typeface="Consolas"/>
              </a:rPr>
              <a:t>if</a:t>
            </a:r>
            <a:r>
              <a:rPr lang="en-US" sz="2800" b="0" i="0" dirty="0" smtClean="0">
                <a:solidFill>
                  <a:srgbClr val="000000"/>
                </a:solidFill>
                <a:effectLst/>
                <a:latin typeface="Consolas"/>
              </a:rPr>
              <a:t> (</a:t>
            </a:r>
            <a:r>
              <a:rPr lang="en-US" sz="2800" b="0" i="0" dirty="0" err="1" smtClean="0">
                <a:solidFill>
                  <a:srgbClr val="0000CD"/>
                </a:solidFill>
                <a:effectLst/>
                <a:latin typeface="Consolas"/>
              </a:rPr>
              <a:t>typeof</a:t>
            </a:r>
            <a:r>
              <a:rPr lang="en-US" sz="2800" b="0" i="0" dirty="0" smtClean="0">
                <a:solidFill>
                  <a:srgbClr val="000000"/>
                </a:solidFill>
                <a:effectLst/>
                <a:latin typeface="Consolas"/>
              </a:rPr>
              <a:t>(Storage) !== </a:t>
            </a:r>
            <a:r>
              <a:rPr lang="en-US" sz="2800" b="0" i="0" dirty="0" smtClean="0">
                <a:solidFill>
                  <a:srgbClr val="A52A2A"/>
                </a:solidFill>
                <a:effectLst/>
                <a:latin typeface="Consolas"/>
              </a:rPr>
              <a:t>"undefined"</a:t>
            </a:r>
            <a:r>
              <a:rPr lang="en-US" sz="2800" b="0" i="0" dirty="0" smtClean="0">
                <a:solidFill>
                  <a:srgbClr val="000000"/>
                </a:solidFill>
                <a:effectLst/>
                <a:latin typeface="Consolas"/>
              </a:rPr>
              <a:t>) {</a:t>
            </a:r>
            <a:r>
              <a:rPr lang="en-US" sz="2800" dirty="0" smtClean="0"/>
              <a:t/>
            </a:r>
            <a:br>
              <a:rPr lang="en-US" sz="2800" dirty="0" smtClean="0"/>
            </a:br>
            <a:r>
              <a:rPr lang="en-US" sz="2800" b="0" i="0" dirty="0" smtClean="0">
                <a:solidFill>
                  <a:srgbClr val="000000"/>
                </a:solidFill>
                <a:effectLst/>
                <a:latin typeface="Consolas"/>
              </a:rPr>
              <a:t>    </a:t>
            </a:r>
            <a:r>
              <a:rPr lang="en-US" sz="2800" b="0" i="0" dirty="0" smtClean="0">
                <a:solidFill>
                  <a:srgbClr val="008000"/>
                </a:solidFill>
                <a:effectLst/>
                <a:latin typeface="Consolas"/>
              </a:rPr>
              <a:t>// </a:t>
            </a:r>
            <a:r>
              <a:rPr lang="en-US" sz="2800" b="0" i="1" dirty="0" smtClean="0">
                <a:solidFill>
                  <a:srgbClr val="008000"/>
                </a:solidFill>
                <a:effectLst/>
                <a:latin typeface="Consolas"/>
              </a:rPr>
              <a:t>Code for </a:t>
            </a:r>
          </a:p>
          <a:p>
            <a:pPr marL="0" indent="0">
              <a:buNone/>
            </a:pPr>
            <a:r>
              <a:rPr lang="en-US" sz="2800" i="1" dirty="0">
                <a:solidFill>
                  <a:srgbClr val="008000"/>
                </a:solidFill>
                <a:latin typeface="Consolas"/>
              </a:rPr>
              <a:t> </a:t>
            </a:r>
            <a:r>
              <a:rPr lang="en-US" sz="2800" i="1" dirty="0" smtClean="0">
                <a:solidFill>
                  <a:srgbClr val="008000"/>
                </a:solidFill>
                <a:latin typeface="Consolas"/>
              </a:rPr>
              <a:t>  </a:t>
            </a:r>
            <a:r>
              <a:rPr lang="en-US" sz="2800" b="0" i="1" dirty="0" smtClean="0">
                <a:solidFill>
                  <a:srgbClr val="008000"/>
                </a:solidFill>
                <a:effectLst/>
                <a:latin typeface="Consolas"/>
              </a:rPr>
              <a:t>// </a:t>
            </a:r>
            <a:r>
              <a:rPr lang="en-US" sz="2800" b="0" i="1" dirty="0" err="1" smtClean="0">
                <a:solidFill>
                  <a:srgbClr val="008000"/>
                </a:solidFill>
                <a:effectLst/>
                <a:latin typeface="Consolas"/>
              </a:rPr>
              <a:t>localStorage</a:t>
            </a:r>
            <a:r>
              <a:rPr lang="en-US" sz="2800" b="0" i="1" dirty="0" smtClean="0">
                <a:solidFill>
                  <a:srgbClr val="008000"/>
                </a:solidFill>
                <a:effectLst/>
                <a:latin typeface="Consolas"/>
              </a:rPr>
              <a:t>/</a:t>
            </a:r>
            <a:r>
              <a:rPr lang="en-US" sz="2800" b="0" i="1" dirty="0" err="1" smtClean="0">
                <a:solidFill>
                  <a:srgbClr val="008000"/>
                </a:solidFill>
                <a:effectLst/>
                <a:latin typeface="Consolas"/>
              </a:rPr>
              <a:t>sessionStorage</a:t>
            </a:r>
            <a:r>
              <a:rPr lang="en-US" sz="2800" b="0" i="1" dirty="0" smtClean="0">
                <a:solidFill>
                  <a:srgbClr val="008000"/>
                </a:solidFill>
                <a:effectLst/>
                <a:latin typeface="Consolas"/>
              </a:rPr>
              <a:t>.</a:t>
            </a:r>
            <a:r>
              <a:rPr lang="en-US" sz="2800" b="0" i="0" dirty="0" smtClean="0">
                <a:solidFill>
                  <a:srgbClr val="008000"/>
                </a:solidFill>
                <a:effectLst/>
                <a:latin typeface="Consolas"/>
              </a:rPr>
              <a:t/>
            </a:r>
            <a:br>
              <a:rPr lang="en-US" sz="2800" b="0" i="0" dirty="0" smtClean="0">
                <a:solidFill>
                  <a:srgbClr val="008000"/>
                </a:solidFill>
                <a:effectLst/>
                <a:latin typeface="Consolas"/>
              </a:rPr>
            </a:br>
            <a:r>
              <a:rPr lang="en-US" sz="2800" b="0" i="0" dirty="0" smtClean="0">
                <a:solidFill>
                  <a:srgbClr val="000000"/>
                </a:solidFill>
                <a:effectLst/>
                <a:latin typeface="Consolas"/>
              </a:rPr>
              <a:t>}</a:t>
            </a:r>
            <a:r>
              <a:rPr lang="en-US" sz="2800" b="0" i="0" dirty="0" smtClean="0">
                <a:solidFill>
                  <a:srgbClr val="FF0000"/>
                </a:solidFill>
                <a:effectLst/>
                <a:latin typeface="Consolas"/>
              </a:rPr>
              <a:t> </a:t>
            </a:r>
            <a:r>
              <a:rPr lang="en-US" sz="2800" b="0" i="0" dirty="0" smtClean="0">
                <a:solidFill>
                  <a:srgbClr val="0000CD"/>
                </a:solidFill>
                <a:effectLst/>
                <a:latin typeface="Consolas"/>
              </a:rPr>
              <a:t>else</a:t>
            </a:r>
            <a:r>
              <a:rPr lang="en-US" sz="2800" b="0" i="0" dirty="0" smtClean="0">
                <a:solidFill>
                  <a:srgbClr val="000000"/>
                </a:solidFill>
                <a:effectLst/>
                <a:latin typeface="Consolas"/>
              </a:rPr>
              <a:t> {</a:t>
            </a:r>
            <a:r>
              <a:rPr lang="en-US" sz="2800" dirty="0" smtClean="0"/>
              <a:t/>
            </a:r>
            <a:br>
              <a:rPr lang="en-US" sz="2800" dirty="0" smtClean="0"/>
            </a:br>
            <a:r>
              <a:rPr lang="en-US" sz="2800" b="0" i="0" dirty="0" smtClean="0">
                <a:solidFill>
                  <a:srgbClr val="000000"/>
                </a:solidFill>
                <a:effectLst/>
                <a:latin typeface="Consolas"/>
              </a:rPr>
              <a:t>    </a:t>
            </a:r>
            <a:r>
              <a:rPr lang="en-US" sz="2800" b="0" i="0" dirty="0" smtClean="0">
                <a:solidFill>
                  <a:srgbClr val="008000"/>
                </a:solidFill>
                <a:effectLst/>
                <a:latin typeface="Consolas"/>
              </a:rPr>
              <a:t>// Sorry! No Web Storage support..</a:t>
            </a:r>
            <a:br>
              <a:rPr lang="en-US" sz="2800" b="0" i="0" dirty="0" smtClean="0">
                <a:solidFill>
                  <a:srgbClr val="008000"/>
                </a:solidFill>
                <a:effectLst/>
                <a:latin typeface="Consolas"/>
              </a:rPr>
            </a:br>
            <a:r>
              <a:rPr lang="en-US" sz="2800" b="0" i="0" dirty="0" smtClean="0">
                <a:solidFill>
                  <a:srgbClr val="000000"/>
                </a:solidFill>
                <a:effectLst/>
                <a:latin typeface="Consolas"/>
              </a:rPr>
              <a:t>}</a:t>
            </a:r>
            <a:endParaRPr lang="en-US" sz="2800" dirty="0"/>
          </a:p>
        </p:txBody>
      </p:sp>
    </p:spTree>
    <p:extLst>
      <p:ext uri="{BB962C8B-B14F-4D97-AF65-F5344CB8AC3E}">
        <p14:creationId xmlns:p14="http://schemas.microsoft.com/office/powerpoint/2010/main" val="247545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a:t>
            </a:r>
            <a:r>
              <a:rPr lang="en-US" dirty="0" err="1"/>
              <a:t>localStorage</a:t>
            </a:r>
            <a:r>
              <a:rPr lang="en-US" dirty="0"/>
              <a:t> </a:t>
            </a:r>
            <a:r>
              <a:rPr lang="en-US" dirty="0" smtClean="0"/>
              <a:t>Object</a:t>
            </a:r>
            <a:endParaRPr lang="en-US" dirty="0"/>
          </a:p>
        </p:txBody>
      </p:sp>
      <p:sp>
        <p:nvSpPr>
          <p:cNvPr id="3" name="Content Placeholder 2"/>
          <p:cNvSpPr>
            <a:spLocks noGrp="1"/>
          </p:cNvSpPr>
          <p:nvPr>
            <p:ph idx="1"/>
          </p:nvPr>
        </p:nvSpPr>
        <p:spPr/>
        <p:txBody>
          <a:bodyPr>
            <a:normAutofit/>
          </a:bodyPr>
          <a:lstStyle/>
          <a:p>
            <a:pPr marL="0" indent="0">
              <a:buNone/>
            </a:pPr>
            <a:r>
              <a:rPr lang="en-US" dirty="0"/>
              <a:t>The </a:t>
            </a:r>
            <a:r>
              <a:rPr lang="en-US" dirty="0" err="1"/>
              <a:t>localStorage</a:t>
            </a:r>
            <a:r>
              <a:rPr lang="en-US" dirty="0"/>
              <a:t> object stores the data with no expiration date. The data will not be deleted when the browser is </a:t>
            </a:r>
            <a:r>
              <a:rPr lang="en-US" dirty="0" smtClean="0"/>
              <a:t>closed.</a:t>
            </a:r>
          </a:p>
          <a:p>
            <a:pPr marL="0" indent="0">
              <a:buNone/>
            </a:pPr>
            <a:endParaRPr lang="en-US" dirty="0"/>
          </a:p>
          <a:p>
            <a:pPr marL="0" indent="0">
              <a:buNone/>
            </a:pPr>
            <a:r>
              <a:rPr lang="en-US" sz="2400" b="0" i="0" dirty="0" smtClean="0">
                <a:solidFill>
                  <a:srgbClr val="008000"/>
                </a:solidFill>
                <a:effectLst/>
                <a:latin typeface="Consolas"/>
              </a:rPr>
              <a:t>// Store</a:t>
            </a:r>
            <a:br>
              <a:rPr lang="en-US" sz="2400" b="0" i="0" dirty="0" smtClean="0">
                <a:solidFill>
                  <a:srgbClr val="008000"/>
                </a:solidFill>
                <a:effectLst/>
                <a:latin typeface="Consolas"/>
              </a:rPr>
            </a:br>
            <a:r>
              <a:rPr lang="en-US" sz="2400" b="0" i="0" dirty="0" err="1" smtClean="0">
                <a:solidFill>
                  <a:srgbClr val="000000"/>
                </a:solidFill>
                <a:effectLst/>
                <a:latin typeface="Consolas"/>
              </a:rPr>
              <a:t>localStorage.setItem</a:t>
            </a:r>
            <a:r>
              <a:rPr lang="en-US" sz="2400" b="0" i="0" dirty="0" smtClean="0">
                <a:solidFill>
                  <a:srgbClr val="000000"/>
                </a:solidFill>
                <a:effectLst/>
                <a:latin typeface="Consolas"/>
              </a:rPr>
              <a:t>(</a:t>
            </a:r>
            <a:r>
              <a:rPr lang="en-US" sz="2400" b="0" i="0" dirty="0" smtClean="0">
                <a:solidFill>
                  <a:srgbClr val="A52A2A"/>
                </a:solidFill>
                <a:effectLst/>
                <a:latin typeface="Consolas"/>
              </a:rPr>
              <a:t>"</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a:t>
            </a:r>
            <a:r>
              <a:rPr lang="en-US" sz="2400" b="0" i="0" dirty="0" smtClean="0">
                <a:solidFill>
                  <a:srgbClr val="000000"/>
                </a:solidFill>
                <a:effectLst/>
                <a:latin typeface="Consolas"/>
              </a:rPr>
              <a:t>, </a:t>
            </a:r>
            <a:r>
              <a:rPr lang="en-US" sz="2400" b="0" i="0" dirty="0" smtClean="0">
                <a:solidFill>
                  <a:srgbClr val="A52A2A"/>
                </a:solidFill>
                <a:effectLst/>
                <a:latin typeface="Consolas"/>
              </a:rPr>
              <a:t>"Smith"</a:t>
            </a:r>
            <a:r>
              <a:rPr lang="en-US" sz="2400" b="0" i="0" dirty="0" smtClean="0">
                <a:solidFill>
                  <a:srgbClr val="000000"/>
                </a:solidFill>
                <a:effectLst/>
                <a:latin typeface="Consolas"/>
              </a:rPr>
              <a:t>);</a:t>
            </a:r>
            <a:r>
              <a:rPr lang="en-US" sz="2400" dirty="0" smtClean="0"/>
              <a:t/>
            </a:r>
            <a:br>
              <a:rPr lang="en-US" sz="2400" dirty="0" smtClean="0"/>
            </a:br>
            <a:r>
              <a:rPr lang="en-US" sz="2400" b="0" i="0" dirty="0" smtClean="0">
                <a:solidFill>
                  <a:srgbClr val="008000"/>
                </a:solidFill>
                <a:effectLst/>
                <a:latin typeface="Consolas"/>
              </a:rPr>
              <a:t>// Retrieve</a:t>
            </a:r>
            <a:br>
              <a:rPr lang="en-US" sz="2400" b="0" i="0" dirty="0" smtClean="0">
                <a:solidFill>
                  <a:srgbClr val="008000"/>
                </a:solidFill>
                <a:effectLst/>
                <a:latin typeface="Consolas"/>
              </a:rPr>
            </a:br>
            <a:r>
              <a:rPr lang="en-US" sz="2400" b="0" i="0" dirty="0" err="1" smtClean="0">
                <a:solidFill>
                  <a:srgbClr val="000000"/>
                </a:solidFill>
                <a:effectLst/>
                <a:latin typeface="Consolas"/>
              </a:rPr>
              <a:t>var</a:t>
            </a:r>
            <a:r>
              <a:rPr lang="en-US" sz="2400" b="0" i="0" dirty="0" smtClean="0">
                <a:solidFill>
                  <a:srgbClr val="000000"/>
                </a:solidFill>
                <a:effectLst/>
                <a:latin typeface="Consolas"/>
              </a:rPr>
              <a:t> </a:t>
            </a:r>
            <a:r>
              <a:rPr lang="en-US" sz="2400" b="0" i="0" dirty="0" err="1" smtClean="0">
                <a:solidFill>
                  <a:srgbClr val="000000"/>
                </a:solidFill>
                <a:effectLst/>
                <a:latin typeface="Consolas"/>
              </a:rPr>
              <a:t>lastname</a:t>
            </a:r>
            <a:r>
              <a:rPr lang="en-US" sz="2400" b="0" i="0" dirty="0" smtClean="0">
                <a:solidFill>
                  <a:srgbClr val="000000"/>
                </a:solidFill>
                <a:effectLst/>
                <a:latin typeface="Consolas"/>
              </a:rPr>
              <a:t>=</a:t>
            </a:r>
            <a:r>
              <a:rPr lang="en-US" sz="2400" b="0" i="0" dirty="0" err="1" smtClean="0">
                <a:solidFill>
                  <a:srgbClr val="000000"/>
                </a:solidFill>
                <a:effectLst/>
                <a:latin typeface="Consolas"/>
              </a:rPr>
              <a:t>localStorage.getItem</a:t>
            </a:r>
            <a:r>
              <a:rPr lang="en-US" sz="2400" b="0" i="0" dirty="0" smtClean="0">
                <a:solidFill>
                  <a:srgbClr val="000000"/>
                </a:solidFill>
                <a:effectLst/>
                <a:latin typeface="Consolas"/>
              </a:rPr>
              <a:t>(</a:t>
            </a:r>
            <a:r>
              <a:rPr lang="en-US" sz="2400" b="0" i="0" dirty="0" smtClean="0">
                <a:solidFill>
                  <a:srgbClr val="A52A2A"/>
                </a:solidFill>
                <a:effectLst/>
                <a:latin typeface="Consolas"/>
              </a:rPr>
              <a:t>"</a:t>
            </a:r>
            <a:r>
              <a:rPr lang="en-US" sz="2400" b="0" i="0" dirty="0" err="1" smtClean="0">
                <a:solidFill>
                  <a:srgbClr val="A52A2A"/>
                </a:solidFill>
                <a:effectLst/>
                <a:latin typeface="Consolas"/>
              </a:rPr>
              <a:t>lastname</a:t>
            </a:r>
            <a:r>
              <a:rPr lang="en-US" sz="2400" b="0" i="0" dirty="0" smtClean="0">
                <a:solidFill>
                  <a:srgbClr val="A52A2A"/>
                </a:solidFill>
                <a:effectLst/>
                <a:latin typeface="Consolas"/>
              </a:rPr>
              <a:t>"</a:t>
            </a:r>
            <a:r>
              <a:rPr lang="en-US" sz="2400" b="0" i="0" dirty="0" smtClean="0">
                <a:solidFill>
                  <a:srgbClr val="000000"/>
                </a:solidFill>
                <a:effectLst/>
                <a:latin typeface="Consolas"/>
              </a:rPr>
              <a:t>);</a:t>
            </a:r>
            <a:endParaRPr lang="en-US" sz="2400" dirty="0"/>
          </a:p>
        </p:txBody>
      </p:sp>
    </p:spTree>
    <p:extLst>
      <p:ext uri="{BB962C8B-B14F-4D97-AF65-F5344CB8AC3E}">
        <p14:creationId xmlns:p14="http://schemas.microsoft.com/office/powerpoint/2010/main" val="1904199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0" i="0" dirty="0" smtClean="0">
                <a:solidFill>
                  <a:srgbClr val="000000"/>
                </a:solidFill>
                <a:effectLst/>
                <a:latin typeface="Verdana"/>
              </a:rPr>
              <a:t>The previous example could have been written like this:</a:t>
            </a:r>
          </a:p>
          <a:p>
            <a:pPr marL="0" indent="0">
              <a:buNone/>
            </a:pPr>
            <a:r>
              <a:rPr lang="en-US" sz="3000" b="0" i="0" dirty="0" smtClean="0">
                <a:solidFill>
                  <a:srgbClr val="008000"/>
                </a:solidFill>
                <a:effectLst/>
                <a:latin typeface="Consolas"/>
              </a:rPr>
              <a:t>// Store</a:t>
            </a:r>
            <a:br>
              <a:rPr lang="en-US" sz="3000" b="0" i="0" dirty="0" smtClean="0">
                <a:solidFill>
                  <a:srgbClr val="008000"/>
                </a:solidFill>
                <a:effectLst/>
                <a:latin typeface="Consolas"/>
              </a:rPr>
            </a:br>
            <a:r>
              <a:rPr lang="en-US" sz="3000" b="0" i="0" dirty="0" err="1" smtClean="0">
                <a:solidFill>
                  <a:srgbClr val="000000"/>
                </a:solidFill>
                <a:effectLst/>
                <a:latin typeface="Consolas"/>
              </a:rPr>
              <a:t>localStorage.lastname</a:t>
            </a:r>
            <a:r>
              <a:rPr lang="en-US" sz="3000" b="0" i="0" dirty="0" smtClean="0">
                <a:solidFill>
                  <a:srgbClr val="000000"/>
                </a:solidFill>
                <a:effectLst/>
                <a:latin typeface="Consolas"/>
              </a:rPr>
              <a:t> = </a:t>
            </a:r>
            <a:r>
              <a:rPr lang="en-US" sz="3000" b="0" i="0" dirty="0" smtClean="0">
                <a:solidFill>
                  <a:srgbClr val="A52A2A"/>
                </a:solidFill>
                <a:effectLst/>
                <a:latin typeface="Consolas"/>
              </a:rPr>
              <a:t>"Smith"</a:t>
            </a:r>
            <a:r>
              <a:rPr lang="en-US" sz="3000" b="0" i="0" dirty="0" smtClean="0">
                <a:solidFill>
                  <a:srgbClr val="000000"/>
                </a:solidFill>
                <a:effectLst/>
                <a:latin typeface="Consolas"/>
              </a:rPr>
              <a:t>;</a:t>
            </a:r>
            <a:br>
              <a:rPr lang="en-US" sz="3000" b="0" i="0" dirty="0" smtClean="0">
                <a:solidFill>
                  <a:srgbClr val="000000"/>
                </a:solidFill>
                <a:effectLst/>
                <a:latin typeface="Consolas"/>
              </a:rPr>
            </a:br>
            <a:r>
              <a:rPr lang="en-US" sz="3000" b="0" i="0" dirty="0" smtClean="0">
                <a:solidFill>
                  <a:srgbClr val="008000"/>
                </a:solidFill>
                <a:effectLst/>
                <a:latin typeface="Consolas"/>
              </a:rPr>
              <a:t>// Retrieve</a:t>
            </a:r>
            <a:br>
              <a:rPr lang="en-US" sz="3000" b="0" i="0" dirty="0" smtClean="0">
                <a:solidFill>
                  <a:srgbClr val="008000"/>
                </a:solidFill>
                <a:effectLst/>
                <a:latin typeface="Consolas"/>
              </a:rPr>
            </a:br>
            <a:r>
              <a:rPr lang="en-US" sz="3000" b="0" i="0" dirty="0" err="1" smtClean="0">
                <a:solidFill>
                  <a:srgbClr val="000000"/>
                </a:solidFill>
                <a:effectLst/>
                <a:latin typeface="Consolas"/>
              </a:rPr>
              <a:t>var</a:t>
            </a:r>
            <a:r>
              <a:rPr lang="en-US" sz="3000" b="0" i="0" dirty="0" smtClean="0">
                <a:solidFill>
                  <a:srgbClr val="000000"/>
                </a:solidFill>
                <a:effectLst/>
                <a:latin typeface="Consolas"/>
              </a:rPr>
              <a:t> </a:t>
            </a:r>
            <a:r>
              <a:rPr lang="en-US" sz="3000" b="0" i="0" dirty="0" err="1" smtClean="0">
                <a:solidFill>
                  <a:srgbClr val="000000"/>
                </a:solidFill>
                <a:effectLst/>
                <a:latin typeface="Consolas"/>
              </a:rPr>
              <a:t>lastname</a:t>
            </a:r>
            <a:r>
              <a:rPr lang="en-US" sz="3000" dirty="0">
                <a:solidFill>
                  <a:srgbClr val="000000"/>
                </a:solidFill>
                <a:latin typeface="Consolas"/>
              </a:rPr>
              <a:t>=</a:t>
            </a:r>
            <a:r>
              <a:rPr lang="en-US" sz="3000" b="0" i="0" dirty="0" smtClean="0">
                <a:solidFill>
                  <a:srgbClr val="000000"/>
                </a:solidFill>
                <a:effectLst/>
                <a:latin typeface="Consolas"/>
              </a:rPr>
              <a:t> </a:t>
            </a:r>
            <a:r>
              <a:rPr lang="en-US" sz="3000" b="0" i="0" dirty="0" err="1" smtClean="0">
                <a:solidFill>
                  <a:srgbClr val="000000"/>
                </a:solidFill>
                <a:effectLst/>
                <a:latin typeface="Consolas"/>
              </a:rPr>
              <a:t>localStorage.lastname</a:t>
            </a:r>
            <a:r>
              <a:rPr lang="en-US" sz="3000" b="0" i="0" dirty="0" smtClean="0">
                <a:solidFill>
                  <a:srgbClr val="000000"/>
                </a:solidFill>
                <a:effectLst/>
                <a:latin typeface="Consolas"/>
              </a:rPr>
              <a:t>;</a:t>
            </a:r>
          </a:p>
          <a:p>
            <a:pPr marL="0" indent="0">
              <a:buNone/>
            </a:pPr>
            <a:endParaRPr lang="en-US" dirty="0"/>
          </a:p>
        </p:txBody>
      </p:sp>
    </p:spTree>
    <p:extLst>
      <p:ext uri="{BB962C8B-B14F-4D97-AF65-F5344CB8AC3E}">
        <p14:creationId xmlns:p14="http://schemas.microsoft.com/office/powerpoint/2010/main" val="1305223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Removing</a:t>
            </a:r>
            <a:endParaRPr lang="en-US" dirty="0"/>
          </a:p>
        </p:txBody>
      </p:sp>
      <p:sp>
        <p:nvSpPr>
          <p:cNvPr id="3" name="Content Placeholder 2"/>
          <p:cNvSpPr>
            <a:spLocks noGrp="1"/>
          </p:cNvSpPr>
          <p:nvPr>
            <p:ph idx="1"/>
          </p:nvPr>
        </p:nvSpPr>
        <p:spPr/>
        <p:txBody>
          <a:bodyPr>
            <a:normAutofit/>
          </a:bodyPr>
          <a:lstStyle/>
          <a:p>
            <a:pPr marL="0" indent="0">
              <a:buNone/>
            </a:pPr>
            <a:r>
              <a:rPr lang="en-US" sz="3000" b="0" i="0" dirty="0" err="1" smtClean="0">
                <a:solidFill>
                  <a:srgbClr val="000000"/>
                </a:solidFill>
                <a:effectLst/>
                <a:latin typeface="Consolas"/>
              </a:rPr>
              <a:t>localStorage.removeItem</a:t>
            </a:r>
            <a:r>
              <a:rPr lang="en-US" sz="3000" b="0" i="0" dirty="0" smtClean="0">
                <a:solidFill>
                  <a:srgbClr val="000000"/>
                </a:solidFill>
                <a:effectLst/>
                <a:latin typeface="Consolas"/>
              </a:rPr>
              <a:t>(</a:t>
            </a:r>
            <a:r>
              <a:rPr lang="en-US" sz="3000" b="0" i="0" dirty="0" smtClean="0">
                <a:solidFill>
                  <a:srgbClr val="A52A2A"/>
                </a:solidFill>
                <a:effectLst/>
                <a:latin typeface="Consolas"/>
              </a:rPr>
              <a:t>"</a:t>
            </a:r>
            <a:r>
              <a:rPr lang="en-US" sz="3000" b="0" i="0" dirty="0" err="1" smtClean="0">
                <a:solidFill>
                  <a:srgbClr val="A52A2A"/>
                </a:solidFill>
                <a:effectLst/>
                <a:latin typeface="Consolas"/>
              </a:rPr>
              <a:t>lastname</a:t>
            </a:r>
            <a:r>
              <a:rPr lang="en-US" sz="3000" b="0" i="0" dirty="0" smtClean="0">
                <a:solidFill>
                  <a:srgbClr val="A52A2A"/>
                </a:solidFill>
                <a:effectLst/>
                <a:latin typeface="Consolas"/>
              </a:rPr>
              <a:t>"</a:t>
            </a:r>
            <a:r>
              <a:rPr lang="en-US" sz="3000" b="0" i="0" dirty="0" smtClean="0">
                <a:solidFill>
                  <a:srgbClr val="000000"/>
                </a:solidFill>
                <a:effectLst/>
                <a:latin typeface="Consolas"/>
              </a:rPr>
              <a:t>);</a:t>
            </a:r>
            <a:endParaRPr lang="en-US" sz="3000" dirty="0"/>
          </a:p>
        </p:txBody>
      </p:sp>
    </p:spTree>
    <p:extLst>
      <p:ext uri="{BB962C8B-B14F-4D97-AF65-F5344CB8AC3E}">
        <p14:creationId xmlns:p14="http://schemas.microsoft.com/office/powerpoint/2010/main" val="341833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Note:</a:t>
            </a:r>
            <a:r>
              <a:rPr lang="en-US" dirty="0"/>
              <a:t> Name/value pairs are always stored as strings. Remember to convert them to another format </a:t>
            </a:r>
            <a:r>
              <a:rPr lang="en-US" dirty="0" smtClean="0"/>
              <a:t>as needed.</a:t>
            </a:r>
          </a:p>
          <a:p>
            <a:pPr marL="0" indent="0">
              <a:buNone/>
            </a:pPr>
            <a:endParaRPr lang="en-US" dirty="0"/>
          </a:p>
          <a:p>
            <a:pPr marL="0" indent="0">
              <a:buNone/>
            </a:pPr>
            <a:r>
              <a:rPr lang="en-US" dirty="0" smtClean="0"/>
              <a:t>Number(</a:t>
            </a:r>
            <a:r>
              <a:rPr lang="en-US" dirty="0" err="1" smtClean="0"/>
              <a:t>localStorage.quantity</a:t>
            </a:r>
            <a:r>
              <a:rPr lang="en-US" dirty="0" smtClean="0"/>
              <a:t>)</a:t>
            </a:r>
            <a:endParaRPr lang="en-US" dirty="0"/>
          </a:p>
        </p:txBody>
      </p:sp>
    </p:spTree>
    <p:extLst>
      <p:ext uri="{BB962C8B-B14F-4D97-AF65-F5344CB8AC3E}">
        <p14:creationId xmlns:p14="http://schemas.microsoft.com/office/powerpoint/2010/main" val="221628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sessionStorage</a:t>
            </a:r>
            <a:r>
              <a:rPr lang="en-US" dirty="0"/>
              <a:t> Object</a:t>
            </a:r>
          </a:p>
        </p:txBody>
      </p:sp>
      <p:sp>
        <p:nvSpPr>
          <p:cNvPr id="3" name="Content Placeholder 2"/>
          <p:cNvSpPr>
            <a:spLocks noGrp="1"/>
          </p:cNvSpPr>
          <p:nvPr>
            <p:ph idx="1"/>
          </p:nvPr>
        </p:nvSpPr>
        <p:spPr/>
        <p:txBody>
          <a:bodyPr/>
          <a:lstStyle/>
          <a:p>
            <a:r>
              <a:rPr lang="en-US" dirty="0"/>
              <a:t>The </a:t>
            </a:r>
            <a:r>
              <a:rPr lang="en-US" dirty="0" err="1"/>
              <a:t>sessionStorage</a:t>
            </a:r>
            <a:r>
              <a:rPr lang="en-US" dirty="0"/>
              <a:t> object is equal to the </a:t>
            </a:r>
            <a:r>
              <a:rPr lang="en-US" dirty="0" err="1"/>
              <a:t>localStorage</a:t>
            </a:r>
            <a:r>
              <a:rPr lang="en-US" dirty="0"/>
              <a:t> object, </a:t>
            </a:r>
            <a:r>
              <a:rPr lang="en-US" b="1" dirty="0"/>
              <a:t>except</a:t>
            </a:r>
            <a:r>
              <a:rPr lang="en-US" dirty="0"/>
              <a:t> that it stores the data for only one session. The data is deleted when the user closes the specific browser tab</a:t>
            </a:r>
            <a:r>
              <a:rPr lang="en-US" dirty="0" smtClean="0"/>
              <a:t>.</a:t>
            </a:r>
            <a:endParaRPr lang="en-US" dirty="0"/>
          </a:p>
        </p:txBody>
      </p:sp>
    </p:spTree>
    <p:extLst>
      <p:ext uri="{BB962C8B-B14F-4D97-AF65-F5344CB8AC3E}">
        <p14:creationId xmlns:p14="http://schemas.microsoft.com/office/powerpoint/2010/main" val="2307306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1134</Words>
  <Application>Microsoft Office PowerPoint</Application>
  <PresentationFormat>On-screen Show (4:3)</PresentationFormat>
  <Paragraphs>84</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Consolas</vt:lpstr>
      <vt:lpstr>Verdana</vt:lpstr>
      <vt:lpstr>Office Theme</vt:lpstr>
      <vt:lpstr>Storing Data</vt:lpstr>
      <vt:lpstr>Local Storage</vt:lpstr>
      <vt:lpstr>HTML Local Storage Objects</vt:lpstr>
      <vt:lpstr>Testing</vt:lpstr>
      <vt:lpstr>The localStorage Object</vt:lpstr>
      <vt:lpstr>PowerPoint Presentation</vt:lpstr>
      <vt:lpstr>Removing</vt:lpstr>
      <vt:lpstr>PowerPoint Presentation</vt:lpstr>
      <vt:lpstr>The sessionStorage Object</vt:lpstr>
      <vt:lpstr>JSON</vt:lpstr>
      <vt:lpstr>What is JSON?</vt:lpstr>
      <vt:lpstr>JSON Example</vt:lpstr>
      <vt:lpstr>The JSON Format Evaluates to JavaScript Objects</vt:lpstr>
      <vt:lpstr>PowerPoint Presentation</vt:lpstr>
      <vt:lpstr>JSON Data - A Name and a Value</vt:lpstr>
      <vt:lpstr>JSON Objects</vt:lpstr>
      <vt:lpstr>JSON Arrays</vt:lpstr>
      <vt:lpstr>Converting a JSON Text to a JavaScript Object</vt:lpstr>
      <vt:lpstr>PowerPoint Presentation</vt:lpstr>
      <vt:lpstr>Sending Data</vt:lpstr>
      <vt:lpstr>Receiving Data</vt:lpstr>
      <vt:lpstr>Storing Data</vt:lpstr>
      <vt:lpstr>Form Verification - Link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Storing Data</dc:title>
  <dc:creator>Staff</dc:creator>
  <cp:lastModifiedBy>Staff</cp:lastModifiedBy>
  <cp:revision>14</cp:revision>
  <dcterms:created xsi:type="dcterms:W3CDTF">2017-03-22T20:56:15Z</dcterms:created>
  <dcterms:modified xsi:type="dcterms:W3CDTF">2020-03-02T23:07:59Z</dcterms:modified>
</cp:coreProperties>
</file>