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Props/app0.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package/2006/relationships/metadata/extended-properties" Target="docProps/app0.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8" r:id="rId7"/>
    <p:sldId id="261" r:id="rId8"/>
    <p:sldId id="262" r:id="rId9"/>
    <p:sldId id="263" r:id="rId10"/>
    <p:sldId id="264" r:id="rId11"/>
    <p:sldId id="265" r:id="rId12"/>
    <p:sldId id="266" r:id="rId13"/>
    <p:sldId id="267"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4694" autoAdjust="0"/>
  </p:normalViewPr>
  <p:slideViewPr>
    <p:cSldViewPr snapToGrid="0" snapToObjects="1">
      <p:cViewPr varScale="1">
        <p:scale>
          <a:sx n="107" d="100"/>
          <a:sy n="107" d="100"/>
        </p:scale>
        <p:origin x="114" y="52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EB5C9-1307-BA42-ABA2-0BC069CD8E7F}"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44435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139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8152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383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EB5C9-1307-BA42-ABA2-0BC069CD8E7F}"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07306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EB5C9-1307-BA42-ABA2-0BC069CD8E7F}" type="datetimeFigureOut">
              <a:rPr lang="en-US" smtClean="0"/>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61988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EB5C9-1307-BA42-ABA2-0BC069CD8E7F}" type="datetimeFigureOut">
              <a:rPr lang="en-US" smtClean="0"/>
              <a:t>4/28/2025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3579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1EB5C9-1307-BA42-ABA2-0BC069CD8E7F}" type="datetimeFigureOut">
              <a:rPr lang="en-US" smtClean="0"/>
              <a:t>4/28/2025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4727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B5C9-1307-BA42-ABA2-0BC069CD8E7F}" type="datetimeFigureOut">
              <a:rPr lang="en-US" smtClean="0"/>
              <a:t>4/28/2025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13090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4089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66899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241EB5C9-1307-BA42-ABA2-0BC069CD8E7F}" type="datetimeFigureOut">
              <a:rPr lang="en-US" smtClean="0"/>
              <a:t>4/28/2025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C5EF2332-01BF-834F-8236-50238282D533}" type="slidenum">
              <a:rPr lang="en-US" smtClean="0"/>
              <a:t>‹#›</a:t>
            </a:fld>
            <a:endParaRPr lang="en-US"/>
          </a:p>
        </p:txBody>
      </p:sp>
    </p:spTree>
    <p:extLst>
      <p:ext uri="{BB962C8B-B14F-4D97-AF65-F5344CB8AC3E}">
        <p14:creationId xmlns:p14="http://schemas.microsoft.com/office/powerpoint/2010/main" val="3676200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342900" indent="-342900" algn="l" defTabSz="342900" rtl="0" eaLnBrk="1" latinLnBrk="0" hangingPunct="1">
        <a:spcBef>
          <a:spcPct val="20000"/>
        </a:spcBef>
        <a:buFont typeface="Arial"/>
        <a:buChar char="•"/>
        <a:defRPr sz="2400" kern="1200">
          <a:solidFill>
            <a:schemeClr val="tx1"/>
          </a:solidFill>
          <a:latin typeface="+mn-lt"/>
          <a:ea typeface="+mn-ea"/>
          <a:cs typeface="+mn-cs"/>
        </a:defRPr>
      </a:lvl1pPr>
      <a:lvl2pPr marL="685800" indent="-342900" algn="l" defTabSz="342900" rtl="0" eaLnBrk="1" latinLnBrk="0" hangingPunct="1">
        <a:spcBef>
          <a:spcPct val="20000"/>
        </a:spcBef>
        <a:buFont typeface="Arial"/>
        <a:buChar char="–"/>
        <a:defRPr sz="2100" kern="1200">
          <a:solidFill>
            <a:schemeClr val="tx1"/>
          </a:solidFill>
          <a:latin typeface="+mn-lt"/>
          <a:ea typeface="+mn-ea"/>
          <a:cs typeface="+mn-cs"/>
        </a:defRPr>
      </a:lvl2pPr>
      <a:lvl3pPr marL="1028700" indent="-34290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371600" indent="-34290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714500" indent="-342900" algn="l" defTabSz="342900" rtl="0" eaLnBrk="1" latinLnBrk="0" hangingPunct="1">
        <a:spcBef>
          <a:spcPct val="20000"/>
        </a:spcBef>
        <a:buFont typeface="Arial"/>
        <a:buChar char="»"/>
        <a:defRPr sz="1500" kern="1200">
          <a:solidFill>
            <a:schemeClr val="tx1"/>
          </a:solidFill>
          <a:latin typeface="+mn-lt"/>
          <a:ea typeface="+mn-ea"/>
          <a:cs typeface="+mn-cs"/>
        </a:defRPr>
      </a:lvl5pPr>
      <a:lvl6pPr marL="2057400" indent="-34290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400300" indent="-34290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743200" indent="-342900" algn="l" defTabSz="342900" rtl="0" eaLnBrk="1" latinLnBrk="0" hangingPunct="1">
        <a:spcBef>
          <a:spcPct val="20000"/>
        </a:spcBef>
        <a:buFont typeface="Arial"/>
        <a:buChar char="•"/>
        <a:defRPr sz="1500" kern="1200">
          <a:solidFill>
            <a:schemeClr val="tx1"/>
          </a:solidFill>
          <a:latin typeface="+mn-lt"/>
          <a:ea typeface="+mn-ea"/>
          <a:cs typeface="+mn-cs"/>
        </a:defRPr>
      </a:lvl8pPr>
      <a:lvl9pPr marL="3086100" indent="-34290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pPr marL="0" lvl="0" indent="0">
              <a:buNone/>
            </a:pPr>
            <a:r>
              <a:t>Exploring Python for Multimedia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Audio Processing</a:t>
            </a:r>
          </a:p>
        </p:txBody>
      </p:sp>
      <p:sp>
        <p:nvSpPr>
          <p:cNvPr id="3" name="Content Placeholder 2"/>
          <p:cNvSpPr>
            <a:spLocks noGrp="1"/>
          </p:cNvSpPr>
          <p:nvPr>
            <p:ph idx="1"/>
          </p:nvPr>
        </p:nvSpPr>
        <p:spPr/>
        <p:txBody>
          <a:bodyPr>
            <a:normAutofit fontScale="92500" lnSpcReduction="10000"/>
          </a:bodyPr>
          <a:lstStyle/>
          <a:p>
            <a:pPr marL="0" lvl="0" indent="0">
              <a:buNone/>
            </a:pPr>
            <a:r>
              <a:t>Python is also widely used in </a:t>
            </a:r>
            <a:r>
              <a:rPr b="1"/>
              <a:t>audio analysis and modification</a:t>
            </a:r>
            <a:r>
              <a:t>. Key features include:</a:t>
            </a:r>
          </a:p>
          <a:p>
            <a:pPr lvl="0"/>
            <a:r>
              <a:rPr b="1"/>
              <a:t>Reading and Writing Audio Files:</a:t>
            </a:r>
            <a:r>
              <a:t> Handling formats such as WAV and MP3.</a:t>
            </a:r>
          </a:p>
          <a:p>
            <a:pPr lvl="0"/>
            <a:r>
              <a:rPr b="1"/>
              <a:t>Analyzing Audio Data:</a:t>
            </a:r>
            <a:r>
              <a:t> Extracting features like pitch and tempo.</a:t>
            </a:r>
          </a:p>
          <a:p>
            <a:pPr lvl="0"/>
            <a:r>
              <a:rPr b="1"/>
              <a:t>Visualizing Sound:</a:t>
            </a:r>
            <a:r>
              <a:t> Creating waveforms or spectrograms.</a:t>
            </a:r>
          </a:p>
          <a:p>
            <a:pPr lvl="0"/>
            <a:r>
              <a:rPr b="1"/>
              <a:t>Enhancing Audio:</a:t>
            </a:r>
            <a:r>
              <a:t> Applying effects and filtering techniques.</a:t>
            </a:r>
          </a:p>
          <a:p>
            <a:pPr marL="0" lvl="0" indent="0">
              <a:buNone/>
            </a:pPr>
            <a:r>
              <a:t>These functions are beneficial in music production, speech recognition, and sound design.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Video Processing</a:t>
            </a:r>
          </a:p>
        </p:txBody>
      </p:sp>
      <p:sp>
        <p:nvSpPr>
          <p:cNvPr id="3" name="Content Placeholder 2"/>
          <p:cNvSpPr>
            <a:spLocks noGrp="1"/>
          </p:cNvSpPr>
          <p:nvPr>
            <p:ph idx="1"/>
          </p:nvPr>
        </p:nvSpPr>
        <p:spPr/>
        <p:txBody>
          <a:bodyPr>
            <a:normAutofit fontScale="92500" lnSpcReduction="10000"/>
          </a:bodyPr>
          <a:lstStyle/>
          <a:p>
            <a:pPr marL="0" lvl="0" indent="0">
              <a:buNone/>
            </a:pPr>
            <a:r>
              <a:t>Python supports </a:t>
            </a:r>
            <a:r>
              <a:rPr b="1"/>
              <a:t>video analysis and editing</a:t>
            </a:r>
            <a:r>
              <a:t>, helping professionals and researchers in:</a:t>
            </a:r>
          </a:p>
          <a:p>
            <a:pPr lvl="0"/>
            <a:r>
              <a:rPr b="1"/>
              <a:t>Frame Extraction:</a:t>
            </a:r>
            <a:r>
              <a:t> Breaking down videos into individual images.</a:t>
            </a:r>
          </a:p>
          <a:p>
            <a:pPr lvl="0"/>
            <a:r>
              <a:rPr b="1"/>
              <a:t>Object Detection:</a:t>
            </a:r>
            <a:r>
              <a:t> Identifying elements within a video.</a:t>
            </a:r>
          </a:p>
          <a:p>
            <a:pPr lvl="0"/>
            <a:r>
              <a:rPr b="1"/>
              <a:t>Video Editing:</a:t>
            </a:r>
            <a:r>
              <a:t> Modifying and combining footage.</a:t>
            </a:r>
          </a:p>
          <a:p>
            <a:pPr lvl="0"/>
            <a:r>
              <a:rPr b="1"/>
              <a:t>Automated Processing:</a:t>
            </a:r>
            <a:r>
              <a:t> Streamlining workflows for large-scale video projects.</a:t>
            </a:r>
          </a:p>
          <a:p>
            <a:pPr marL="0" lvl="0" indent="0">
              <a:buNone/>
            </a:pPr>
            <a:r>
              <a:t>These tools are widely used in film production, content creation, and artificial intelligence research.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Python’s Role in Multimedia Innovation</a:t>
            </a:r>
          </a:p>
        </p:txBody>
      </p:sp>
      <p:sp>
        <p:nvSpPr>
          <p:cNvPr id="3" name="Content Placeholder 2"/>
          <p:cNvSpPr>
            <a:spLocks noGrp="1"/>
          </p:cNvSpPr>
          <p:nvPr>
            <p:ph idx="1"/>
          </p:nvPr>
        </p:nvSpPr>
        <p:spPr/>
        <p:txBody>
          <a:bodyPr>
            <a:normAutofit fontScale="92500" lnSpcReduction="10000"/>
          </a:bodyPr>
          <a:lstStyle/>
          <a:p>
            <a:pPr marL="0" lvl="0" indent="0">
              <a:buNone/>
            </a:pPr>
            <a:r>
              <a:t>Python enables groundbreaking applications in multimedia technology, including:</a:t>
            </a:r>
          </a:p>
          <a:p>
            <a:pPr lvl="0"/>
            <a:r>
              <a:rPr b="1"/>
              <a:t>Data Analysis for Multimedia:</a:t>
            </a:r>
            <a:r>
              <a:t> Identifying patterns in images, audio, and video.</a:t>
            </a:r>
          </a:p>
          <a:p>
            <a:pPr lvl="0"/>
            <a:r>
              <a:rPr b="1"/>
              <a:t>Scientific Research:</a:t>
            </a:r>
            <a:r>
              <a:t> Studying multimedia in fields such as linguistics, medicine, and art restoration.</a:t>
            </a:r>
          </a:p>
          <a:p>
            <a:pPr lvl="0"/>
            <a:r>
              <a:rPr b="1"/>
              <a:t>Machine Learning Applications:</a:t>
            </a:r>
            <a:r>
              <a:t> AI-powered tools for image recognition, voice synthesis, and video enhancement.</a:t>
            </a:r>
          </a:p>
          <a:p>
            <a:pPr marL="0" lvl="0" indent="0">
              <a:buNone/>
            </a:pPr>
            <a:r>
              <a:t>Python continues to evolve, supporting new ways to create, analyze, and interact with digital media.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Conclusion</a:t>
            </a:r>
          </a:p>
        </p:txBody>
      </p:sp>
      <p:sp>
        <p:nvSpPr>
          <p:cNvPr id="3" name="Content Placeholder 2"/>
          <p:cNvSpPr>
            <a:spLocks noGrp="1"/>
          </p:cNvSpPr>
          <p:nvPr>
            <p:ph idx="1"/>
          </p:nvPr>
        </p:nvSpPr>
        <p:spPr/>
        <p:txBody>
          <a:bodyPr/>
          <a:lstStyle/>
          <a:p>
            <a:pPr marL="0" lvl="0" indent="0">
              <a:buNone/>
            </a:pPr>
            <a:r>
              <a:t>Python provides a powerful set of tools for working with multimedia, offering a different perspective from HTML5 Canvas and JavaScript. While Canvas is excellent for interactive, web-based graphics, Python is strong in </a:t>
            </a:r>
            <a:r>
              <a:rPr b="1"/>
              <a:t>data-driven, analysis-focused, and automation-friendly</a:t>
            </a:r>
            <a:r>
              <a:t> multimedia applications.</a:t>
            </a:r>
          </a:p>
          <a:p>
            <a:pPr marL="0" lvl="0" indent="0">
              <a:buNone/>
            </a:pPr>
            <a:r>
              <a:t>Understanding both approaches expands your ability to work with multimedia in diverse contexts.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Introduction</a:t>
            </a:r>
          </a:p>
        </p:txBody>
      </p:sp>
      <p:sp>
        <p:nvSpPr>
          <p:cNvPr id="3" name="Content Placeholder 2"/>
          <p:cNvSpPr>
            <a:spLocks noGrp="1"/>
          </p:cNvSpPr>
          <p:nvPr>
            <p:ph idx="1"/>
          </p:nvPr>
        </p:nvSpPr>
        <p:spPr/>
        <p:txBody>
          <a:bodyPr/>
          <a:lstStyle/>
          <a:p>
            <a:pPr marL="0" lvl="0" indent="0">
              <a:buNone/>
            </a:pPr>
            <a:r>
              <a:t>Python is a versatile programming language widely used for multimedia applications. From image processing to audio analysis and video editing, Python provides powerful tools for working with digital content. Its ease of use and rich ecosystem of libraries make it an excellent choice for multimedia projects.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Why Use Python for Multimedia?</a:t>
            </a:r>
          </a:p>
        </p:txBody>
      </p:sp>
      <p:sp>
        <p:nvSpPr>
          <p:cNvPr id="3" name="Content Placeholder 2"/>
          <p:cNvSpPr>
            <a:spLocks noGrp="1"/>
          </p:cNvSpPr>
          <p:nvPr>
            <p:ph idx="1"/>
          </p:nvPr>
        </p:nvSpPr>
        <p:spPr/>
        <p:txBody>
          <a:bodyPr>
            <a:normAutofit fontScale="92500" lnSpcReduction="10000"/>
          </a:bodyPr>
          <a:lstStyle/>
          <a:p>
            <a:pPr marL="0" lvl="0" indent="0">
              <a:buNone/>
            </a:pPr>
            <a:r>
              <a:t>Python stands out in multimedia development due to several key advantages:</a:t>
            </a:r>
          </a:p>
          <a:p>
            <a:pPr lvl="0"/>
            <a:r>
              <a:rPr b="1"/>
              <a:t>Ease of Use:</a:t>
            </a:r>
            <a:r>
              <a:t> Python’s syntax is designed for readability, making it accessible to beginners.</a:t>
            </a:r>
          </a:p>
          <a:p>
            <a:pPr lvl="0"/>
            <a:r>
              <a:rPr b="1"/>
              <a:t>Rich Ecosystem:</a:t>
            </a:r>
            <a:r>
              <a:t> Numerous specialized libraries simplify multimedia tasks.</a:t>
            </a:r>
          </a:p>
          <a:p>
            <a:pPr lvl="0"/>
            <a:r>
              <a:rPr b="1"/>
              <a:t>Cross-Platform Compatibility:</a:t>
            </a:r>
            <a:r>
              <a:t> Python runs on various operating systems, making multimedia projects adaptable.</a:t>
            </a:r>
          </a:p>
          <a:p>
            <a:pPr lvl="0"/>
            <a:r>
              <a:rPr b="1"/>
              <a:t>Integration Capabilities:</a:t>
            </a:r>
            <a:r>
              <a:t> Python can be used alongside other technologies, enhancing multimedia workflows.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Working with Images</a:t>
            </a:r>
          </a:p>
        </p:txBody>
      </p:sp>
      <p:sp>
        <p:nvSpPr>
          <p:cNvPr id="3" name="Content Placeholder 2"/>
          <p:cNvSpPr>
            <a:spLocks noGrp="1"/>
          </p:cNvSpPr>
          <p:nvPr>
            <p:ph idx="1"/>
          </p:nvPr>
        </p:nvSpPr>
        <p:spPr/>
        <p:txBody>
          <a:bodyPr>
            <a:normAutofit fontScale="92500" lnSpcReduction="10000"/>
          </a:bodyPr>
          <a:lstStyle/>
          <a:p>
            <a:pPr marL="0" lvl="0" indent="0">
              <a:buNone/>
            </a:pPr>
            <a:r>
              <a:t>Python is commonly used for </a:t>
            </a:r>
            <a:r>
              <a:rPr b="1"/>
              <a:t>image processing and manipulation</a:t>
            </a:r>
            <a:r>
              <a:t>. It enables tasks such as:</a:t>
            </a:r>
          </a:p>
          <a:p>
            <a:pPr lvl="0"/>
            <a:r>
              <a:rPr b="1"/>
              <a:t>Resizing and Cropping:</a:t>
            </a:r>
            <a:r>
              <a:t> Adjusting image dimensions.</a:t>
            </a:r>
          </a:p>
          <a:p>
            <a:pPr lvl="0"/>
            <a:r>
              <a:rPr b="1"/>
              <a:t>Filtering Effects:</a:t>
            </a:r>
            <a:r>
              <a:t> Applying enhancements like sharpening or blurring.</a:t>
            </a:r>
          </a:p>
          <a:p>
            <a:pPr lvl="0"/>
            <a:r>
              <a:rPr b="1"/>
              <a:t>Format Conversion:</a:t>
            </a:r>
            <a:r>
              <a:t> Changing image file types.</a:t>
            </a:r>
          </a:p>
          <a:p>
            <a:pPr lvl="0"/>
            <a:r>
              <a:rPr b="1"/>
              <a:t>Automated Editing:</a:t>
            </a:r>
            <a:r>
              <a:t> Batch-processing images efficiently.</a:t>
            </a:r>
          </a:p>
          <a:p>
            <a:pPr marL="0" lvl="0" indent="0">
              <a:buNone/>
            </a:pPr>
            <a:r>
              <a:t>These capabilities are useful in photography, digital art, and computer vision applications.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Key Multimedia Tools: Python vs. JavaScript</a:t>
            </a:r>
          </a:p>
        </p:txBody>
      </p:sp>
      <p:sp>
        <p:nvSpPr>
          <p:cNvPr id="3" name="Content Placeholder 2"/>
          <p:cNvSpPr>
            <a:spLocks noGrp="1"/>
          </p:cNvSpPr>
          <p:nvPr>
            <p:ph idx="1"/>
          </p:nvPr>
        </p:nvSpPr>
        <p:spPr/>
        <p:txBody>
          <a:bodyPr>
            <a:normAutofit fontScale="85000" lnSpcReduction="20000"/>
          </a:bodyPr>
          <a:lstStyle/>
          <a:p>
            <a:pPr marL="0" lvl="0" indent="0">
              <a:buNone/>
            </a:pPr>
            <a:r>
              <a:rPr dirty="0"/>
              <a:t>Python and JavaScript each provide powerful libraries for working with images and graphics. Here’s a quick overview of their most commonly used tools:</a:t>
            </a:r>
          </a:p>
          <a:p>
            <a:pPr marL="0" lvl="0" indent="0">
              <a:spcBef>
                <a:spcPts val="3000"/>
              </a:spcBef>
              <a:buNone/>
            </a:pPr>
            <a:r>
              <a:rPr b="1" dirty="0"/>
              <a:t>Python Multimedia Libraries</a:t>
            </a:r>
          </a:p>
          <a:p>
            <a:pPr lvl="0"/>
            <a:r>
              <a:rPr b="1" dirty="0"/>
              <a:t>PIL/Pillow</a:t>
            </a:r>
            <a:r>
              <a:rPr dirty="0"/>
              <a:t> – A widely used library for image processing. It allows users to </a:t>
            </a:r>
            <a:r>
              <a:rPr b="1" dirty="0"/>
              <a:t>open, edit, and save images in various formats</a:t>
            </a:r>
            <a:r>
              <a:rPr dirty="0"/>
              <a:t> with simple commands.</a:t>
            </a:r>
          </a:p>
          <a:p>
            <a:pPr lvl="0"/>
            <a:r>
              <a:rPr b="1" dirty="0"/>
              <a:t>OpenCV</a:t>
            </a:r>
            <a:r>
              <a:rPr dirty="0"/>
              <a:t> – A computer vision library that helps with </a:t>
            </a:r>
            <a:r>
              <a:rPr b="1" dirty="0"/>
              <a:t>image analysis, object detection, and facial recognition</a:t>
            </a:r>
            <a:r>
              <a:rPr dirty="0"/>
              <a:t>.</a:t>
            </a:r>
          </a:p>
          <a:p>
            <a:pPr lvl="0"/>
            <a:r>
              <a:rPr b="1" dirty="0" err="1"/>
              <a:t>Pygame</a:t>
            </a:r>
            <a:r>
              <a:rPr dirty="0"/>
              <a:t> – A game development library that provides </a:t>
            </a:r>
            <a:r>
              <a:rPr b="1" dirty="0"/>
              <a:t>tools for drawing graphics, handling animations, and managing interactive elements</a:t>
            </a:r>
            <a:r>
              <a:rPr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6B008-76C8-4020-B3DC-D045047CCDC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A721FD7-7F4C-4E0B-AB8D-381BC5597517}"/>
              </a:ext>
            </a:extLst>
          </p:cNvPr>
          <p:cNvSpPr>
            <a:spLocks noGrp="1"/>
          </p:cNvSpPr>
          <p:nvPr>
            <p:ph idx="1"/>
          </p:nvPr>
        </p:nvSpPr>
        <p:spPr/>
        <p:txBody>
          <a:bodyPr>
            <a:normAutofit lnSpcReduction="10000"/>
          </a:bodyPr>
          <a:lstStyle/>
          <a:p>
            <a:pPr marL="0" lvl="0" indent="0">
              <a:spcBef>
                <a:spcPts val="3000"/>
              </a:spcBef>
              <a:buNone/>
            </a:pPr>
            <a:r>
              <a:rPr lang="en-US" b="1" dirty="0"/>
              <a:t>JavaScript’s Canvas API</a:t>
            </a:r>
          </a:p>
          <a:p>
            <a:pPr lvl="0"/>
            <a:r>
              <a:rPr lang="en-US" b="1" dirty="0"/>
              <a:t>Canvas API</a:t>
            </a:r>
            <a:r>
              <a:rPr lang="en-US" dirty="0"/>
              <a:t> – A JavaScript tool for </a:t>
            </a:r>
            <a:r>
              <a:rPr lang="en-US" b="1" dirty="0"/>
              <a:t>drawing graphics directly in a web browser</a:t>
            </a:r>
            <a:r>
              <a:rPr lang="en-US" dirty="0"/>
              <a:t>, supporting both </a:t>
            </a:r>
            <a:r>
              <a:rPr lang="en-US" b="1" dirty="0"/>
              <a:t>2D and 3D</a:t>
            </a:r>
            <a:r>
              <a:rPr lang="en-US" dirty="0"/>
              <a:t> rendering.</a:t>
            </a:r>
          </a:p>
          <a:p>
            <a:pPr lvl="0"/>
            <a:r>
              <a:rPr lang="en-US" dirty="0"/>
              <a:t>Unlike Python, which focuses on </a:t>
            </a:r>
            <a:r>
              <a:rPr lang="en-US" b="1" dirty="0"/>
              <a:t>image file manipulation</a:t>
            </a:r>
            <a:r>
              <a:rPr lang="en-US" dirty="0"/>
              <a:t>, Canvas is designed for </a:t>
            </a:r>
            <a:r>
              <a:rPr lang="en-US" b="1" dirty="0"/>
              <a:t>interactive, pixel-based drawing</a:t>
            </a:r>
            <a:r>
              <a:rPr lang="en-US" dirty="0"/>
              <a:t> on webpages.</a:t>
            </a:r>
          </a:p>
          <a:p>
            <a:pPr marL="0" lvl="0" indent="0">
              <a:buNone/>
            </a:pPr>
            <a:r>
              <a:rPr lang="en-US" dirty="0"/>
              <a:t>Each tool is built for different purposes—Python excels at </a:t>
            </a:r>
            <a:r>
              <a:rPr lang="en-US" b="1" dirty="0"/>
              <a:t>automation and image processing</a:t>
            </a:r>
            <a:r>
              <a:rPr lang="en-US" dirty="0"/>
              <a:t>, while JavaScript’s Canvas is ideal for </a:t>
            </a:r>
            <a:r>
              <a:rPr lang="en-US" b="1" dirty="0"/>
              <a:t>real-time, web-based graphics</a:t>
            </a:r>
            <a:r>
              <a:rPr lang="en-US" dirty="0"/>
              <a:t>.</a:t>
            </a:r>
          </a:p>
          <a:p>
            <a:endParaRPr lang="en-US" dirty="0"/>
          </a:p>
        </p:txBody>
      </p:sp>
    </p:spTree>
    <p:extLst>
      <p:ext uri="{BB962C8B-B14F-4D97-AF65-F5344CB8AC3E}">
        <p14:creationId xmlns:p14="http://schemas.microsoft.com/office/powerpoint/2010/main" val="2029651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lstStyle/>
          <a:p>
            <a:pPr marL="0" lvl="0" indent="0">
              <a:buNone/>
            </a:pPr>
            <a:r>
              <a:t>Image Drawing in Python vs. HTML5 Canvas</a:t>
            </a:r>
          </a:p>
        </p:txBody>
      </p:sp>
      <p:sp>
        <p:nvSpPr>
          <p:cNvPr id="4" name="Text Placeholder 3"/>
          <p:cNvSpPr>
            <a:spLocks noGrp="1"/>
          </p:cNvSpPr>
          <p:nvPr>
            <p:ph type="body" sz="half" idx="2"/>
          </p:nvPr>
        </p:nvSpPr>
        <p:spPr/>
        <p:txBody>
          <a:bodyPr/>
          <a:lstStyle/>
          <a:p>
            <a:pPr marL="0" lvl="0" indent="0">
              <a:buNone/>
            </a:pPr>
            <a:r>
              <a:t>HTML5 Canvas allows developers to draw graphics directly onto a webpage using JavaScript. Python approaches image drawing differently:</a:t>
            </a:r>
          </a:p>
        </p:txBody>
      </p:sp>
      <p:graphicFrame>
        <p:nvGraphicFramePr>
          <p:cNvPr id="6" name="Content Placeholder 5"/>
          <p:cNvGraphicFramePr>
            <a:graphicFrameLocks noGrp="1"/>
          </p:cNvGraphicFramePr>
          <p:nvPr>
            <p:ph idx="1"/>
          </p:nvPr>
        </p:nvGraphicFramePr>
        <p:xfrm>
          <a:off x="3568700" y="203200"/>
          <a:ext cx="5105400" cy="230886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917700">
                  <a:extLst>
                    <a:ext uri="{9D8B030D-6E8A-4147-A177-3AD203B41FA5}">
                      <a16:colId xmlns:a16="http://schemas.microsoft.com/office/drawing/2014/main" val="20001"/>
                    </a:ext>
                  </a:extLst>
                </a:gridCol>
                <a:gridCol w="2171700">
                  <a:extLst>
                    <a:ext uri="{9D8B030D-6E8A-4147-A177-3AD203B41FA5}">
                      <a16:colId xmlns:a16="http://schemas.microsoft.com/office/drawing/2014/main" val="20002"/>
                    </a:ext>
                  </a:extLst>
                </a:gridCol>
              </a:tblGrid>
              <a:tr h="0">
                <a:tc>
                  <a:txBody>
                    <a:bodyPr/>
                    <a:lstStyle/>
                    <a:p>
                      <a:pPr marL="0" lvl="0" indent="0">
                        <a:buNone/>
                      </a:pPr>
                      <a:r>
                        <a:t>Feature</a:t>
                      </a:r>
                    </a:p>
                  </a:txBody>
                  <a:tcPr/>
                </a:tc>
                <a:tc>
                  <a:txBody>
                    <a:bodyPr/>
                    <a:lstStyle/>
                    <a:p>
                      <a:pPr marL="0" lvl="0" indent="0">
                        <a:buNone/>
                      </a:pPr>
                      <a:r>
                        <a:t>Python (with Libraries)</a:t>
                      </a:r>
                    </a:p>
                  </a:txBody>
                  <a:tcPr/>
                </a:tc>
                <a:tc>
                  <a:txBody>
                    <a:bodyPr/>
                    <a:lstStyle/>
                    <a:p>
                      <a:pPr marL="0" lvl="0" indent="0">
                        <a:buNone/>
                      </a:pPr>
                      <a:r>
                        <a:t>HTML5 Canvas/JavaScript</a:t>
                      </a:r>
                    </a:p>
                  </a:txBody>
                  <a:tcPr/>
                </a:tc>
                <a:extLst>
                  <a:ext uri="{0D108BD9-81ED-4DB2-BD59-A6C34878D82A}">
                    <a16:rowId xmlns:a16="http://schemas.microsoft.com/office/drawing/2014/main" val="10000"/>
                  </a:ext>
                </a:extLst>
              </a:tr>
              <a:tr h="0">
                <a:tc>
                  <a:txBody>
                    <a:bodyPr/>
                    <a:lstStyle/>
                    <a:p>
                      <a:pPr marL="0" lvl="0" indent="0">
                        <a:buNone/>
                      </a:pPr>
                      <a:r>
                        <a:rPr b="1"/>
                        <a:t>Drawing Method</a:t>
                      </a:r>
                    </a:p>
                  </a:txBody>
                  <a:tcPr/>
                </a:tc>
                <a:tc>
                  <a:txBody>
                    <a:bodyPr/>
                    <a:lstStyle/>
                    <a:p>
                      <a:pPr marL="0" lvl="0" indent="0">
                        <a:buNone/>
                      </a:pPr>
                      <a:r>
                        <a:t>Image-based processing (files, arrays)</a:t>
                      </a:r>
                    </a:p>
                  </a:txBody>
                  <a:tcPr/>
                </a:tc>
                <a:tc>
                  <a:txBody>
                    <a:bodyPr/>
                    <a:lstStyle/>
                    <a:p>
                      <a:pPr marL="0" lvl="0" indent="0">
                        <a:buNone/>
                      </a:pPr>
                      <a:r>
                        <a:t>Direct pixel manipulation on a canvas</a:t>
                      </a:r>
                    </a:p>
                  </a:txBody>
                  <a:tcPr/>
                </a:tc>
                <a:extLst>
                  <a:ext uri="{0D108BD9-81ED-4DB2-BD59-A6C34878D82A}">
                    <a16:rowId xmlns:a16="http://schemas.microsoft.com/office/drawing/2014/main" val="10001"/>
                  </a:ext>
                </a:extLst>
              </a:tr>
              <a:tr h="0">
                <a:tc>
                  <a:txBody>
                    <a:bodyPr/>
                    <a:lstStyle/>
                    <a:p>
                      <a:pPr marL="0" lvl="0" indent="0">
                        <a:buNone/>
                      </a:pPr>
                      <a:r>
                        <a:rPr b="1"/>
                        <a:t>Primary Library</a:t>
                      </a:r>
                    </a:p>
                  </a:txBody>
                  <a:tcPr/>
                </a:tc>
                <a:tc>
                  <a:txBody>
                    <a:bodyPr/>
                    <a:lstStyle/>
                    <a:p>
                      <a:pPr marL="0" lvl="0" indent="0">
                        <a:buNone/>
                      </a:pPr>
                      <a:r>
                        <a:t>PIL/Pillow, OpenCV, Pygame</a:t>
                      </a:r>
                    </a:p>
                  </a:txBody>
                  <a:tcPr/>
                </a:tc>
                <a:tc>
                  <a:txBody>
                    <a:bodyPr/>
                    <a:lstStyle/>
                    <a:p>
                      <a:pPr marL="0" lvl="0" indent="0">
                        <a:buNone/>
                      </a:pPr>
                      <a:r>
                        <a:t>Canvas API in JavaScript</a:t>
                      </a:r>
                    </a:p>
                  </a:txBody>
                  <a:tcPr/>
                </a:tc>
                <a:extLst>
                  <a:ext uri="{0D108BD9-81ED-4DB2-BD59-A6C34878D82A}">
                    <a16:rowId xmlns:a16="http://schemas.microsoft.com/office/drawing/2014/main" val="10002"/>
                  </a:ext>
                </a:extLst>
              </a:tr>
              <a:tr h="0">
                <a:tc>
                  <a:txBody>
                    <a:bodyPr/>
                    <a:lstStyle/>
                    <a:p>
                      <a:pPr marL="0" lvl="0" indent="0">
                        <a:buNone/>
                      </a:pPr>
                      <a:r>
                        <a:rPr b="1"/>
                        <a:t>Use Cases</a:t>
                      </a:r>
                    </a:p>
                  </a:txBody>
                  <a:tcPr/>
                </a:tc>
                <a:tc>
                  <a:txBody>
                    <a:bodyPr/>
                    <a:lstStyle/>
                    <a:p>
                      <a:pPr marL="0" lvl="0" indent="0">
                        <a:buNone/>
                      </a:pPr>
                      <a:r>
                        <a:t>Image editing, AI, automation</a:t>
                      </a:r>
                    </a:p>
                  </a:txBody>
                  <a:tcPr/>
                </a:tc>
                <a:tc>
                  <a:txBody>
                    <a:bodyPr/>
                    <a:lstStyle/>
                    <a:p>
                      <a:pPr marL="0" lvl="0" indent="0">
                        <a:buNone/>
                      </a:pPr>
                      <a:r>
                        <a:t>Web-based interactive graphics</a:t>
                      </a:r>
                    </a:p>
                  </a:txBody>
                  <a:tcPr/>
                </a:tc>
                <a:extLst>
                  <a:ext uri="{0D108BD9-81ED-4DB2-BD59-A6C34878D82A}">
                    <a16:rowId xmlns:a16="http://schemas.microsoft.com/office/drawing/2014/main" val="10003"/>
                  </a:ext>
                </a:extLst>
              </a:tr>
              <a:tr h="0">
                <a:tc>
                  <a:txBody>
                    <a:bodyPr/>
                    <a:lstStyle/>
                    <a:p>
                      <a:pPr marL="0" lvl="0" indent="0">
                        <a:buNone/>
                      </a:pPr>
                      <a:r>
                        <a:rPr b="1"/>
                        <a:t>Animation</a:t>
                      </a:r>
                    </a:p>
                  </a:txBody>
                  <a:tcPr/>
                </a:tc>
                <a:tc>
                  <a:txBody>
                    <a:bodyPr/>
                    <a:lstStyle/>
                    <a:p>
                      <a:pPr marL="0" lvl="0" indent="0">
                        <a:buNone/>
                      </a:pPr>
                      <a:r>
                        <a:t>Possible but less common</a:t>
                      </a:r>
                    </a:p>
                  </a:txBody>
                  <a:tcPr/>
                </a:tc>
                <a:tc>
                  <a:txBody>
                    <a:bodyPr/>
                    <a:lstStyle/>
                    <a:p>
                      <a:pPr marL="0" lvl="0" indent="0">
                        <a:buNone/>
                      </a:pPr>
                      <a:r>
                        <a:t>Built-in support for dynamic animations</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t>While Canvas is great for interactive </a:t>
            </a:r>
            <a:r>
              <a:rPr b="1"/>
              <a:t>real-time</a:t>
            </a:r>
            <a:r>
              <a:t> graphics in browsers, Python is used for </a:t>
            </a:r>
            <a:r>
              <a:rPr b="1"/>
              <a:t>static</a:t>
            </a:r>
            <a:r>
              <a:t> image manipulation and complex processing.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Drawing Images in Python</a:t>
            </a:r>
          </a:p>
        </p:txBody>
      </p:sp>
      <p:sp>
        <p:nvSpPr>
          <p:cNvPr id="3" name="Content Placeholder 2"/>
          <p:cNvSpPr>
            <a:spLocks noGrp="1"/>
          </p:cNvSpPr>
          <p:nvPr>
            <p:ph idx="1"/>
          </p:nvPr>
        </p:nvSpPr>
        <p:spPr/>
        <p:txBody>
          <a:bodyPr>
            <a:normAutofit fontScale="85000" lnSpcReduction="20000"/>
          </a:bodyPr>
          <a:lstStyle/>
          <a:p>
            <a:pPr marL="0" lvl="0" indent="0">
              <a:buNone/>
            </a:pPr>
            <a:r>
              <a:rPr dirty="0"/>
              <a:t>Python has multiple libraries for </a:t>
            </a:r>
            <a:r>
              <a:rPr b="1" dirty="0"/>
              <a:t>creating and modifying images</a:t>
            </a:r>
            <a:r>
              <a:rPr dirty="0"/>
              <a:t>, including:</a:t>
            </a:r>
          </a:p>
          <a:p>
            <a:pPr lvl="0"/>
            <a:r>
              <a:rPr b="1" dirty="0"/>
              <a:t>PIL/Pillow</a:t>
            </a:r>
            <a:r>
              <a:rPr dirty="0"/>
              <a:t> – Works with image files to apply filters, transform colors, and add text.</a:t>
            </a:r>
          </a:p>
          <a:p>
            <a:pPr lvl="0"/>
            <a:r>
              <a:rPr b="1" dirty="0" err="1"/>
              <a:t>Pygame</a:t>
            </a:r>
            <a:r>
              <a:rPr dirty="0"/>
              <a:t> – Popular for game development, allowing direct drawing onto a surface.</a:t>
            </a:r>
          </a:p>
          <a:p>
            <a:pPr lvl="0"/>
            <a:r>
              <a:rPr b="1" dirty="0"/>
              <a:t>OpenCV</a:t>
            </a:r>
            <a:r>
              <a:rPr dirty="0"/>
              <a:t> – Used for image analysis and drawing shapes in computer vision applications.</a:t>
            </a:r>
          </a:p>
          <a:p>
            <a:pPr lvl="0"/>
            <a:r>
              <a:rPr b="1" dirty="0"/>
              <a:t>Matplotlib</a:t>
            </a:r>
            <a:r>
              <a:rPr dirty="0"/>
              <a:t> – Often used to generate plots and figures, which can be saved as images.</a:t>
            </a:r>
          </a:p>
          <a:p>
            <a:pPr marL="0" lvl="0" indent="0">
              <a:buNone/>
            </a:pPr>
            <a:r>
              <a:rPr dirty="0"/>
              <a:t>These tools let Python manipulate images efficiently without needing direct canvas rendering.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864</Words>
  <Application>Microsoft Office PowerPoint</Application>
  <PresentationFormat>On-screen Show (16:9)</PresentationFormat>
  <Paragraphs>74</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Exploring Python for Multimedia</vt:lpstr>
      <vt:lpstr>Introduction</vt:lpstr>
      <vt:lpstr>Why Use Python for Multimedia?</vt:lpstr>
      <vt:lpstr>Working with Images</vt:lpstr>
      <vt:lpstr>Key Multimedia Tools: Python vs. JavaScript</vt:lpstr>
      <vt:lpstr>PowerPoint Presentation</vt:lpstr>
      <vt:lpstr>Image Drawing in Python vs. HTML5 Canvas</vt:lpstr>
      <vt:lpstr>PowerPoint Presentation</vt:lpstr>
      <vt:lpstr>Drawing Images in Python</vt:lpstr>
      <vt:lpstr>Audio Processing</vt:lpstr>
      <vt:lpstr>Video Processing</vt:lpstr>
      <vt:lpstr>Python’s Role in Multimedia Innovation</vt:lpstr>
      <vt:lpstr>Conclusion</vt:lpstr>
    </vt:vector>
  </TitlesOfParts>
  <LinksUpToDate>false</LinksUpToDate>
  <SharedDoc>false</SharedDoc>
  <HyperlinksChanged>false</HyperlinksChanged>
  <AppVersion>16.0000</AppVersion>
</Properties>
</file>

<file path=docProps/app0.xml><?xml version="1.0" encoding="utf-8"?>
<Properties xmlns="http://schemas.openxmlformats.org/officeDocument/2006/extended-properties" xmlns:vt="http://schemas.openxmlformats.org/officeDocument/2006/docPropsVTypes">
  <TotalTime>2</TotalTime>
  <Words>49</Words>
  <Application>Microsoft Macintosh PowerPoint</Application>
  <PresentationFormat>On-screen Show (16:9)</PresentationFormat>
  <Paragraphs>15</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Presentation Title</vt:lpstr>
      <vt:lpstr>Slide Title</vt:lpstr>
      <vt:lpstr>Section header</vt:lpstr>
      <vt:lpstr>Slide Title for Two-Content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Python for Multimedia</dc:title>
  <dc:creator>Staff</dc:creator>
  <cp:keywords/>
  <cp:lastModifiedBy>Lawrence Goetz</cp:lastModifiedBy>
  <cp:revision>1</cp:revision>
  <dcterms:created xsi:type="dcterms:W3CDTF">1970-01-01T00:00:00Z</dcterms:created>
  <dcterms:modified xsi:type="dcterms:W3CDTF">2025-04-28T21:58:11Z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ormat">
    <vt:lpwstr>markdown</vt:lpwstr>
  </property>
</Properties>
</file>