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56" r:id="rId9"/>
    <p:sldId id="262" r:id="rId10"/>
    <p:sldId id="261" r:id="rId11"/>
    <p:sldId id="257" r:id="rId12"/>
    <p:sldId id="258" r:id="rId13"/>
    <p:sldId id="259" r:id="rId14"/>
    <p:sldId id="260" r:id="rId15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2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3643855"/>
            <a:ext cx="8568531" cy="1126234"/>
          </a:xfrm>
        </p:spPr>
        <p:txBody>
          <a:bodyPr anchor="t"/>
          <a:lstStyle>
            <a:lvl1pPr algn="l">
              <a:defRPr sz="330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300" y="2403421"/>
            <a:ext cx="8568531" cy="1240432"/>
          </a:xfrm>
        </p:spPr>
        <p:txBody>
          <a:bodyPr anchor="b"/>
          <a:lstStyle>
            <a:lvl1pPr marL="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1pPr>
            <a:lvl2pPr marL="378013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1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94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1577EB19-3745-49DE-92C8-9D48277087E0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iconeditor.com/" TargetMode="External"/><Relationship Id="rId2" Type="http://schemas.openxmlformats.org/officeDocument/2006/relationships/hyperlink" Target="https://www.clickteam.com/install-creator-2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Progressive_web_apps" TargetMode="External"/><Relationship Id="rId2" Type="http://schemas.openxmlformats.org/officeDocument/2006/relationships/hyperlink" Target="https://www.mobiloud.com/blog/progressive-web-apps-vs-native-apps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smashingmagazine.com/2016/08/a-beginners-guide-to-progressive-web-apps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cordova.apache.org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3643826"/>
            <a:ext cx="8568531" cy="1126195"/>
          </a:xfrm>
        </p:spPr>
        <p:txBody>
          <a:bodyPr/>
          <a:lstStyle/>
          <a:p>
            <a:r>
              <a:t>The Shift from Free Software to Commercial Software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63B54F64-F32F-4558-AF48-B268419AA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35" y="256848"/>
            <a:ext cx="8649832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Licensing &amp; One-Time Purchases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Traditional software sales often involve a one-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timepurchase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where the customer buys a license to use the software indefinitely. This model was popular before the rise of cloud computing.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Subscription-Based (SaaS)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Many modern software products follow the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Software-as-a-Service (SaaS)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model, where customers pay a recurring fee (monthly or annually) for access to the software. This model offers continuous updates and support.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Freemium Model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– Software companies offer a free version with limited features to attract users, who can then upgrade to a paid version for advanced functionality. This model is commonly used in mobile apps and cloud services.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Pay-per-Use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Some software solutions, especially cloud computing services, charge users based on actual usage, rather than a fixed fee.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Open Source &amp; Donations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– Open-source software is freely available for use, modification, and distribution. Some developers fund projects through donations or paid support services.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Enterprise Contracts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– Larger companies often sell software through custom contracts tailored to businesses, offering bulk licensing, integrations, and dedicated support.</a:t>
            </a:r>
          </a:p>
        </p:txBody>
      </p:sp>
    </p:spTree>
    <p:extLst>
      <p:ext uri="{BB962C8B-B14F-4D97-AF65-F5344CB8AC3E}">
        <p14:creationId xmlns:p14="http://schemas.microsoft.com/office/powerpoint/2010/main" val="36926301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Software Installer</a:t>
            </a:r>
          </a:p>
        </p:txBody>
      </p:sp>
      <p:sp>
        <p:nvSpPr>
          <p:cNvPr id="44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ClickTeam </a:t>
            </a:r>
            <a:r>
              <a:rPr lang="en-US" sz="3200" b="0" strike="noStrike" spc="-1">
                <a:latin typeface="Arial"/>
                <a:hlinkClick r:id="rId2"/>
              </a:rPr>
              <a:t>InstallCreator</a:t>
            </a:r>
            <a:r>
              <a:rPr lang="en-US" sz="3200" b="0" strike="noStrike" spc="-1">
                <a:latin typeface="Arial"/>
              </a:rPr>
              <a:t> has a free version.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It can setup the program’s icon and group where in the list of programs on your computer. Typically has an uninstall feature.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Here is an </a:t>
            </a:r>
            <a:r>
              <a:rPr lang="en-US" sz="3200" b="0" strike="noStrike" spc="-1">
                <a:latin typeface="Arial"/>
                <a:hlinkClick r:id="rId3"/>
              </a:rPr>
              <a:t>ICO</a:t>
            </a:r>
            <a:r>
              <a:rPr lang="en-US" sz="3200" b="0" strike="noStrike" spc="-1">
                <a:latin typeface="Arial"/>
              </a:rPr>
              <a:t> (icon image) editor.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Documentation</a:t>
            </a:r>
          </a:p>
        </p:txBody>
      </p:sp>
      <p:sp>
        <p:nvSpPr>
          <p:cNvPr id="46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Manuals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Help Files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Now with multimedia you can ask a question to search by voice.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AI can learn peoples mistakes and help give suggestions.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Native Apps vs Progressive web apps (PWAs)</a:t>
            </a:r>
          </a:p>
        </p:txBody>
      </p:sp>
      <p:sp>
        <p:nvSpPr>
          <p:cNvPr id="48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  <a:hlinkClick r:id="rId2"/>
              </a:rPr>
              <a:t>https://www.mobiloud.com/blog/progressive-web-apps-vs-native-apps/</a:t>
            </a:r>
            <a:endParaRPr lang="en-US" sz="3200" b="0" strike="noStrike" spc="-1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  <a:hlinkClick r:id="rId3"/>
              </a:rPr>
              <a:t>https://developer.mozilla.org/en-US/docs/Web/Progressive_web_apps</a:t>
            </a:r>
            <a:endParaRPr lang="en-US" sz="3200" b="0" strike="noStrike" spc="-1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  <a:hlinkClick r:id="rId4"/>
              </a:rPr>
              <a:t>https://www.smashingmagazine.com/2016/08/a-beginners-guide-to-progressive-web-apps/</a:t>
            </a: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Apache Cordova</a:t>
            </a:r>
          </a:p>
        </p:txBody>
      </p:sp>
      <p:sp>
        <p:nvSpPr>
          <p:cNvPr id="50" name="TextShape 2"/>
          <p:cNvSpPr txBox="1"/>
          <p:nvPr/>
        </p:nvSpPr>
        <p:spPr>
          <a:xfrm>
            <a:off x="548640" y="128376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  <a:hlinkClick r:id="rId2"/>
              </a:rPr>
              <a:t>https://cordova.apache.org/</a:t>
            </a:r>
            <a:endParaRPr lang="en-US" sz="3200" b="0" strike="noStrike" spc="-1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Mobile apps with HTML, CSS &amp; JS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Target multiple platforms with one code base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Free and open source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1950s–1960s: IBM’s Free Software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t>IBM bundled software with its hardware, treating it as a </a:t>
            </a:r>
            <a:r>
              <a:rPr b="1"/>
              <a:t>free add-on</a:t>
            </a:r>
            <a:r>
              <a:t>.</a:t>
            </a:r>
            <a:br/>
            <a:endParaRPr/>
          </a:p>
          <a:p>
            <a:pPr lvl="0"/>
            <a:r>
              <a:t>Companies purchased IBM computers and received software at no extra cost.</a:t>
            </a:r>
            <a:br/>
            <a:endParaRPr/>
          </a:p>
          <a:p>
            <a:pPr lvl="0"/>
            <a:r>
              <a:t>This discouraged independent software development—most software was custom-built for IBM systems.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1969: IBM’s Unbundling Decision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t>IBM, under pressure, </a:t>
            </a:r>
            <a:r>
              <a:rPr b="1"/>
              <a:t>unbundled</a:t>
            </a:r>
            <a:r>
              <a:t> software from hardware sales.</a:t>
            </a:r>
            <a:br/>
            <a:endParaRPr/>
          </a:p>
          <a:p>
            <a:pPr lvl="0"/>
            <a:r>
              <a:t>Companies now had to pay separately for software—creating an opportunity for independent vendors.</a:t>
            </a:r>
            <a:br/>
            <a:endParaRPr/>
          </a:p>
          <a:p>
            <a:pPr lvl="0"/>
            <a:r>
              <a:t>Software became a </a:t>
            </a:r>
            <a:r>
              <a:rPr b="1"/>
              <a:t>standalone product</a:t>
            </a:r>
            <a:r>
              <a:t> with its own market.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1970s: Antitrust Action Against IBM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t>IBM faced </a:t>
            </a:r>
            <a:r>
              <a:rPr b="1"/>
              <a:t>antitrust scrutiny</a:t>
            </a:r>
            <a:r>
              <a:t> over its dominance in the computer industry.</a:t>
            </a:r>
            <a:br/>
            <a:endParaRPr/>
          </a:p>
          <a:p>
            <a:pPr lvl="0"/>
            <a:r>
              <a:t>Regulators investigated whether IBM’s bundled software </a:t>
            </a:r>
            <a:r>
              <a:rPr b="1"/>
              <a:t>stifled competition</a:t>
            </a:r>
            <a:r>
              <a:t>.</a:t>
            </a:r>
            <a:br/>
            <a:endParaRPr/>
          </a:p>
          <a:p>
            <a:pPr lvl="0"/>
            <a:r>
              <a:t>Legal challenges pushed IBM to change its business practices, fostering a competitive software market.</a:t>
            </a:r>
            <a:br/>
            <a:endParaRPr/>
          </a:p>
          <a:p>
            <a:pPr lvl="0"/>
            <a:r>
              <a:t>The ruling encouraged innovation and the rise of independent software companies.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1980s–1990s: Independent Software Companies Flourish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t>Microsoft, Lotus, Adobe, and others thrived without relying on IBM hardware.</a:t>
            </a:r>
            <a:br/>
            <a:endParaRPr/>
          </a:p>
          <a:p>
            <a:pPr lvl="0"/>
            <a:r>
              <a:t>Software became a key industry separate from computing hardware.</a:t>
            </a:r>
            <a:br/>
            <a:endParaRPr/>
          </a:p>
          <a:p>
            <a:pPr lvl="0"/>
            <a:r>
              <a:t>The emergence of proprietary operating systems and enterprise applications.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2000s–Today: The Software Industry Evolves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t>Cloud computing made software even more independent from hardware.</a:t>
            </a:r>
            <a:br/>
            <a:endParaRPr/>
          </a:p>
          <a:p>
            <a:pPr lvl="0"/>
            <a:r>
              <a:t>Subscription models (SaaS) replaced one-time software purchases.</a:t>
            </a:r>
            <a:br/>
            <a:endParaRPr/>
          </a:p>
          <a:p>
            <a:pPr lvl="0"/>
            <a:r>
              <a:t>Regulatory scrutiny continues—tech giants face new antitrust debates.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Modern GPU Landscape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00" y="1326599"/>
            <a:ext cx="9071640" cy="4248291"/>
          </a:xfrm>
        </p:spPr>
        <p:txBody>
          <a:bodyPr>
            <a:normAutofit fontScale="55000" lnSpcReduction="20000"/>
          </a:bodyPr>
          <a:lstStyle/>
          <a:p>
            <a:pPr marL="0" indent="0">
              <a:spcBef>
                <a:spcPts val="3307"/>
              </a:spcBef>
              <a:buNone/>
            </a:pPr>
            <a:r>
              <a:rPr b="1" dirty="0"/>
              <a:t>NVIDIA and CUDA’s Dominance</a:t>
            </a:r>
          </a:p>
          <a:p>
            <a:pPr lvl="0"/>
            <a:r>
              <a:rPr b="1" dirty="0"/>
              <a:t>NVIDIA CUDA</a:t>
            </a:r>
            <a:r>
              <a:rPr dirty="0"/>
              <a:t> (released in 2006) is a proprietary parallel computing platform for GPUs.</a:t>
            </a:r>
            <a:br>
              <a:rPr dirty="0"/>
            </a:br>
            <a:endParaRPr dirty="0"/>
          </a:p>
          <a:p>
            <a:pPr lvl="0"/>
            <a:r>
              <a:rPr dirty="0"/>
              <a:t>Like IBM in the past, </a:t>
            </a:r>
            <a:r>
              <a:rPr b="1" dirty="0"/>
              <a:t>NVIDIA tightly integrates CUDA with its hardware</a:t>
            </a:r>
            <a:r>
              <a:rPr dirty="0"/>
              <a:t>, making competition difficult.</a:t>
            </a:r>
            <a:br>
              <a:rPr dirty="0"/>
            </a:br>
            <a:endParaRPr dirty="0"/>
          </a:p>
          <a:p>
            <a:pPr lvl="0"/>
            <a:r>
              <a:rPr dirty="0"/>
              <a:t>Many industries—especially AI, gaming, and scientific computing—rely on CUDA, limiting alternatives.</a:t>
            </a:r>
            <a:br>
              <a:rPr dirty="0"/>
            </a:br>
            <a:endParaRPr dirty="0"/>
          </a:p>
          <a:p>
            <a:pPr lvl="0"/>
            <a:r>
              <a:rPr b="1" dirty="0"/>
              <a:t>Antitrust discussions</a:t>
            </a:r>
            <a:r>
              <a:rPr dirty="0"/>
              <a:t> have emerged around whether NVIDIA’s position </a:t>
            </a:r>
            <a:r>
              <a:rPr b="1" dirty="0"/>
              <a:t>limits innovation</a:t>
            </a:r>
            <a:r>
              <a:rPr dirty="0"/>
              <a:t> or creates unfair advantages.</a:t>
            </a:r>
          </a:p>
          <a:p>
            <a:pPr marL="0" indent="0">
              <a:spcBef>
                <a:spcPts val="3307"/>
              </a:spcBef>
              <a:buNone/>
            </a:pPr>
            <a:r>
              <a:rPr b="1" dirty="0"/>
              <a:t>AMD: The Open Alternative</a:t>
            </a:r>
          </a:p>
          <a:p>
            <a:pPr lvl="0"/>
            <a:r>
              <a:rPr b="1" dirty="0"/>
              <a:t>AMD GPUs</a:t>
            </a:r>
            <a:r>
              <a:rPr dirty="0"/>
              <a:t> offer competitive hardware and focus on open standards.</a:t>
            </a:r>
            <a:br>
              <a:rPr dirty="0"/>
            </a:br>
            <a:endParaRPr dirty="0"/>
          </a:p>
          <a:p>
            <a:pPr lvl="0"/>
            <a:r>
              <a:rPr b="1" dirty="0" err="1"/>
              <a:t>ROCm</a:t>
            </a:r>
            <a:r>
              <a:rPr b="1" dirty="0"/>
              <a:t> (Radeon Open Compute)</a:t>
            </a:r>
            <a:r>
              <a:rPr dirty="0"/>
              <a:t> is AMD’s software alternative to CUDA.</a:t>
            </a:r>
            <a:br>
              <a:rPr dirty="0"/>
            </a:br>
            <a:endParaRPr dirty="0"/>
          </a:p>
          <a:p>
            <a:pPr lvl="0"/>
            <a:r>
              <a:rPr dirty="0"/>
              <a:t>Many researchers seek </a:t>
            </a:r>
            <a:r>
              <a:rPr b="1" dirty="0"/>
              <a:t>open platforms</a:t>
            </a:r>
            <a:r>
              <a:rPr dirty="0"/>
              <a:t>, but industry adoption of </a:t>
            </a:r>
            <a:r>
              <a:rPr dirty="0" err="1"/>
              <a:t>ROCm</a:t>
            </a:r>
            <a:r>
              <a:rPr dirty="0"/>
              <a:t> is slower than CUDA.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Getting Software</a:t>
            </a:r>
          </a:p>
        </p:txBody>
      </p:sp>
      <p:sp>
        <p:nvSpPr>
          <p:cNvPr id="42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marL="216000" indent="-216000" algn="ct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Operating System’s “Store”</a:t>
            </a:r>
          </a:p>
          <a:p>
            <a:pPr marL="216000" indent="-216000" algn="ct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Buy/Download from publisher</a:t>
            </a:r>
          </a:p>
          <a:p>
            <a:pPr marL="216000" indent="-216000" algn="ct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Buy in a physical disc / mail order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FB2053A-BDC6-4940-A4CF-F2967D05A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206" y="2835275"/>
            <a:ext cx="9072562" cy="947738"/>
          </a:xfrm>
        </p:spPr>
        <p:txBody>
          <a:bodyPr/>
          <a:lstStyle/>
          <a:p>
            <a:r>
              <a:rPr lang="en-US" b="1" dirty="0"/>
              <a:t>Common Software Sales Models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6755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743</Words>
  <Application>Microsoft Office PowerPoint</Application>
  <PresentationFormat>Custom</PresentationFormat>
  <Paragraphs>66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Symbol</vt:lpstr>
      <vt:lpstr>Times New Roman</vt:lpstr>
      <vt:lpstr>Wingdings</vt:lpstr>
      <vt:lpstr>Office Theme</vt:lpstr>
      <vt:lpstr>The Shift from Free Software to Commercial Software</vt:lpstr>
      <vt:lpstr>1950s–1960s: IBM’s Free Software Model</vt:lpstr>
      <vt:lpstr>1969: IBM’s Unbundling Decision</vt:lpstr>
      <vt:lpstr>1970s: Antitrust Action Against IBM</vt:lpstr>
      <vt:lpstr>1980s–1990s: Independent Software Companies Flourish</vt:lpstr>
      <vt:lpstr>2000s–Today: The Software Industry Evolves</vt:lpstr>
      <vt:lpstr>The Modern GPU Landscape</vt:lpstr>
      <vt:lpstr>PowerPoint Presentation</vt:lpstr>
      <vt:lpstr>Common Software Sales Models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Staff</dc:creator>
  <dc:description/>
  <cp:lastModifiedBy>Lawrence Goetz</cp:lastModifiedBy>
  <cp:revision>6</cp:revision>
  <dcterms:created xsi:type="dcterms:W3CDTF">2020-04-20T17:26:06Z</dcterms:created>
  <dcterms:modified xsi:type="dcterms:W3CDTF">2025-04-07T22:15:58Z</dcterms:modified>
  <dc:language>en-US</dc:language>
</cp:coreProperties>
</file>